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62" r:id="rId7"/>
    <p:sldId id="259" r:id="rId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33CC"/>
    <a:srgbClr val="F6B8EA"/>
    <a:srgbClr val="D1FFD1"/>
    <a:srgbClr val="FFCC99"/>
    <a:srgbClr val="FFFFCC"/>
    <a:srgbClr val="FAD6F3"/>
    <a:srgbClr val="F7BFEC"/>
    <a:srgbClr val="FF9933"/>
    <a:srgbClr val="B3F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0" autoAdjust="0"/>
    <p:restoredTop sz="94660"/>
  </p:normalViewPr>
  <p:slideViewPr>
    <p:cSldViewPr snapToGrid="0">
      <p:cViewPr>
        <p:scale>
          <a:sx n="120" d="100"/>
          <a:sy n="120" d="100"/>
        </p:scale>
        <p:origin x="8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1T13:57:3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22 16400,'0'0'0,"0"0"0,0-22 0,0 22 0,0 0 0,0 0 0,0 0 0,0 22 0,0 0 0,23 22 0,-1 45 0,0-1 0,-22 45 0,21-1 0,2 22 0,-23-21 0,22-45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F0F4-9981-4A92-B41F-9BE35715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2C92-C8FE-4FF0-AC45-0F935DC78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4B7B2-9189-4B56-8EDD-5FBFAD22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9E33-5351-4ED9-8A38-A650C103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49CD-E66D-4A63-B537-67AD227D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8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FA15-22CC-4E68-8944-F4F72EAC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FA679-80FF-40B0-BFF7-BDDCC3715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1E79-AE2A-44E3-B180-2EAE9C61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E49D-3DB6-4806-AA34-9B0319A2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5E8DC-3AFB-4A29-99CC-47655D3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4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164EF-3EAB-4BD2-8071-CB969EFE2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768E3-5B82-49C3-BEB1-28A3EA68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BFBF-02EA-4F8D-A5AD-C94A865B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1219-B4AE-4DE1-AD34-6C3CEF7E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709F-2C46-4E6C-A6B1-62B91F48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5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4CBD-B616-47BC-B844-F76C1B2E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A9D-EF7B-4CC4-9C41-C9CFAF85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E4276-4BCD-411B-8F21-51E25F1C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980B-AB17-453D-903C-CE487E7C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2825-71BE-4274-8985-01522100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E4E2-E7A1-4A47-A1BD-D0BF5123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5748E-4950-4AD0-9125-A6E110C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88F5E-2CE9-48D1-9AF7-E13F7BE9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8890-81A2-46DE-8790-F1FFB135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47EB-537A-4749-B72D-BC71D21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02E2-A51F-4D11-B7EC-409D10D4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257E-E65D-4DEA-A34A-12E03663B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EBEE-89FA-43E2-9F71-651D386D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D3D1-F838-4AA6-9E73-F302B92C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2FDF7-9897-463E-A562-C25F159D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FB768-13C9-4626-83A2-AF7A074F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7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243A-DB08-49ED-98AD-EFA18449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4E5E0-F7CE-43ED-8AF6-35247DF0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5E8A1-0945-4413-94D3-3A17196D1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4726A-066B-454E-8B10-172A0CAB2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82399-6835-40F4-8092-CE702C5B5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CF33E-2312-4DE0-BDBC-7B9400C3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F08F2-E35D-4521-A658-D20A4C3C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FB180-BBEA-41A4-8AF3-C55A8DFB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1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06C5-163C-44D4-864A-9931DD77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E3C6-1C19-49A8-B365-7FC9FBED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6C371-325A-47FF-A122-CD1CE63C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F9E95-4217-4896-A34A-BC1CBA28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D4EEF-1B7F-4D89-A4BE-A3D60DB4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860A6-0AFB-40C1-A9E0-E133C09E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27EC3-0544-4437-BEE8-9085562A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6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818E-981A-4BF2-8CA3-67CAF10E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8675-65BD-4D58-A569-82A6C466E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AD65F-C75E-4725-B66A-EB093669A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35F6D-10FD-4443-A2C1-059F3FE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757B7-D5E3-46FF-9BF4-10BBB9D9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A0B7F-B9D5-4333-96FE-7602329F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1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5FED-6556-48B4-8E5B-83E984EC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4976D-31F8-4DE2-9D13-83DE89E93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F6D3-F46E-4015-8D11-CD08101F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05C1C-DC61-439E-873E-D2E8801A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043F-51AD-4FAA-8186-06528363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99F47-5823-4754-BB8E-149D8CC5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2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F5E46-5EDF-445E-B36F-A35C00C3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A0259-78AC-42D6-8DC8-CD35903F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229B-0D3D-477A-AA8D-70C3045A9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BB41-145F-4252-BE65-C8609784B644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474E-AF09-4E00-9244-25A935AC8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6D26-3B88-403B-A770-3EA9D6E9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1585-B542-44B5-997A-7983758C2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13">
            <a:extLst>
              <a:ext uri="{FF2B5EF4-FFF2-40B4-BE49-F238E27FC236}">
                <a16:creationId xmlns:a16="http://schemas.microsoft.com/office/drawing/2014/main" id="{CE6F88DB-9B18-47FA-8850-6F83915971DF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/>
          </a:p>
        </p:txBody>
      </p:sp>
      <p:sp>
        <p:nvSpPr>
          <p:cNvPr id="5" name="Google Shape;141;p13">
            <a:extLst>
              <a:ext uri="{FF2B5EF4-FFF2-40B4-BE49-F238E27FC236}">
                <a16:creationId xmlns:a16="http://schemas.microsoft.com/office/drawing/2014/main" id="{A7103951-C3B9-4CB0-A1CD-9FDCBDF17248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dirty="0"/>
          </a:p>
        </p:txBody>
      </p:sp>
      <p:sp>
        <p:nvSpPr>
          <p:cNvPr id="7" name="Google Shape;122;p13">
            <a:extLst>
              <a:ext uri="{FF2B5EF4-FFF2-40B4-BE49-F238E27FC236}">
                <a16:creationId xmlns:a16="http://schemas.microsoft.com/office/drawing/2014/main" id="{73B84673-66AD-4B02-8E4E-1EB31BB52CB7}"/>
              </a:ext>
            </a:extLst>
          </p:cNvPr>
          <p:cNvSpPr/>
          <p:nvPr/>
        </p:nvSpPr>
        <p:spPr>
          <a:xfrm>
            <a:off x="64096" y="351430"/>
            <a:ext cx="5760256" cy="2520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Content area 1: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H&amp;Sc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 Provision and Services 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E9023-1F23-4AEF-8929-8EEBB7567396}"/>
              </a:ext>
            </a:extLst>
          </p:cNvPr>
          <p:cNvSpPr/>
          <p:nvPr/>
        </p:nvSpPr>
        <p:spPr>
          <a:xfrm>
            <a:off x="14423" y="1616764"/>
            <a:ext cx="5887343" cy="98620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u="sng" dirty="0"/>
              <a:t>The purpose of Health and Social Care services</a:t>
            </a:r>
            <a:endParaRPr lang="en-GB" sz="1000" dirty="0"/>
          </a:p>
          <a:p>
            <a:r>
              <a:rPr lang="en-GB" sz="1200" dirty="0"/>
              <a:t>• provide a standard of care to meet government legislative and regulatory requirements </a:t>
            </a:r>
          </a:p>
          <a:p>
            <a:r>
              <a:rPr lang="en-GB" sz="1200" dirty="0"/>
              <a:t>• provide types of intervention specific to the individual’s needs and preferences </a:t>
            </a:r>
          </a:p>
          <a:p>
            <a:r>
              <a:rPr lang="en-GB" sz="1200" dirty="0"/>
              <a:t>• provide individualised care to meet long- and short-term needs and preferences </a:t>
            </a:r>
          </a:p>
        </p:txBody>
      </p:sp>
      <p:sp>
        <p:nvSpPr>
          <p:cNvPr id="18" name="Google Shape;127;p13">
            <a:extLst>
              <a:ext uri="{FF2B5EF4-FFF2-40B4-BE49-F238E27FC236}">
                <a16:creationId xmlns:a16="http://schemas.microsoft.com/office/drawing/2014/main" id="{04115B36-5699-48DD-B503-70EAB89905CD}"/>
              </a:ext>
            </a:extLst>
          </p:cNvPr>
          <p:cNvSpPr/>
          <p:nvPr/>
        </p:nvSpPr>
        <p:spPr>
          <a:xfrm>
            <a:off x="5963134" y="377121"/>
            <a:ext cx="6096344" cy="226310"/>
          </a:xfrm>
          <a:prstGeom prst="rect">
            <a:avLst/>
          </a:prstGeom>
          <a:solidFill>
            <a:srgbClr val="FAD6F3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Content area 2: Job Roles in Health and Social Care </a:t>
            </a:r>
          </a:p>
        </p:txBody>
      </p:sp>
      <p:graphicFrame>
        <p:nvGraphicFramePr>
          <p:cNvPr id="19" name="Google Shape;128;p13">
            <a:extLst>
              <a:ext uri="{FF2B5EF4-FFF2-40B4-BE49-F238E27FC236}">
                <a16:creationId xmlns:a16="http://schemas.microsoft.com/office/drawing/2014/main" id="{E83E6371-12FB-4037-8018-E08EA9054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299546"/>
              </p:ext>
            </p:extLst>
          </p:nvPr>
        </p:nvGraphicFramePr>
        <p:xfrm>
          <a:off x="5972371" y="927771"/>
          <a:ext cx="6096344" cy="57954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Title </a:t>
                      </a:r>
                      <a:endParaRPr sz="1400" dirty="0"/>
                    </a:p>
                  </a:txBody>
                  <a:tcPr marL="91450" marR="91450" marT="45725" marB="45725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Job role: Healthcare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Title </a:t>
                      </a:r>
                      <a:endParaRPr sz="1400" dirty="0"/>
                    </a:p>
                  </a:txBody>
                  <a:tcPr marL="91450" marR="91450" marT="45725" marB="45725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Job role: Social Care </a:t>
                      </a:r>
                    </a:p>
                  </a:txBody>
                  <a:tcPr marL="91450" marR="91450" marT="45725" marB="45725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7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Nurse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collaborates with teams to plan patient care, monitors and records the individual’s health status, administers medication and supports holistic care needs 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worker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works in partnership to assess and support individuals in need to safeguard and protect from harm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/>
                        <a:t>Doctor</a:t>
                      </a:r>
                      <a:br>
                        <a:rPr lang="en-GB" sz="900" b="1" dirty="0"/>
                      </a:br>
                      <a:r>
                        <a:rPr lang="en-GB" sz="900" b="1" dirty="0"/>
                        <a:t>Hospital/GP based</a:t>
                      </a:r>
                      <a:r>
                        <a:rPr lang="en-GB" sz="900" dirty="0"/>
                        <a:t>.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diagnoses and treats physical and mental health conditions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assistant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provides holistic care to meet the individual’s needs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7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/>
                        <a:t>Paramedic</a:t>
                      </a:r>
                      <a:r>
                        <a:rPr lang="en-GB" sz="900" dirty="0"/>
                        <a:t>.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responds to emergency calls in the community, assesses the individual and provides life-saving medical intervention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Speech &amp; Language therapist 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provides support for individuals with communication difficulties and individuals with eating, drinking and swallowing problems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7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/>
                        <a:t>Physiotherapist 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assesses and supports the individual affected by injury, illness or disability through tailored exercise programmes, manual therapy and advice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worker 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provides emotional and practical support to individuals within the community to help them take part in all aspects of everyday life</a:t>
                      </a:r>
                      <a:endParaRPr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/>
                        <a:t>Occupational Therapist 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assesses and supports the individual’s physical, psychological, social and environmental needs and provides adaptations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Support Worker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establishes relationships with individuals and families in need to provide tailored support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Dentist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assesses oral health and provides dental treatment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 coordinator 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organises activities to support the holistic wellbeing of the individual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99620113"/>
                  </a:ext>
                </a:extLst>
              </a:tr>
              <a:tr h="4220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Pharmacist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dispenses medication and advises on the individual’s health issues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Social Care prescriber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signposts individuals to community support for wellbeing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28270550"/>
                  </a:ext>
                </a:extLst>
              </a:tr>
              <a:tr h="4220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Dietician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assesses and provides nutritional advice to promote a balanced diet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2079463"/>
                  </a:ext>
                </a:extLst>
              </a:tr>
              <a:tr h="4220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Specialist community public health nurse e.g. health visitor 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supports and promotes health and development of children and families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 gridSpan="2"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850641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A2AB4B2-9A7D-4566-94A7-6F9E0FAC1C95}"/>
              </a:ext>
            </a:extLst>
          </p:cNvPr>
          <p:cNvSpPr/>
          <p:nvPr/>
        </p:nvSpPr>
        <p:spPr>
          <a:xfrm>
            <a:off x="5963134" y="672271"/>
            <a:ext cx="6030084" cy="173347"/>
          </a:xfrm>
          <a:prstGeom prst="rect">
            <a:avLst/>
          </a:prstGeom>
          <a:solidFill>
            <a:srgbClr val="F7BFEC"/>
          </a:solidFill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Healthcare  		 Social care </a:t>
            </a:r>
          </a:p>
        </p:txBody>
      </p:sp>
      <p:graphicFrame>
        <p:nvGraphicFramePr>
          <p:cNvPr id="33" name="Google Shape;150;p13">
            <a:extLst>
              <a:ext uri="{FF2B5EF4-FFF2-40B4-BE49-F238E27FC236}">
                <a16:creationId xmlns:a16="http://schemas.microsoft.com/office/drawing/2014/main" id="{15CB7E9E-3163-40DE-B8B3-19F7E3CAD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007967"/>
              </p:ext>
            </p:extLst>
          </p:nvPr>
        </p:nvGraphicFramePr>
        <p:xfrm>
          <a:off x="28846" y="676677"/>
          <a:ext cx="5858496" cy="838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5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Statutory</a:t>
                      </a:r>
                      <a:r>
                        <a:rPr lang="en-GB" sz="800" b="1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These are services that have to be available by law, i.e. through legislation which requires either the government or local authorities to provide them.</a:t>
                      </a:r>
                      <a:endParaRPr sz="8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sng" strike="noStrike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</a:t>
                      </a:r>
                      <a:r>
                        <a:rPr lang="en-GB" sz="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These are profit-making services.  They will be run by a owner or company.</a:t>
                      </a:r>
                      <a:endParaRPr sz="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strike="noStrike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r>
                        <a:rPr lang="en-GB" sz="800" b="1" i="0" u="none" strike="noStrik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8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- These are services that are usually run by a charity, where some or all of their funding comes from donations.</a:t>
                      </a:r>
                      <a:endParaRPr lang="en-GB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</a:t>
                      </a:r>
                      <a:r>
                        <a:rPr lang="en-GB" sz="8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GB" sz="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unpaid care provided by someone who has a personal relationship with the individual </a:t>
                      </a:r>
                      <a:endParaRPr sz="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394D84F3-1D0E-4AEB-8DAC-411C8F71610E}"/>
              </a:ext>
            </a:extLst>
          </p:cNvPr>
          <p:cNvSpPr/>
          <p:nvPr/>
        </p:nvSpPr>
        <p:spPr>
          <a:xfrm>
            <a:off x="43711" y="2715000"/>
            <a:ext cx="3021125" cy="409492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5EB464-5C17-4E01-B2C0-423551D152AF}"/>
              </a:ext>
            </a:extLst>
          </p:cNvPr>
          <p:cNvSpPr/>
          <p:nvPr/>
        </p:nvSpPr>
        <p:spPr>
          <a:xfrm>
            <a:off x="3137055" y="2714999"/>
            <a:ext cx="2767648" cy="408258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graphicFrame>
        <p:nvGraphicFramePr>
          <p:cNvPr id="37" name="Google Shape;128;p13">
            <a:extLst>
              <a:ext uri="{FF2B5EF4-FFF2-40B4-BE49-F238E27FC236}">
                <a16:creationId xmlns:a16="http://schemas.microsoft.com/office/drawing/2014/main" id="{AF67BBD6-843D-4348-8FE7-1D6474804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822924"/>
              </p:ext>
            </p:extLst>
          </p:nvPr>
        </p:nvGraphicFramePr>
        <p:xfrm>
          <a:off x="95073" y="2762385"/>
          <a:ext cx="2931784" cy="40109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3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Health Care Services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Functions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Hospitals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A&amp;E treatment/ aftercare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treatment of infection, diseases, conditions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operations for identified conditions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follow up: outpatient dep’t/ clinics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health and wellbeing centres 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GP Surgeries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consultations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minor surgery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practice nurse services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clinical advice and diagnostics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referral to other services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guidance on healthy lifestyles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Clinics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mobile screening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family planning services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addiction services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sexual health services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2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Pharmacies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non-emergency medical advice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dispensing services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non-prescription medication</a:t>
                      </a:r>
                      <a:endParaRPr lang="en-GB" sz="75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Dental services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regular and emergency treatment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oral health advice</a:t>
                      </a:r>
                      <a:b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referral to hospital services </a:t>
                      </a:r>
                      <a:r>
                        <a:rPr lang="en-GB" sz="7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Ambulance services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emergency assessment and transfer to hospital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initial treatment to stabilise a condition </a:t>
                      </a: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transport services from home to clinics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92428054"/>
                  </a:ext>
                </a:extLst>
              </a:tr>
            </a:tbl>
          </a:graphicData>
        </a:graphic>
      </p:graphicFrame>
      <p:graphicFrame>
        <p:nvGraphicFramePr>
          <p:cNvPr id="38" name="Google Shape;128;p13">
            <a:extLst>
              <a:ext uri="{FF2B5EF4-FFF2-40B4-BE49-F238E27FC236}">
                <a16:creationId xmlns:a16="http://schemas.microsoft.com/office/drawing/2014/main" id="{B20890B7-AAB3-4F60-A8A3-70BD5622D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863749"/>
              </p:ext>
            </p:extLst>
          </p:nvPr>
        </p:nvGraphicFramePr>
        <p:xfrm>
          <a:off x="3167314" y="2762385"/>
          <a:ext cx="2681036" cy="40125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5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2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Social Care Services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Functions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5">
                <a:tc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residential services provide long-term care: 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homes for adults, children and young people provide:</a:t>
                      </a:r>
                    </a:p>
                    <a:p>
                      <a:b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▪ 24-hour support and care for an individual with particular needs 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228">
                <a:tc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foster care provides short- and long-term care: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day to day care to support wellbeing, education and to advocate on behalf of the child or young person </a:t>
                      </a:r>
                    </a:p>
                    <a:p>
                      <a:endParaRPr lang="en-GB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698">
                <a:tc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respite services provide short-term care: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hospice, respite holiday, day care, sitting services provide:</a:t>
                      </a:r>
                    </a:p>
                    <a:p>
                      <a:endParaRPr lang="en-GB" sz="7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▪ a short break for families in need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975">
                <a:tc>
                  <a:txBody>
                    <a:bodyPr/>
                    <a:lstStyle/>
                    <a:p>
                      <a:endParaRPr lang="en-GB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services are targeted services to meet local need: </a:t>
                      </a:r>
                    </a:p>
                    <a:p>
                      <a:endParaRPr lang="en-GB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GB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centres, family centres, homecare services provide: </a:t>
                      </a:r>
                    </a:p>
                    <a:p>
                      <a:endParaRPr lang="en-GB" sz="7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7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a local service to promote wellbeing, meet a range of individual needs and support the individual’s independence </a:t>
                      </a:r>
                    </a:p>
                    <a:p>
                      <a:endParaRPr lang="en-GB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2" descr="7 Jobs in Health and Social Care | Health and Social Care Career Paths">
            <a:extLst>
              <a:ext uri="{FF2B5EF4-FFF2-40B4-BE49-F238E27FC236}">
                <a16:creationId xmlns:a16="http://schemas.microsoft.com/office/drawing/2014/main" id="{0D4F5B4F-0AE4-4077-B382-1C3A23FF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671" y="5554708"/>
            <a:ext cx="1815330" cy="10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1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13">
            <a:extLst>
              <a:ext uri="{FF2B5EF4-FFF2-40B4-BE49-F238E27FC236}">
                <a16:creationId xmlns:a16="http://schemas.microsoft.com/office/drawing/2014/main" id="{CE6F88DB-9B18-47FA-8850-6F83915971DF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/>
          </a:p>
        </p:txBody>
      </p:sp>
      <p:sp>
        <p:nvSpPr>
          <p:cNvPr id="5" name="Google Shape;141;p13">
            <a:extLst>
              <a:ext uri="{FF2B5EF4-FFF2-40B4-BE49-F238E27FC236}">
                <a16:creationId xmlns:a16="http://schemas.microsoft.com/office/drawing/2014/main" id="{A7103951-C3B9-4CB0-A1CD-9FDCBDF17248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E9023-1F23-4AEF-8929-8EEBB7567396}"/>
              </a:ext>
            </a:extLst>
          </p:cNvPr>
          <p:cNvSpPr/>
          <p:nvPr/>
        </p:nvSpPr>
        <p:spPr>
          <a:xfrm>
            <a:off x="64097" y="719964"/>
            <a:ext cx="6096344" cy="98620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u="sng" dirty="0"/>
              <a:t>Care Values</a:t>
            </a:r>
            <a:endParaRPr lang="en-GB" sz="1000" dirty="0"/>
          </a:p>
          <a:p>
            <a:r>
              <a:rPr lang="en-GB" sz="1200" dirty="0"/>
              <a:t>Health and Social care values which underpin professional practice are integral to person-centred practice. They are standards which help to guide professionals in providing the most appropriate care.</a:t>
            </a:r>
            <a:r>
              <a:rPr lang="en-GB" dirty="0"/>
              <a:t>	</a:t>
            </a:r>
          </a:p>
        </p:txBody>
      </p:sp>
      <p:sp>
        <p:nvSpPr>
          <p:cNvPr id="18" name="Google Shape;127;p13">
            <a:extLst>
              <a:ext uri="{FF2B5EF4-FFF2-40B4-BE49-F238E27FC236}">
                <a16:creationId xmlns:a16="http://schemas.microsoft.com/office/drawing/2014/main" id="{04115B36-5699-48DD-B503-70EAB89905CD}"/>
              </a:ext>
            </a:extLst>
          </p:cNvPr>
          <p:cNvSpPr/>
          <p:nvPr/>
        </p:nvSpPr>
        <p:spPr>
          <a:xfrm>
            <a:off x="64096" y="392600"/>
            <a:ext cx="8746696" cy="293803"/>
          </a:xfrm>
          <a:prstGeom prst="rect">
            <a:avLst/>
          </a:prstGeom>
          <a:solidFill>
            <a:srgbClr val="FAD6F3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Content area 2: Job Roles in Health and Social Care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AB4B2-9A7D-4566-94A7-6F9E0FAC1C95}"/>
              </a:ext>
            </a:extLst>
          </p:cNvPr>
          <p:cNvSpPr/>
          <p:nvPr/>
        </p:nvSpPr>
        <p:spPr>
          <a:xfrm>
            <a:off x="8848724" y="409766"/>
            <a:ext cx="3210753" cy="310197"/>
          </a:xfrm>
          <a:prstGeom prst="rect">
            <a:avLst/>
          </a:prstGeom>
          <a:solidFill>
            <a:srgbClr val="F7BFEC"/>
          </a:solidFill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Continued:  CPD – Continued Professional Development 		</a:t>
            </a:r>
          </a:p>
        </p:txBody>
      </p:sp>
      <p:sp>
        <p:nvSpPr>
          <p:cNvPr id="20" name="Google Shape;91;p13">
            <a:extLst>
              <a:ext uri="{FF2B5EF4-FFF2-40B4-BE49-F238E27FC236}">
                <a16:creationId xmlns:a16="http://schemas.microsoft.com/office/drawing/2014/main" id="{AAF8910A-8AD4-4279-A608-DBC23341ACCC}"/>
              </a:ext>
            </a:extLst>
          </p:cNvPr>
          <p:cNvSpPr/>
          <p:nvPr/>
        </p:nvSpPr>
        <p:spPr>
          <a:xfrm>
            <a:off x="4481848" y="1849413"/>
            <a:ext cx="4335096" cy="1997706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/>
            <a:r>
              <a:rPr lang="en-GB" sz="1000" dirty="0"/>
              <a:t>o care: consistent tailored care throughout life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o compassion: how care is underpinned by emphatic, respectful and dignified relationships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o competence: delivery of evidence-based care and treatment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 o communication: key to caring relationships and facilitating team working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o courage: raise concerns and be open to innovative ways of working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o commitment: dedicated to improving care and experience of the individual and embrace future challenges</a:t>
            </a:r>
          </a:p>
        </p:txBody>
      </p:sp>
      <p:sp>
        <p:nvSpPr>
          <p:cNvPr id="23" name="Google Shape;152;p13">
            <a:extLst>
              <a:ext uri="{FF2B5EF4-FFF2-40B4-BE49-F238E27FC236}">
                <a16:creationId xmlns:a16="http://schemas.microsoft.com/office/drawing/2014/main" id="{EEFC4006-59AE-4B5E-8CB5-1EFB1EDD608B}"/>
              </a:ext>
            </a:extLst>
          </p:cNvPr>
          <p:cNvSpPr/>
          <p:nvPr/>
        </p:nvSpPr>
        <p:spPr>
          <a:xfrm>
            <a:off x="8925712" y="1840305"/>
            <a:ext cx="3147177" cy="40615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/>
            <a:r>
              <a:rPr lang="en-GB" sz="1050" b="1" dirty="0">
                <a:solidFill>
                  <a:srgbClr val="7030A0"/>
                </a:solidFill>
              </a:rPr>
              <a:t>continuing / continued professional development (CPD</a:t>
            </a:r>
            <a:r>
              <a:rPr lang="en-GB" sz="1000" dirty="0"/>
              <a:t>) = engaging in activities to develop and enhance both personal and professional skills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This helps the practitioner to manage their own learning and growth throughout their career.</a:t>
            </a:r>
          </a:p>
          <a:p>
            <a:pPr lvl="0"/>
            <a:endParaRPr lang="en-GB" sz="1000" dirty="0"/>
          </a:p>
          <a:p>
            <a:pPr lvl="0"/>
            <a:r>
              <a:rPr lang="en-GB" sz="1000" u="sng" dirty="0"/>
              <a:t>Importance of CPD: </a:t>
            </a:r>
          </a:p>
          <a:p>
            <a:pPr lvl="0"/>
            <a:r>
              <a:rPr lang="en-GB" sz="1000" dirty="0"/>
              <a:t> o ensures knowledge and practice is current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 o meets regulatory requirements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o ensures the quality of care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 o improves outcomes for the individual or service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o enhances professional and personal growth of the practitioner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This continuous learning helps to open new doors (promotions or career progression), keep the practitioners skills and knowledge up to date to ensure they are practicing safely and legally.</a:t>
            </a:r>
          </a:p>
          <a:p>
            <a:pPr lvl="0"/>
            <a:endParaRPr sz="1000" dirty="0"/>
          </a:p>
        </p:txBody>
      </p:sp>
      <p:sp>
        <p:nvSpPr>
          <p:cNvPr id="27" name="Google Shape;157;p13">
            <a:extLst>
              <a:ext uri="{FF2B5EF4-FFF2-40B4-BE49-F238E27FC236}">
                <a16:creationId xmlns:a16="http://schemas.microsoft.com/office/drawing/2014/main" id="{0946E101-C9C3-4492-9958-0342530F5CC1}"/>
              </a:ext>
            </a:extLst>
          </p:cNvPr>
          <p:cNvSpPr txBox="1"/>
          <p:nvPr/>
        </p:nvSpPr>
        <p:spPr>
          <a:xfrm>
            <a:off x="4475696" y="4066119"/>
            <a:ext cx="4335096" cy="2668056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dashDot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1000" dirty="0"/>
              <a:t>• duty of care: maintains legal requirement to protect the individual and act in their best interests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• safeguarding: ensures safety of the individual and protects from harm and abuse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• dignity: promotes the individual’s self-respect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• respect: acknowledges diversity through recognising and responding to the individual’s needs and preferences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• rights: promotes entitlements set out in law 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• confidentiality: maintains privacy and security of personal information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• independence: enables the individual to make own decisions</a:t>
            </a:r>
            <a:endParaRPr sz="1000" dirty="0"/>
          </a:p>
        </p:txBody>
      </p:sp>
      <p:sp>
        <p:nvSpPr>
          <p:cNvPr id="39" name="Google Shape;148;p13">
            <a:extLst>
              <a:ext uri="{FF2B5EF4-FFF2-40B4-BE49-F238E27FC236}">
                <a16:creationId xmlns:a16="http://schemas.microsoft.com/office/drawing/2014/main" id="{58F5E5D3-D779-4DF6-A510-2A8219510133}"/>
              </a:ext>
            </a:extLst>
          </p:cNvPr>
          <p:cNvSpPr/>
          <p:nvPr/>
        </p:nvSpPr>
        <p:spPr>
          <a:xfrm>
            <a:off x="2205803" y="2553327"/>
            <a:ext cx="910401" cy="626125"/>
          </a:xfrm>
          <a:prstGeom prst="ellipse">
            <a:avLst/>
          </a:prstGeom>
          <a:solidFill>
            <a:srgbClr val="CC99FF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6Cs:</a:t>
            </a:r>
            <a:endParaRPr dirty="0"/>
          </a:p>
        </p:txBody>
      </p:sp>
      <p:sp>
        <p:nvSpPr>
          <p:cNvPr id="40" name="Google Shape;152;p13">
            <a:extLst>
              <a:ext uri="{FF2B5EF4-FFF2-40B4-BE49-F238E27FC236}">
                <a16:creationId xmlns:a16="http://schemas.microsoft.com/office/drawing/2014/main" id="{68E87667-5A13-48FB-B4E7-6DCB7C78897C}"/>
              </a:ext>
            </a:extLst>
          </p:cNvPr>
          <p:cNvSpPr/>
          <p:nvPr/>
        </p:nvSpPr>
        <p:spPr>
          <a:xfrm>
            <a:off x="3550904" y="2429086"/>
            <a:ext cx="808068" cy="14232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Courage </a:t>
            </a:r>
            <a:endParaRPr dirty="0"/>
          </a:p>
        </p:txBody>
      </p:sp>
      <p:sp>
        <p:nvSpPr>
          <p:cNvPr id="41" name="Google Shape;150;p13">
            <a:extLst>
              <a:ext uri="{FF2B5EF4-FFF2-40B4-BE49-F238E27FC236}">
                <a16:creationId xmlns:a16="http://schemas.microsoft.com/office/drawing/2014/main" id="{DAFDBFD9-F154-4FAC-A8AD-44A634BC965A}"/>
              </a:ext>
            </a:extLst>
          </p:cNvPr>
          <p:cNvSpPr/>
          <p:nvPr/>
        </p:nvSpPr>
        <p:spPr>
          <a:xfrm>
            <a:off x="1896748" y="3364337"/>
            <a:ext cx="1564157" cy="4827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Competence </a:t>
            </a:r>
            <a:endParaRPr dirty="0"/>
          </a:p>
        </p:txBody>
      </p:sp>
      <p:sp>
        <p:nvSpPr>
          <p:cNvPr id="42" name="Google Shape;151;p13">
            <a:extLst>
              <a:ext uri="{FF2B5EF4-FFF2-40B4-BE49-F238E27FC236}">
                <a16:creationId xmlns:a16="http://schemas.microsoft.com/office/drawing/2014/main" id="{AF6CB4AC-EB1F-4A75-BBCD-FEA1D65245EC}"/>
              </a:ext>
            </a:extLst>
          </p:cNvPr>
          <p:cNvSpPr/>
          <p:nvPr/>
        </p:nvSpPr>
        <p:spPr>
          <a:xfrm>
            <a:off x="1001765" y="1825168"/>
            <a:ext cx="789302" cy="14232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 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4" name="Google Shape;149;p13">
            <a:extLst>
              <a:ext uri="{FF2B5EF4-FFF2-40B4-BE49-F238E27FC236}">
                <a16:creationId xmlns:a16="http://schemas.microsoft.com/office/drawing/2014/main" id="{1061BDE9-830C-4A69-BA0C-1E22AD92A1DD}"/>
              </a:ext>
            </a:extLst>
          </p:cNvPr>
          <p:cNvSpPr/>
          <p:nvPr/>
        </p:nvSpPr>
        <p:spPr>
          <a:xfrm>
            <a:off x="1878931" y="1840305"/>
            <a:ext cx="1550742" cy="4827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Compassion</a:t>
            </a:r>
            <a:endParaRPr dirty="0"/>
          </a:p>
        </p:txBody>
      </p:sp>
      <p:cxnSp>
        <p:nvCxnSpPr>
          <p:cNvPr id="48" name="Google Shape;154;p13">
            <a:extLst>
              <a:ext uri="{FF2B5EF4-FFF2-40B4-BE49-F238E27FC236}">
                <a16:creationId xmlns:a16="http://schemas.microsoft.com/office/drawing/2014/main" id="{1884DDE8-FB18-491B-A456-F3E3A8A37837}"/>
              </a:ext>
            </a:extLst>
          </p:cNvPr>
          <p:cNvCxnSpPr/>
          <p:nvPr/>
        </p:nvCxnSpPr>
        <p:spPr>
          <a:xfrm>
            <a:off x="3088243" y="2802727"/>
            <a:ext cx="434700" cy="51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" name="Google Shape;154;p13">
            <a:extLst>
              <a:ext uri="{FF2B5EF4-FFF2-40B4-BE49-F238E27FC236}">
                <a16:creationId xmlns:a16="http://schemas.microsoft.com/office/drawing/2014/main" id="{A44AFD6F-F216-4792-915A-E5D6FEE6915F}"/>
              </a:ext>
            </a:extLst>
          </p:cNvPr>
          <p:cNvCxnSpPr>
            <a:cxnSpLocks/>
          </p:cNvCxnSpPr>
          <p:nvPr/>
        </p:nvCxnSpPr>
        <p:spPr>
          <a:xfrm flipH="1" flipV="1">
            <a:off x="2626341" y="2320528"/>
            <a:ext cx="6702" cy="23024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" name="Google Shape;154;p13">
            <a:extLst>
              <a:ext uri="{FF2B5EF4-FFF2-40B4-BE49-F238E27FC236}">
                <a16:creationId xmlns:a16="http://schemas.microsoft.com/office/drawing/2014/main" id="{F3625F8A-9F2B-44B9-8A62-9E0DDF173BB0}"/>
              </a:ext>
            </a:extLst>
          </p:cNvPr>
          <p:cNvCxnSpPr>
            <a:cxnSpLocks/>
          </p:cNvCxnSpPr>
          <p:nvPr/>
        </p:nvCxnSpPr>
        <p:spPr>
          <a:xfrm flipH="1">
            <a:off x="1763106" y="2863831"/>
            <a:ext cx="414736" cy="10648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" name="Google Shape;154;p13">
            <a:extLst>
              <a:ext uri="{FF2B5EF4-FFF2-40B4-BE49-F238E27FC236}">
                <a16:creationId xmlns:a16="http://schemas.microsoft.com/office/drawing/2014/main" id="{E4063782-8AFE-48D3-BBA0-3D4CB7F6A530}"/>
              </a:ext>
            </a:extLst>
          </p:cNvPr>
          <p:cNvCxnSpPr>
            <a:cxnSpLocks/>
          </p:cNvCxnSpPr>
          <p:nvPr/>
        </p:nvCxnSpPr>
        <p:spPr>
          <a:xfrm>
            <a:off x="2633043" y="3176893"/>
            <a:ext cx="17823" cy="18488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" name="Google Shape;149;p13">
            <a:extLst>
              <a:ext uri="{FF2B5EF4-FFF2-40B4-BE49-F238E27FC236}">
                <a16:creationId xmlns:a16="http://schemas.microsoft.com/office/drawing/2014/main" id="{1B228C23-78AC-434E-95B5-670A35898CB7}"/>
              </a:ext>
            </a:extLst>
          </p:cNvPr>
          <p:cNvSpPr/>
          <p:nvPr/>
        </p:nvSpPr>
        <p:spPr>
          <a:xfrm>
            <a:off x="3517537" y="1849413"/>
            <a:ext cx="862803" cy="4674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dirty="0"/>
          </a:p>
        </p:txBody>
      </p:sp>
      <p:sp>
        <p:nvSpPr>
          <p:cNvPr id="53" name="Google Shape;149;p13">
            <a:extLst>
              <a:ext uri="{FF2B5EF4-FFF2-40B4-BE49-F238E27FC236}">
                <a16:creationId xmlns:a16="http://schemas.microsoft.com/office/drawing/2014/main" id="{527480E9-78E9-4DD3-80F8-6D84227AA6AE}"/>
              </a:ext>
            </a:extLst>
          </p:cNvPr>
          <p:cNvSpPr/>
          <p:nvPr/>
        </p:nvSpPr>
        <p:spPr>
          <a:xfrm>
            <a:off x="1001765" y="3364337"/>
            <a:ext cx="808068" cy="4827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cxnSp>
        <p:nvCxnSpPr>
          <p:cNvPr id="54" name="Google Shape;154;p13">
            <a:extLst>
              <a:ext uri="{FF2B5EF4-FFF2-40B4-BE49-F238E27FC236}">
                <a16:creationId xmlns:a16="http://schemas.microsoft.com/office/drawing/2014/main" id="{25843D23-8638-4B2B-9EBC-30F6932F92F7}"/>
              </a:ext>
            </a:extLst>
          </p:cNvPr>
          <p:cNvCxnSpPr>
            <a:cxnSpLocks/>
          </p:cNvCxnSpPr>
          <p:nvPr/>
        </p:nvCxnSpPr>
        <p:spPr>
          <a:xfrm flipV="1">
            <a:off x="3139135" y="2417774"/>
            <a:ext cx="310261" cy="211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" name="Google Shape;154;p13">
            <a:extLst>
              <a:ext uri="{FF2B5EF4-FFF2-40B4-BE49-F238E27FC236}">
                <a16:creationId xmlns:a16="http://schemas.microsoft.com/office/drawing/2014/main" id="{B439CD02-9D2B-42B9-98A3-98F783C7A26D}"/>
              </a:ext>
            </a:extLst>
          </p:cNvPr>
          <p:cNvCxnSpPr>
            <a:cxnSpLocks/>
          </p:cNvCxnSpPr>
          <p:nvPr/>
        </p:nvCxnSpPr>
        <p:spPr>
          <a:xfrm flipH="1">
            <a:off x="1895443" y="3027811"/>
            <a:ext cx="336917" cy="24152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C612B76-6F05-41D1-9E09-78F43EF9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96" y="753709"/>
            <a:ext cx="1012262" cy="986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DFB26-65C6-47A1-B723-D5C70DAE8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1" y="3913142"/>
            <a:ext cx="4226498" cy="2819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77B07-D2AF-4DA8-8AB6-212AE8EA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8" y="1825168"/>
            <a:ext cx="870363" cy="1164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6C6D92-28E1-49C5-B6E2-3BC1ADCD2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413" y="815394"/>
            <a:ext cx="1331305" cy="900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EDFD9-9BA1-46B3-BF2C-A6B02C814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7046" y="5543707"/>
            <a:ext cx="1502431" cy="997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6DB2F-279A-4DBF-BA84-57B239A6F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8377" y="815394"/>
            <a:ext cx="1181100" cy="823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D839BF-BC25-4631-8E6F-B79738AA8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992" y="5763504"/>
            <a:ext cx="1616847" cy="9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13">
            <a:extLst>
              <a:ext uri="{FF2B5EF4-FFF2-40B4-BE49-F238E27FC236}">
                <a16:creationId xmlns:a16="http://schemas.microsoft.com/office/drawing/2014/main" id="{CE6F88DB-9B18-47FA-8850-6F83915971DF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 dirty="0"/>
          </a:p>
        </p:txBody>
      </p:sp>
      <p:sp>
        <p:nvSpPr>
          <p:cNvPr id="5" name="Google Shape;141;p13">
            <a:extLst>
              <a:ext uri="{FF2B5EF4-FFF2-40B4-BE49-F238E27FC236}">
                <a16:creationId xmlns:a16="http://schemas.microsoft.com/office/drawing/2014/main" id="{A7103951-C3B9-4CB0-A1CD-9FDCBDF17248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lang="en-GB" dirty="0"/>
          </a:p>
        </p:txBody>
      </p:sp>
      <p:sp>
        <p:nvSpPr>
          <p:cNvPr id="6" name="Google Shape;145;p13">
            <a:extLst>
              <a:ext uri="{FF2B5EF4-FFF2-40B4-BE49-F238E27FC236}">
                <a16:creationId xmlns:a16="http://schemas.microsoft.com/office/drawing/2014/main" id="{2D3D7385-68A0-4028-AB84-E8DF67E6841E}"/>
              </a:ext>
            </a:extLst>
          </p:cNvPr>
          <p:cNvSpPr/>
          <p:nvPr/>
        </p:nvSpPr>
        <p:spPr>
          <a:xfrm>
            <a:off x="64096" y="354294"/>
            <a:ext cx="6031904" cy="251999"/>
          </a:xfrm>
          <a:prstGeom prst="rect">
            <a:avLst/>
          </a:prstGeom>
          <a:solidFill>
            <a:srgbClr val="F2DADA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</a:rPr>
              <a:t>Content Area 3: Legislation, Policies and Procedures </a:t>
            </a:r>
            <a:endParaRPr sz="1600" b="1" dirty="0">
              <a:solidFill>
                <a:srgbClr val="FF0000"/>
              </a:solidFill>
            </a:endParaRPr>
          </a:p>
        </p:txBody>
      </p: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7DD5E546-62BC-40C2-93FE-DA5EEF5F5F4B}"/>
              </a:ext>
            </a:extLst>
          </p:cNvPr>
          <p:cNvSpPr/>
          <p:nvPr/>
        </p:nvSpPr>
        <p:spPr>
          <a:xfrm>
            <a:off x="64096" y="765909"/>
            <a:ext cx="6031904" cy="59266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2;p13">
            <a:extLst>
              <a:ext uri="{FF2B5EF4-FFF2-40B4-BE49-F238E27FC236}">
                <a16:creationId xmlns:a16="http://schemas.microsoft.com/office/drawing/2014/main" id="{26C150F7-B233-4B38-9A0C-7AFE09C73C65}"/>
              </a:ext>
            </a:extLst>
          </p:cNvPr>
          <p:cNvSpPr/>
          <p:nvPr/>
        </p:nvSpPr>
        <p:spPr>
          <a:xfrm>
            <a:off x="2579849" y="862889"/>
            <a:ext cx="890068" cy="16911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Legislation</a:t>
            </a:r>
            <a:endParaRPr dirty="0"/>
          </a:p>
        </p:txBody>
      </p:sp>
      <p:sp>
        <p:nvSpPr>
          <p:cNvPr id="11" name="Google Shape;103;p13">
            <a:extLst>
              <a:ext uri="{FF2B5EF4-FFF2-40B4-BE49-F238E27FC236}">
                <a16:creationId xmlns:a16="http://schemas.microsoft.com/office/drawing/2014/main" id="{7A214B8B-3257-497B-A49B-8F6BF946A2B9}"/>
              </a:ext>
            </a:extLst>
          </p:cNvPr>
          <p:cNvSpPr/>
          <p:nvPr/>
        </p:nvSpPr>
        <p:spPr>
          <a:xfrm>
            <a:off x="186766" y="1372724"/>
            <a:ext cx="794194" cy="26524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FF0000"/>
                </a:solidFill>
                <a:latin typeface="Calibri"/>
                <a:cs typeface="Calibri"/>
              </a:rPr>
              <a:t>Equality Act 2010</a:t>
            </a:r>
            <a:endParaRPr sz="1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Google Shape;107;p13">
            <a:extLst>
              <a:ext uri="{FF2B5EF4-FFF2-40B4-BE49-F238E27FC236}">
                <a16:creationId xmlns:a16="http://schemas.microsoft.com/office/drawing/2014/main" id="{A45F70E6-2247-4BB2-ACE0-F7A8C08CCE91}"/>
              </a:ext>
            </a:extLst>
          </p:cNvPr>
          <p:cNvSpPr/>
          <p:nvPr/>
        </p:nvSpPr>
        <p:spPr>
          <a:xfrm>
            <a:off x="5026853" y="1315679"/>
            <a:ext cx="794194" cy="31441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 Act 2014 </a:t>
            </a:r>
            <a:endParaRPr dirty="0"/>
          </a:p>
        </p:txBody>
      </p:sp>
      <p:sp>
        <p:nvSpPr>
          <p:cNvPr id="13" name="Google Shape;129;p13">
            <a:extLst>
              <a:ext uri="{FF2B5EF4-FFF2-40B4-BE49-F238E27FC236}">
                <a16:creationId xmlns:a16="http://schemas.microsoft.com/office/drawing/2014/main" id="{692591BD-BABF-4B14-8CB7-37C1372085EE}"/>
              </a:ext>
            </a:extLst>
          </p:cNvPr>
          <p:cNvSpPr/>
          <p:nvPr/>
        </p:nvSpPr>
        <p:spPr>
          <a:xfrm>
            <a:off x="1360032" y="1355067"/>
            <a:ext cx="921349" cy="24290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HASAWA 1974</a:t>
            </a:r>
            <a:endParaRPr dirty="0"/>
          </a:p>
        </p:txBody>
      </p:sp>
      <p:sp>
        <p:nvSpPr>
          <p:cNvPr id="14" name="Google Shape;130;p13">
            <a:extLst>
              <a:ext uri="{FF2B5EF4-FFF2-40B4-BE49-F238E27FC236}">
                <a16:creationId xmlns:a16="http://schemas.microsoft.com/office/drawing/2014/main" id="{21311F48-0EB4-4165-BDCF-5F9F25B5B4B9}"/>
              </a:ext>
            </a:extLst>
          </p:cNvPr>
          <p:cNvSpPr/>
          <p:nvPr/>
        </p:nvSpPr>
        <p:spPr>
          <a:xfrm>
            <a:off x="2483859" y="1351283"/>
            <a:ext cx="986057" cy="34546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Data Protection Act2018</a:t>
            </a:r>
            <a:endParaRPr dirty="0"/>
          </a:p>
        </p:txBody>
      </p:sp>
      <p:sp>
        <p:nvSpPr>
          <p:cNvPr id="15" name="Google Shape;131;p13">
            <a:extLst>
              <a:ext uri="{FF2B5EF4-FFF2-40B4-BE49-F238E27FC236}">
                <a16:creationId xmlns:a16="http://schemas.microsoft.com/office/drawing/2014/main" id="{09B4340D-4BB1-4172-9038-285F911D2DF7}"/>
              </a:ext>
            </a:extLst>
          </p:cNvPr>
          <p:cNvSpPr/>
          <p:nvPr/>
        </p:nvSpPr>
        <p:spPr>
          <a:xfrm>
            <a:off x="3721017" y="1303671"/>
            <a:ext cx="794194" cy="34546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H&amp;SC Act 2012</a:t>
            </a:r>
            <a:endParaRPr dirty="0"/>
          </a:p>
        </p:txBody>
      </p:sp>
      <p:sp>
        <p:nvSpPr>
          <p:cNvPr id="17" name="Google Shape;106;p13">
            <a:extLst>
              <a:ext uri="{FF2B5EF4-FFF2-40B4-BE49-F238E27FC236}">
                <a16:creationId xmlns:a16="http://schemas.microsoft.com/office/drawing/2014/main" id="{15A8D4F7-4DA2-4675-9294-973D9150ABD8}"/>
              </a:ext>
            </a:extLst>
          </p:cNvPr>
          <p:cNvSpPr/>
          <p:nvPr/>
        </p:nvSpPr>
        <p:spPr>
          <a:xfrm>
            <a:off x="120865" y="1713235"/>
            <a:ext cx="983462" cy="120910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800" dirty="0"/>
              <a:t>defines protected characteristics: age, disability, gender reassignment, marriage and civil partnership, pregnancy and maternity, race, religion or belief, sex, sexual orientation </a:t>
            </a:r>
            <a:endParaRPr sz="800" dirty="0"/>
          </a:p>
        </p:txBody>
      </p:sp>
      <p:sp>
        <p:nvSpPr>
          <p:cNvPr id="19" name="Google Shape;138;p13">
            <a:extLst>
              <a:ext uri="{FF2B5EF4-FFF2-40B4-BE49-F238E27FC236}">
                <a16:creationId xmlns:a16="http://schemas.microsoft.com/office/drawing/2014/main" id="{3677C7B8-2FB3-4CFE-82AB-60C256433844}"/>
              </a:ext>
            </a:extLst>
          </p:cNvPr>
          <p:cNvSpPr/>
          <p:nvPr/>
        </p:nvSpPr>
        <p:spPr>
          <a:xfrm>
            <a:off x="1287547" y="1730684"/>
            <a:ext cx="1028976" cy="8251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800" dirty="0"/>
              <a:t>defines responsibilities for maintaining health and safety at work</a:t>
            </a:r>
            <a:endParaRPr sz="800" dirty="0"/>
          </a:p>
        </p:txBody>
      </p:sp>
      <p:sp>
        <p:nvSpPr>
          <p:cNvPr id="20" name="Google Shape;139;p13">
            <a:extLst>
              <a:ext uri="{FF2B5EF4-FFF2-40B4-BE49-F238E27FC236}">
                <a16:creationId xmlns:a16="http://schemas.microsoft.com/office/drawing/2014/main" id="{AAC7047F-8E68-4E69-8F4D-23C9394688F1}"/>
              </a:ext>
            </a:extLst>
          </p:cNvPr>
          <p:cNvSpPr/>
          <p:nvPr/>
        </p:nvSpPr>
        <p:spPr>
          <a:xfrm>
            <a:off x="2499743" y="1733985"/>
            <a:ext cx="970174" cy="112948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800" dirty="0"/>
              <a:t>defines data protection principles which require fair, lawful, and transparent handling and processing of personal information</a:t>
            </a:r>
            <a:endParaRPr dirty="0"/>
          </a:p>
        </p:txBody>
      </p:sp>
      <p:sp>
        <p:nvSpPr>
          <p:cNvPr id="21" name="Google Shape;140;p13">
            <a:extLst>
              <a:ext uri="{FF2B5EF4-FFF2-40B4-BE49-F238E27FC236}">
                <a16:creationId xmlns:a16="http://schemas.microsoft.com/office/drawing/2014/main" id="{038638AC-AB46-43DC-8D67-6996E3DD497A}"/>
              </a:ext>
            </a:extLst>
          </p:cNvPr>
          <p:cNvSpPr/>
          <p:nvPr/>
        </p:nvSpPr>
        <p:spPr>
          <a:xfrm>
            <a:off x="3711939" y="1718622"/>
            <a:ext cx="1016466" cy="10859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800" dirty="0"/>
              <a:t>defines the planning, delivering and monitoring of healthcare services</a:t>
            </a:r>
            <a:endParaRPr dirty="0"/>
          </a:p>
        </p:txBody>
      </p:sp>
      <p:sp>
        <p:nvSpPr>
          <p:cNvPr id="22" name="Google Shape;141;p13">
            <a:extLst>
              <a:ext uri="{FF2B5EF4-FFF2-40B4-BE49-F238E27FC236}">
                <a16:creationId xmlns:a16="http://schemas.microsoft.com/office/drawing/2014/main" id="{FA59F584-CF38-4285-80D4-D6748EACE13B}"/>
              </a:ext>
            </a:extLst>
          </p:cNvPr>
          <p:cNvSpPr/>
          <p:nvPr/>
        </p:nvSpPr>
        <p:spPr>
          <a:xfrm>
            <a:off x="4896315" y="1662915"/>
            <a:ext cx="1016466" cy="115613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800" dirty="0"/>
              <a:t>defines duties in relation to assessment of needs and their eligibility for publicly funded care and support</a:t>
            </a:r>
            <a:endParaRPr dirty="0"/>
          </a:p>
        </p:txBody>
      </p:sp>
      <p:cxnSp>
        <p:nvCxnSpPr>
          <p:cNvPr id="25" name="Google Shape;110;p13">
            <a:extLst>
              <a:ext uri="{FF2B5EF4-FFF2-40B4-BE49-F238E27FC236}">
                <a16:creationId xmlns:a16="http://schemas.microsoft.com/office/drawing/2014/main" id="{002C2A69-C17E-4E9C-BA46-454E72151DA2}"/>
              </a:ext>
            </a:extLst>
          </p:cNvPr>
          <p:cNvCxnSpPr>
            <a:cxnSpLocks/>
          </p:cNvCxnSpPr>
          <p:nvPr/>
        </p:nvCxnSpPr>
        <p:spPr>
          <a:xfrm flipH="1">
            <a:off x="473638" y="939515"/>
            <a:ext cx="2106211" cy="33495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10;p13">
            <a:extLst>
              <a:ext uri="{FF2B5EF4-FFF2-40B4-BE49-F238E27FC236}">
                <a16:creationId xmlns:a16="http://schemas.microsoft.com/office/drawing/2014/main" id="{3BFB62AA-58A2-4B8D-B3AD-0729346E22E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438757" y="947449"/>
            <a:ext cx="1141092" cy="362041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110;p13">
            <a:extLst>
              <a:ext uri="{FF2B5EF4-FFF2-40B4-BE49-F238E27FC236}">
                <a16:creationId xmlns:a16="http://schemas.microsoft.com/office/drawing/2014/main" id="{E92231D1-AF36-459E-A930-829692D485AD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915600" y="1083353"/>
            <a:ext cx="61288" cy="26793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110;p13">
            <a:extLst>
              <a:ext uri="{FF2B5EF4-FFF2-40B4-BE49-F238E27FC236}">
                <a16:creationId xmlns:a16="http://schemas.microsoft.com/office/drawing/2014/main" id="{44E5317E-A861-455E-9733-55032E55E5A2}"/>
              </a:ext>
            </a:extLst>
          </p:cNvPr>
          <p:cNvCxnSpPr>
            <a:cxnSpLocks/>
          </p:cNvCxnSpPr>
          <p:nvPr/>
        </p:nvCxnSpPr>
        <p:spPr>
          <a:xfrm>
            <a:off x="3486953" y="1016857"/>
            <a:ext cx="573146" cy="240068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10;p13">
            <a:extLst>
              <a:ext uri="{FF2B5EF4-FFF2-40B4-BE49-F238E27FC236}">
                <a16:creationId xmlns:a16="http://schemas.microsoft.com/office/drawing/2014/main" id="{1E77ECDB-7ECD-43D1-816D-57A2C2134C89}"/>
              </a:ext>
            </a:extLst>
          </p:cNvPr>
          <p:cNvCxnSpPr>
            <a:cxnSpLocks/>
          </p:cNvCxnSpPr>
          <p:nvPr/>
        </p:nvCxnSpPr>
        <p:spPr>
          <a:xfrm flipH="1" flipV="1">
            <a:off x="3469918" y="909967"/>
            <a:ext cx="2018864" cy="346958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1" name="Table 51">
            <a:extLst>
              <a:ext uri="{FF2B5EF4-FFF2-40B4-BE49-F238E27FC236}">
                <a16:creationId xmlns:a16="http://schemas.microsoft.com/office/drawing/2014/main" id="{A3D5FECF-4166-4CB8-998B-5BD29AE33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12476"/>
              </p:ext>
            </p:extLst>
          </p:nvPr>
        </p:nvGraphicFramePr>
        <p:xfrm>
          <a:off x="186766" y="3413261"/>
          <a:ext cx="5796678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233">
                  <a:extLst>
                    <a:ext uri="{9D8B030D-6E8A-4147-A177-3AD203B41FA5}">
                      <a16:colId xmlns:a16="http://schemas.microsoft.com/office/drawing/2014/main" val="828521673"/>
                    </a:ext>
                  </a:extLst>
                </a:gridCol>
                <a:gridCol w="2180267">
                  <a:extLst>
                    <a:ext uri="{9D8B030D-6E8A-4147-A177-3AD203B41FA5}">
                      <a16:colId xmlns:a16="http://schemas.microsoft.com/office/drawing/2014/main" val="3906893277"/>
                    </a:ext>
                  </a:extLst>
                </a:gridCol>
                <a:gridCol w="1980178">
                  <a:extLst>
                    <a:ext uri="{9D8B030D-6E8A-4147-A177-3AD203B41FA5}">
                      <a16:colId xmlns:a16="http://schemas.microsoft.com/office/drawing/2014/main" val="2714699245"/>
                    </a:ext>
                  </a:extLst>
                </a:gridCol>
              </a:tblGrid>
              <a:tr h="230224">
                <a:tc>
                  <a:txBody>
                    <a:bodyPr/>
                    <a:lstStyle/>
                    <a:p>
                      <a:r>
                        <a:rPr lang="en-GB" sz="900" dirty="0"/>
                        <a:t>Inclusion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Health and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Confidentiality </a:t>
                      </a:r>
                    </a:p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89442"/>
                  </a:ext>
                </a:extLst>
              </a:tr>
              <a:tr h="364521">
                <a:tc>
                  <a:txBody>
                    <a:bodyPr/>
                    <a:lstStyle/>
                    <a:p>
                      <a:r>
                        <a:rPr lang="en-GB" sz="800" dirty="0"/>
                        <a:t>inclusive practice which promotes: ▪ a person-centred approach</a:t>
                      </a:r>
                    </a:p>
                    <a:p>
                      <a:r>
                        <a:rPr lang="en-GB" sz="800" dirty="0"/>
                        <a:t>▪ dignity</a:t>
                      </a:r>
                    </a:p>
                    <a:p>
                      <a:r>
                        <a:rPr lang="en-GB" sz="800" dirty="0"/>
                        <a:t>▪ 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risk management: </a:t>
                      </a:r>
                      <a:br>
                        <a:rPr lang="en-GB" sz="800" dirty="0"/>
                      </a:br>
                      <a:r>
                        <a:rPr lang="en-GB" sz="800" dirty="0"/>
                        <a:t>▪ risk assessment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800" dirty="0"/>
                        <a:t>information management: </a:t>
                      </a:r>
                    </a:p>
                    <a:p>
                      <a:endParaRPr lang="en-GB" sz="800" dirty="0"/>
                    </a:p>
                    <a:p>
                      <a:r>
                        <a:rPr lang="en-GB" sz="800" dirty="0"/>
                        <a:t>▪ sharing information: </a:t>
                      </a:r>
                    </a:p>
                    <a:p>
                      <a:r>
                        <a:rPr lang="en-GB" sz="800" dirty="0"/>
                        <a:t>        • gain consent</a:t>
                      </a:r>
                    </a:p>
                    <a:p>
                      <a:r>
                        <a:rPr lang="en-GB" sz="800" dirty="0"/>
                        <a:t>        • need to know basis</a:t>
                      </a:r>
                    </a:p>
                    <a:p>
                      <a:r>
                        <a:rPr lang="en-GB" sz="800" dirty="0"/>
                        <a:t> ▪ storage of information: </a:t>
                      </a:r>
                    </a:p>
                    <a:p>
                      <a:r>
                        <a:rPr lang="en-GB" sz="800" dirty="0"/>
                        <a:t>        • maintain secure environment </a:t>
                      </a:r>
                    </a:p>
                    <a:p>
                      <a:r>
                        <a:rPr lang="en-GB" sz="800" dirty="0"/>
                        <a:t>        • password protected </a:t>
                      </a:r>
                    </a:p>
                    <a:p>
                      <a:r>
                        <a:rPr lang="en-GB" sz="800" dirty="0"/>
                        <a:t>        • locked filing cabinet</a:t>
                      </a:r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r>
                        <a:rPr lang="en-GB" sz="800" dirty="0"/>
                        <a:t>reporting and recording: </a:t>
                      </a:r>
                    </a:p>
                    <a:p>
                      <a:r>
                        <a:rPr lang="en-GB" sz="800" dirty="0"/>
                        <a:t>▪ timely</a:t>
                      </a:r>
                    </a:p>
                    <a:p>
                      <a:r>
                        <a:rPr lang="en-GB" sz="800" dirty="0"/>
                        <a:t>▪ factual</a:t>
                      </a:r>
                    </a:p>
                    <a:p>
                      <a:r>
                        <a:rPr lang="en-GB" sz="800" dirty="0"/>
                        <a:t>▪ legible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86175"/>
                  </a:ext>
                </a:extLst>
              </a:tr>
              <a:tr h="824969">
                <a:tc>
                  <a:txBody>
                    <a:bodyPr/>
                    <a:lstStyle/>
                    <a:p>
                      <a:r>
                        <a:rPr lang="en-GB" sz="800" dirty="0"/>
                        <a:t>equal access which ensures: </a:t>
                      </a:r>
                    </a:p>
                    <a:p>
                      <a:r>
                        <a:rPr lang="en-GB" sz="800" dirty="0"/>
                        <a:t>▪ non-discriminatory practice </a:t>
                      </a:r>
                    </a:p>
                    <a:p>
                      <a:r>
                        <a:rPr lang="en-GB" sz="800" dirty="0"/>
                        <a:t>▪ barriers to access faced by the individual are overcome</a:t>
                      </a:r>
                    </a:p>
                    <a:p>
                      <a:r>
                        <a:rPr lang="en-GB" sz="800" dirty="0"/>
                        <a:t>▪ adaptations to environment are put in place to meet the individual’s needs and preferences</a:t>
                      </a:r>
                    </a:p>
                    <a:p>
                      <a:r>
                        <a:rPr lang="en-GB" sz="800" dirty="0"/>
                        <a:t>▪ aids and equipment are secured to meet the individual’s needs and preferences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infection prevention and control: </a:t>
                      </a:r>
                    </a:p>
                    <a:p>
                      <a:r>
                        <a:rPr lang="en-GB" sz="800" dirty="0"/>
                        <a:t>▪ hand washing </a:t>
                      </a:r>
                    </a:p>
                    <a:p>
                      <a:r>
                        <a:rPr lang="en-GB" sz="800" dirty="0"/>
                        <a:t>▪ use and disposal of personal protective equipment (PPE)</a:t>
                      </a:r>
                    </a:p>
                    <a:p>
                      <a:r>
                        <a:rPr lang="en-GB" sz="800" dirty="0"/>
                        <a:t> ▪ disposal of waste and body fluids</a:t>
                      </a:r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r>
                        <a:rPr lang="en-GB" sz="800" dirty="0"/>
                        <a:t>security:</a:t>
                      </a:r>
                      <a:br>
                        <a:rPr lang="en-GB" sz="800" dirty="0"/>
                      </a:br>
                      <a:r>
                        <a:rPr lang="en-GB" sz="800" dirty="0"/>
                        <a:t>▪ security checks: identity and the environment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17390"/>
                  </a:ext>
                </a:extLst>
              </a:tr>
              <a:tr h="518004">
                <a:tc>
                  <a:txBody>
                    <a:bodyPr/>
                    <a:lstStyle/>
                    <a:p>
                      <a:r>
                        <a:rPr lang="en-GB" sz="800" dirty="0"/>
                        <a:t>valuing diversity which</a:t>
                      </a:r>
                    </a:p>
                    <a:p>
                      <a:r>
                        <a:rPr lang="en-GB" sz="800" dirty="0"/>
                        <a:t>▪ celebrates individual differences: values, beliefs, traditions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manual handling: </a:t>
                      </a:r>
                    </a:p>
                    <a:p>
                      <a:r>
                        <a:rPr lang="en-GB" sz="800" dirty="0"/>
                        <a:t>▪ correct moving and handling techniques</a:t>
                      </a:r>
                    </a:p>
                    <a:p>
                      <a:endParaRPr lang="en-GB" sz="800" dirty="0"/>
                    </a:p>
                    <a:p>
                      <a:r>
                        <a:rPr lang="en-GB" sz="800" dirty="0"/>
                        <a:t>accident and incident: </a:t>
                      </a:r>
                    </a:p>
                    <a:p>
                      <a:r>
                        <a:rPr lang="en-GB" sz="800" dirty="0"/>
                        <a:t>▪ reporting and recording</a:t>
                      </a:r>
                    </a:p>
                    <a:p>
                      <a:r>
                        <a:rPr lang="en-GB" sz="800" dirty="0"/>
                        <a:t>▪ emergency evacuation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37042"/>
                  </a:ext>
                </a:extLst>
              </a:tr>
            </a:tbl>
          </a:graphicData>
        </a:graphic>
      </p:graphicFrame>
      <p:sp>
        <p:nvSpPr>
          <p:cNvPr id="66" name="Google Shape;91;p13">
            <a:extLst>
              <a:ext uri="{FF2B5EF4-FFF2-40B4-BE49-F238E27FC236}">
                <a16:creationId xmlns:a16="http://schemas.microsoft.com/office/drawing/2014/main" id="{AC973AC4-D311-4A8C-9852-4057A2045329}"/>
              </a:ext>
            </a:extLst>
          </p:cNvPr>
          <p:cNvSpPr/>
          <p:nvPr/>
        </p:nvSpPr>
        <p:spPr>
          <a:xfrm>
            <a:off x="6205404" y="2316000"/>
            <a:ext cx="5854074" cy="251999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B050"/>
                </a:solidFill>
              </a:rPr>
              <a:t>Content Area 4: Human Development across the Lifespan </a:t>
            </a:r>
            <a:endParaRPr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67" name="Google Shape;150;p13">
            <a:extLst>
              <a:ext uri="{FF2B5EF4-FFF2-40B4-BE49-F238E27FC236}">
                <a16:creationId xmlns:a16="http://schemas.microsoft.com/office/drawing/2014/main" id="{84C87168-076D-459C-9139-8955A6385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931480"/>
              </p:ext>
            </p:extLst>
          </p:nvPr>
        </p:nvGraphicFramePr>
        <p:xfrm>
          <a:off x="6212508" y="706704"/>
          <a:ext cx="5854074" cy="67617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407">
                  <a:extLst>
                    <a:ext uri="{9D8B030D-6E8A-4147-A177-3AD203B41FA5}">
                      <a16:colId xmlns:a16="http://schemas.microsoft.com/office/drawing/2014/main" val="2837593007"/>
                    </a:ext>
                  </a:extLst>
                </a:gridCol>
              </a:tblGrid>
              <a:tr h="6761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 Quality Commission </a:t>
                      </a:r>
                      <a: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regulates health and adult social care services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OFSTED</a:t>
                      </a:r>
                      <a: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regulates education, children’s services and schools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HCPC</a:t>
                      </a:r>
                      <a: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register of health and care professionals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NMC</a:t>
                      </a:r>
                      <a:r>
                        <a:rPr lang="en-GB" sz="700" b="1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register of health and care professionals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+mn-lt"/>
                          <a:cs typeface="Calibri"/>
                          <a:sym typeface="Calibri"/>
                        </a:rPr>
                        <a:t>Social Work England </a:t>
                      </a: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register of those who can practice</a:t>
                      </a:r>
                      <a:b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social work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Google Shape;106;p13">
            <a:extLst>
              <a:ext uri="{FF2B5EF4-FFF2-40B4-BE49-F238E27FC236}">
                <a16:creationId xmlns:a16="http://schemas.microsoft.com/office/drawing/2014/main" id="{D5A2A0B6-3B22-47DA-B71F-7E1A494F47BC}"/>
              </a:ext>
            </a:extLst>
          </p:cNvPr>
          <p:cNvSpPr/>
          <p:nvPr/>
        </p:nvSpPr>
        <p:spPr>
          <a:xfrm>
            <a:off x="138895" y="3008540"/>
            <a:ext cx="5794154" cy="3110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latin typeface="Calibri"/>
                <a:ea typeface="Calibri"/>
                <a:cs typeface="Calibri"/>
                <a:sym typeface="Calibri"/>
              </a:rPr>
              <a:t>Procedures in relation to the following policies: </a:t>
            </a:r>
            <a:endParaRPr lang="en-GB"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45;p13">
            <a:extLst>
              <a:ext uri="{FF2B5EF4-FFF2-40B4-BE49-F238E27FC236}">
                <a16:creationId xmlns:a16="http://schemas.microsoft.com/office/drawing/2014/main" id="{635BEB06-393C-40F7-8ABB-D80D2AC75FAD}"/>
              </a:ext>
            </a:extLst>
          </p:cNvPr>
          <p:cNvSpPr/>
          <p:nvPr/>
        </p:nvSpPr>
        <p:spPr>
          <a:xfrm>
            <a:off x="6296591" y="380968"/>
            <a:ext cx="5717579" cy="207993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CC"/>
                </a:solidFill>
              </a:rPr>
              <a:t>Regulatory and Inspection  bodies </a:t>
            </a:r>
            <a:endParaRPr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65" name="Google Shape;150;p13">
            <a:extLst>
              <a:ext uri="{FF2B5EF4-FFF2-40B4-BE49-F238E27FC236}">
                <a16:creationId xmlns:a16="http://schemas.microsoft.com/office/drawing/2014/main" id="{FA90E453-2084-4765-8F4E-59CF0C14F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683309"/>
              </p:ext>
            </p:extLst>
          </p:nvPr>
        </p:nvGraphicFramePr>
        <p:xfrm>
          <a:off x="6222569" y="1434287"/>
          <a:ext cx="1884153" cy="8077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8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2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roles of regulatory/inspection bodies: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o uphold standards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o ensure public confidence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o register services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o monitor, rate and inspect services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o protect the individual</a:t>
                      </a:r>
                      <a:endParaRPr sz="700" dirty="0"/>
                    </a:p>
                  </a:txBody>
                  <a:tcPr marL="91450" marR="91450" marT="45725" marB="45725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87D0884-A898-4730-9D0C-CD81030F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21" y="1085101"/>
            <a:ext cx="732478" cy="373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5D214-A775-4F3D-A259-62155CA3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726" y="1012249"/>
            <a:ext cx="578231" cy="438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C2D4A-AB0A-435E-947A-546056709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818" y="980241"/>
            <a:ext cx="954949" cy="354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0D719-3760-4362-9E82-01B2B9473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913" y="957530"/>
            <a:ext cx="702868" cy="393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5C2B26-45FC-48F6-9FF4-E1F99ABE2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157" y="989620"/>
            <a:ext cx="534134" cy="393753"/>
          </a:xfrm>
          <a:prstGeom prst="rect">
            <a:avLst/>
          </a:prstGeom>
        </p:spPr>
      </p:pic>
      <p:graphicFrame>
        <p:nvGraphicFramePr>
          <p:cNvPr id="34" name="Google Shape;150;p13">
            <a:extLst>
              <a:ext uri="{FF2B5EF4-FFF2-40B4-BE49-F238E27FC236}">
                <a16:creationId xmlns:a16="http://schemas.microsoft.com/office/drawing/2014/main" id="{CF0C18D7-01C1-45A4-9A52-6A97CDE3B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602616"/>
              </p:ext>
            </p:extLst>
          </p:nvPr>
        </p:nvGraphicFramePr>
        <p:xfrm>
          <a:off x="8204572" y="1452519"/>
          <a:ext cx="3862010" cy="8077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6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9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roles and responsibilities of the practitioner </a:t>
                      </a:r>
                    </a:p>
                    <a:p>
                      <a:r>
                        <a:rPr lang="en-GB" sz="800" dirty="0"/>
                        <a:t>o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 the related legislation, policies and procedures</a:t>
                      </a:r>
                    </a:p>
                    <a:p>
                      <a:r>
                        <a:rPr lang="en-GB" sz="800" dirty="0"/>
                        <a:t>o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adhere to the underpinning policies and procedures</a:t>
                      </a:r>
                    </a:p>
                    <a:p>
                      <a:r>
                        <a:rPr lang="en-GB" sz="800" dirty="0"/>
                        <a:t>o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within own professional boundaries</a:t>
                      </a:r>
                    </a:p>
                    <a:p>
                      <a:r>
                        <a:rPr lang="en-GB" sz="800" dirty="0"/>
                        <a:t>o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 how to escalate any concerns</a:t>
                      </a:r>
                    </a:p>
                    <a:p>
                      <a:r>
                        <a:rPr lang="en-GB" sz="800" dirty="0"/>
                        <a:t>o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allow for access to quality health and social care services</a:t>
                      </a:r>
                    </a:p>
                  </a:txBody>
                  <a:tcPr marL="91450" marR="91450" marT="45725" marB="45725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17E1E45-9D82-4DB3-9DF2-829011BB657B}"/>
              </a:ext>
            </a:extLst>
          </p:cNvPr>
          <p:cNvSpPr/>
          <p:nvPr/>
        </p:nvSpPr>
        <p:spPr>
          <a:xfrm>
            <a:off x="6143041" y="5037166"/>
            <a:ext cx="1468142" cy="1591749"/>
          </a:xfrm>
          <a:prstGeom prst="rect">
            <a:avLst/>
          </a:prstGeom>
          <a:solidFill>
            <a:srgbClr val="D1FFD1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u="sng" dirty="0"/>
              <a:t>Health and safety procedure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risk assessments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Security checks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Safety of equipment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First aid procedures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Report incidents/accidents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Hygiene routines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Follow emergency and fire evacuation procedures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Safe disposal of bodily fluids and waste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Manual handling safety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AA8984-4E56-4901-8960-2E3B8EB51B4A}"/>
              </a:ext>
            </a:extLst>
          </p:cNvPr>
          <p:cNvSpPr/>
          <p:nvPr/>
        </p:nvSpPr>
        <p:spPr>
          <a:xfrm>
            <a:off x="7663425" y="5050095"/>
            <a:ext cx="1468142" cy="1591749"/>
          </a:xfrm>
          <a:prstGeom prst="rect">
            <a:avLst/>
          </a:prstGeom>
          <a:solidFill>
            <a:srgbClr val="D1FFD1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u="sng" dirty="0"/>
              <a:t>Equality and Inclusion Procedure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recognise and celebrate individuals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Ensure dignity and respect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Reasonable adjustments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Appropriate resources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Adapt materials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Positive images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Treating every equally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Meeting individual needs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Ensure anti-discriminatory practice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FAFD75-2698-4D3E-8AEF-C25A2DF5EDB8}"/>
              </a:ext>
            </a:extLst>
          </p:cNvPr>
          <p:cNvSpPr/>
          <p:nvPr/>
        </p:nvSpPr>
        <p:spPr>
          <a:xfrm>
            <a:off x="9186054" y="5063543"/>
            <a:ext cx="1468142" cy="1578301"/>
          </a:xfrm>
          <a:prstGeom prst="rect">
            <a:avLst/>
          </a:prstGeom>
          <a:solidFill>
            <a:srgbClr val="D1FFD1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u="sng" dirty="0"/>
              <a:t>Safeguarding Procedure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Protecting children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Physical abuse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Emotional abuse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Sexual abuse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Neglect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How to respond and report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86B5ED-DDB0-4B7B-A88A-B056444C14E5}"/>
              </a:ext>
            </a:extLst>
          </p:cNvPr>
          <p:cNvSpPr/>
          <p:nvPr/>
        </p:nvSpPr>
        <p:spPr>
          <a:xfrm>
            <a:off x="10714175" y="5050095"/>
            <a:ext cx="1468142" cy="1591749"/>
          </a:xfrm>
          <a:prstGeom prst="rect">
            <a:avLst/>
          </a:prstGeom>
          <a:solidFill>
            <a:srgbClr val="D1FFD1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u="sng" dirty="0"/>
              <a:t>Confidentiality Procedures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Build trust between all hose involved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Safeguarding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Legal requirement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Privacy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Obtain consent/permission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/>
              <a:t>‘Need to know; principle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40" name="Google Shape;94;p13">
            <a:extLst>
              <a:ext uri="{FF2B5EF4-FFF2-40B4-BE49-F238E27FC236}">
                <a16:creationId xmlns:a16="http://schemas.microsoft.com/office/drawing/2014/main" id="{B9E3DD37-5DE7-42D9-A5C6-DA1D1AE31B27}"/>
              </a:ext>
            </a:extLst>
          </p:cNvPr>
          <p:cNvSpPr/>
          <p:nvPr/>
        </p:nvSpPr>
        <p:spPr>
          <a:xfrm>
            <a:off x="6370087" y="3501122"/>
            <a:ext cx="5570585" cy="2597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0070C0"/>
                </a:solidFill>
              </a:rPr>
              <a:t>Transitions: Changes from one stage to another in the individual’s life. Can be expected/unexpected </a:t>
            </a:r>
            <a:endParaRPr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42" name="Google Shape;150;p13">
            <a:extLst>
              <a:ext uri="{FF2B5EF4-FFF2-40B4-BE49-F238E27FC236}">
                <a16:creationId xmlns:a16="http://schemas.microsoft.com/office/drawing/2014/main" id="{ECB58A61-CBE6-412A-B5FD-4102374EC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260407"/>
              </p:ext>
            </p:extLst>
          </p:nvPr>
        </p:nvGraphicFramePr>
        <p:xfrm>
          <a:off x="6212508" y="3872352"/>
          <a:ext cx="5854075" cy="10515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5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Infancy (0-2 years)</a:t>
                      </a:r>
                      <a:endParaRPr lang="en-GB" sz="7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Start nursery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Childhood (3 – 10y) </a:t>
                      </a:r>
                      <a: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Arrival of new sibling </a:t>
                      </a: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Adolescence (11 – 17 y)</a:t>
                      </a:r>
                    </a:p>
                    <a:p>
                      <a:b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onset of puberty 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sitting examinations 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leaving home 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	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Adulthood (18 – 29 y )</a:t>
                      </a:r>
                      <a: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br>
                        <a:rPr lang="en-GB" sz="7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+mn-lt"/>
                          <a:cs typeface="Calibri"/>
                          <a:sym typeface="Calibri"/>
                        </a:rPr>
                        <a:t>Middle adulthood (30 – 60)</a:t>
                      </a:r>
                      <a:b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en-GB" sz="700" b="1" i="0" u="sng" strike="noStrike" dirty="0">
                          <a:solidFill>
                            <a:srgbClr val="00B050"/>
                          </a:solidFill>
                          <a:latin typeface="+mn-lt"/>
                          <a:cs typeface="Calibri"/>
                          <a:sym typeface="Calibri"/>
                        </a:rPr>
                        <a:t>Late adulthood (60+)V</a:t>
                      </a:r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employment 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marriage/civil partnerships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parenthood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divorce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bereavement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retirement</a:t>
                      </a:r>
                    </a:p>
                    <a:p>
                      <a:r>
                        <a:rPr lang="en-GB" sz="7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 diagnosis of medical conditions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Google Shape;150;p13">
            <a:extLst>
              <a:ext uri="{FF2B5EF4-FFF2-40B4-BE49-F238E27FC236}">
                <a16:creationId xmlns:a16="http://schemas.microsoft.com/office/drawing/2014/main" id="{953DC8EB-4256-4D28-AE41-8177E46AD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060931"/>
              </p:ext>
            </p:extLst>
          </p:nvPr>
        </p:nvGraphicFramePr>
        <p:xfrm>
          <a:off x="6218561" y="2613545"/>
          <a:ext cx="5834544" cy="77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3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60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 the life span, development is refined and often areas of development decline as a result of the ageing process or disease: </a:t>
                      </a:r>
                    </a:p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·holistic development: sees the individual as a whole person where all areas of development are incorporated</a:t>
                      </a:r>
                    </a:p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·interdependency: the relationship and the dependency of each area of development and its impact on the individual’s wellbeing</a:t>
                      </a:r>
                    </a:p>
                  </a:txBody>
                  <a:tcPr marL="91450" marR="91450" marT="45725" marB="45725">
                    <a:solidFill>
                      <a:srgbClr val="D1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" name="Picture 2" descr="Stockwood Medical Centre - Care Data - Confidential Records and National  Data Opt-out">
            <a:extLst>
              <a:ext uri="{FF2B5EF4-FFF2-40B4-BE49-F238E27FC236}">
                <a16:creationId xmlns:a16="http://schemas.microsoft.com/office/drawing/2014/main" id="{C981BFD6-5C38-475E-A6C0-A5E47805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25" y="5542321"/>
            <a:ext cx="850714" cy="8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nursery Icon 1725756">
            <a:extLst>
              <a:ext uri="{FF2B5EF4-FFF2-40B4-BE49-F238E27FC236}">
                <a16:creationId xmlns:a16="http://schemas.microsoft.com/office/drawing/2014/main" id="{67579B4D-A12A-479B-9B8E-5D219634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80" y="4354092"/>
            <a:ext cx="569830" cy="56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family Icon 21543">
            <a:extLst>
              <a:ext uri="{FF2B5EF4-FFF2-40B4-BE49-F238E27FC236}">
                <a16:creationId xmlns:a16="http://schemas.microsoft.com/office/drawing/2014/main" id="{4DC53C8D-D214-4BD6-8FC4-C63915BC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48711" y="4360540"/>
            <a:ext cx="591961" cy="5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aw Icon 4431298">
            <a:extLst>
              <a:ext uri="{FF2B5EF4-FFF2-40B4-BE49-F238E27FC236}">
                <a16:creationId xmlns:a16="http://schemas.microsoft.com/office/drawing/2014/main" id="{43256399-0F0F-42BE-96F7-9600861E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94" y="793863"/>
            <a:ext cx="529388" cy="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13">
            <a:extLst>
              <a:ext uri="{FF2B5EF4-FFF2-40B4-BE49-F238E27FC236}">
                <a16:creationId xmlns:a16="http://schemas.microsoft.com/office/drawing/2014/main" id="{CE6F88DB-9B18-47FA-8850-6F83915971DF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 dirty="0"/>
          </a:p>
        </p:txBody>
      </p:sp>
      <p:sp>
        <p:nvSpPr>
          <p:cNvPr id="5" name="Google Shape;141;p13">
            <a:extLst>
              <a:ext uri="{FF2B5EF4-FFF2-40B4-BE49-F238E27FC236}">
                <a16:creationId xmlns:a16="http://schemas.microsoft.com/office/drawing/2014/main" id="{A7103951-C3B9-4CB0-A1CD-9FDCBDF17248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lang="en-GB" dirty="0"/>
          </a:p>
        </p:txBody>
      </p:sp>
      <p:sp>
        <p:nvSpPr>
          <p:cNvPr id="66" name="Google Shape;91;p13">
            <a:extLst>
              <a:ext uri="{FF2B5EF4-FFF2-40B4-BE49-F238E27FC236}">
                <a16:creationId xmlns:a16="http://schemas.microsoft.com/office/drawing/2014/main" id="{AC973AC4-D311-4A8C-9852-4057A2045329}"/>
              </a:ext>
            </a:extLst>
          </p:cNvPr>
          <p:cNvSpPr/>
          <p:nvPr/>
        </p:nvSpPr>
        <p:spPr>
          <a:xfrm>
            <a:off x="64096" y="380968"/>
            <a:ext cx="7727760" cy="251999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B050"/>
                </a:solidFill>
              </a:rPr>
              <a:t>Content Area 4: Human Development across the Lifespan </a:t>
            </a:r>
            <a:endParaRPr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68" name="Google Shape;149;p13">
            <a:extLst>
              <a:ext uri="{FF2B5EF4-FFF2-40B4-BE49-F238E27FC236}">
                <a16:creationId xmlns:a16="http://schemas.microsoft.com/office/drawing/2014/main" id="{22F43999-CCAF-4916-A5AB-A64928F10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389770"/>
              </p:ext>
            </p:extLst>
          </p:nvPr>
        </p:nvGraphicFramePr>
        <p:xfrm>
          <a:off x="73214" y="706707"/>
          <a:ext cx="7727761" cy="61059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5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80">
                  <a:extLst>
                    <a:ext uri="{9D8B030D-6E8A-4147-A177-3AD203B41FA5}">
                      <a16:colId xmlns:a16="http://schemas.microsoft.com/office/drawing/2014/main" val="2722104932"/>
                    </a:ext>
                  </a:extLst>
                </a:gridCol>
                <a:gridCol w="1786177">
                  <a:extLst>
                    <a:ext uri="{9D8B030D-6E8A-4147-A177-3AD203B41FA5}">
                      <a16:colId xmlns:a16="http://schemas.microsoft.com/office/drawing/2014/main" val="1161777181"/>
                    </a:ext>
                  </a:extLst>
                </a:gridCol>
                <a:gridCol w="1644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Lifestage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Age (years)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Physical Development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Cognitive Development</a:t>
                      </a:r>
                      <a:endParaRPr lang="en-GB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 Development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Social Development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6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</a:rPr>
                        <a:t>Infancy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0-2 years</a:t>
                      </a:r>
                      <a:endParaRPr sz="9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sit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roll over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walk 	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learns and responds through senses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points to body parts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language develops </a:t>
                      </a:r>
                      <a:b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(E.g. babbling, single words, range of 200 words)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responds to simple command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attachments form with main carer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may develop temper tantrums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waves ‘bye-bye’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communicates by smiling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become wary of strangers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Childhood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3-10 years</a:t>
                      </a:r>
                      <a:endParaRPr sz="9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stand on one leg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ride a tricycle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cut along a line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legible handwriting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confident handling equipment during sports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greater coordination/ peed with fine &amp; gross motor skills </a:t>
                      </a: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develops pre-reading then reading skills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problem solves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gives reasons for actions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talks with increasing fluency and confidence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shows affection for younger children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develops fairness and sympathy for others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algn="l" defTabSz="914400" rtl="0" eaLnBrk="1" latinLnBrk="0" hangingPunct="1"/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willing to share toys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enjoy team games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often has a ‘best friend’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6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Adolescence</a:t>
                      </a:r>
                      <a:b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11 – 17 years</a:t>
                      </a:r>
                      <a:endParaRPr sz="9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▪puberty &amp; sexual maturity reached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muscle mass increase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changes body shape/ height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develops complex thinking skills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memory functions efficiently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has ability to think, reason and make choices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mood swings are common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development of more intimate relationships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become self-conscious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influenced by views, opinions and behaviours of friends (peer pressure)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increasing independence from parents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friendships become very important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1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Early adulthood</a:t>
                      </a:r>
                      <a:b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18 – 29 years</a:t>
                      </a:r>
                      <a:endParaRPr sz="9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full height is reached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body strength at maximum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application of analytical skills to work environment/home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becomes more established in the workplace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stress due to work, finances and relationship problems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emotional bonds may form with partners and own children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relationships form with people from work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friends and social relationships often change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66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Middle </a:t>
                      </a: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adulthood </a:t>
                      </a:r>
                      <a:b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30 – 60 years</a:t>
                      </a:r>
                      <a:endParaRPr sz="9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menopause occurs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loss and greying of hair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muscles start to lose strength 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cognitive thinking begins to decrease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has range of life experiences which may affect  future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changes in relationships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feelings of loss when children leave home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period of self-doubt and mid-life crisis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relationships with grandchildren are important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friendships continue from school, through work and outside activities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6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 </a:t>
                      </a: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adulthood </a:t>
                      </a:r>
                      <a:b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900" b="1" dirty="0">
                          <a:solidFill>
                            <a:srgbClr val="92D05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60+ years</a:t>
                      </a:r>
                      <a:endParaRPr sz="9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decline in mobility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visual and hearing degeneration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loss of bone density </a:t>
                      </a: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short-term memory loss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decline in attention span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loneliness due to isolation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less anxiety in life due to no work pressure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self-esteem and confidence may decrease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anxiety over reduced income and care costs</a:t>
                      </a: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can develop new relationships through new interests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▪ isolation due to lack of social contact in the workplace </a:t>
                      </a:r>
                    </a:p>
                    <a:p>
                      <a:r>
                        <a:rPr lang="en-GB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" name="Google Shape;157;p13">
            <a:extLst>
              <a:ext uri="{FF2B5EF4-FFF2-40B4-BE49-F238E27FC236}">
                <a16:creationId xmlns:a16="http://schemas.microsoft.com/office/drawing/2014/main" id="{DACDA5DB-CE54-4F31-AA53-8EEE26C67810}"/>
              </a:ext>
            </a:extLst>
          </p:cNvPr>
          <p:cNvSpPr txBox="1"/>
          <p:nvPr/>
        </p:nvSpPr>
        <p:spPr>
          <a:xfrm>
            <a:off x="7868056" y="361886"/>
            <a:ext cx="4077754" cy="6428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dashDot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400" b="1" dirty="0"/>
              <a:t>     Factors which may impact human development</a:t>
            </a:r>
          </a:p>
          <a:p>
            <a:br>
              <a:rPr lang="en-GB" sz="1200" b="1" dirty="0"/>
            </a:br>
            <a:r>
              <a:rPr lang="en-GB" sz="1200" b="1" dirty="0"/>
              <a:t>Biological</a:t>
            </a:r>
          </a:p>
          <a:p>
            <a:r>
              <a:rPr lang="en-GB" sz="1000" b="1" dirty="0">
                <a:solidFill>
                  <a:srgbClr val="00B050"/>
                </a:solidFill>
              </a:rPr>
              <a:t>o inherited </a:t>
            </a:r>
            <a:r>
              <a:rPr lang="en-GB" sz="1000" dirty="0"/>
              <a:t>characteristics and health conditions </a:t>
            </a:r>
            <a:br>
              <a:rPr lang="en-GB" sz="1000" dirty="0"/>
            </a:br>
            <a:r>
              <a:rPr lang="en-GB" sz="1000" dirty="0"/>
              <a:t>e.g. Cystic fibrosis, PKU, Down Syndrome, Susceptibility to: cancer, high blood cholesterol, diabetes </a:t>
            </a:r>
          </a:p>
          <a:p>
            <a:r>
              <a:rPr lang="en-GB" sz="1200" b="1" dirty="0"/>
              <a:t>Environmental  </a:t>
            </a:r>
          </a:p>
          <a:p>
            <a:r>
              <a:rPr lang="en-GB" sz="1000" b="1" dirty="0">
                <a:solidFill>
                  <a:srgbClr val="00B050"/>
                </a:solidFill>
              </a:rPr>
              <a:t>o lifestyle</a:t>
            </a:r>
            <a:r>
              <a:rPr lang="en-GB" sz="1000" dirty="0"/>
              <a:t>:  </a:t>
            </a:r>
            <a:r>
              <a:rPr lang="en-GB" sz="1000" i="1" dirty="0"/>
              <a:t>way of living; the things that a person or particular group of people usually do</a:t>
            </a:r>
          </a:p>
          <a:p>
            <a:r>
              <a:rPr lang="en-GB" sz="1000" dirty="0"/>
              <a:t>▪ rest </a:t>
            </a:r>
          </a:p>
          <a:p>
            <a:r>
              <a:rPr lang="en-GB" sz="1000" dirty="0"/>
              <a:t>▪ physical activity </a:t>
            </a:r>
          </a:p>
          <a:p>
            <a:r>
              <a:rPr lang="en-GB" sz="1000" dirty="0"/>
              <a:t>▪ diet </a:t>
            </a:r>
          </a:p>
          <a:p>
            <a:r>
              <a:rPr lang="en-GB" sz="1000" dirty="0"/>
              <a:t>▪ drugs and alcohol </a:t>
            </a:r>
          </a:p>
          <a:p>
            <a:r>
              <a:rPr lang="en-GB" sz="1000" b="1" dirty="0">
                <a:solidFill>
                  <a:srgbClr val="00B050"/>
                </a:solidFill>
              </a:rPr>
              <a:t>o socio-economic:  </a:t>
            </a:r>
            <a:r>
              <a:rPr lang="en-GB" sz="1000" i="1" dirty="0"/>
              <a:t>differences between groups of people relating to their social class and financial situation</a:t>
            </a:r>
          </a:p>
          <a:p>
            <a:r>
              <a:rPr lang="en-GB" sz="1000" dirty="0"/>
              <a:t>▪ education </a:t>
            </a:r>
          </a:p>
          <a:p>
            <a:r>
              <a:rPr lang="en-GB" sz="1000" dirty="0"/>
              <a:t>▪ employment </a:t>
            </a:r>
          </a:p>
          <a:p>
            <a:r>
              <a:rPr lang="en-GB" sz="1000" dirty="0"/>
              <a:t>▪ income </a:t>
            </a:r>
          </a:p>
          <a:p>
            <a:r>
              <a:rPr lang="en-GB" sz="1000" b="1" dirty="0">
                <a:solidFill>
                  <a:srgbClr val="00B050"/>
                </a:solidFill>
              </a:rPr>
              <a:t>o relationships: </a:t>
            </a:r>
          </a:p>
          <a:p>
            <a:r>
              <a:rPr lang="en-GB" sz="1000" dirty="0"/>
              <a:t>▪ family </a:t>
            </a:r>
          </a:p>
          <a:p>
            <a:r>
              <a:rPr lang="en-GB" sz="1000" dirty="0"/>
              <a:t>▪ partners</a:t>
            </a:r>
          </a:p>
          <a:p>
            <a:r>
              <a:rPr lang="en-GB" sz="1000" dirty="0"/>
              <a:t>▪ friendships</a:t>
            </a:r>
          </a:p>
          <a:p>
            <a:r>
              <a:rPr lang="en-GB" sz="1000" b="1" dirty="0">
                <a:solidFill>
                  <a:srgbClr val="00B050"/>
                </a:solidFill>
              </a:rPr>
              <a:t>o culture:  </a:t>
            </a:r>
            <a:r>
              <a:rPr lang="en-GB" sz="1000" i="1" dirty="0"/>
              <a:t>Culture encompasses religion, food, what we wear, how we wear it, our language, marriage, music and is different all over the world.</a:t>
            </a:r>
          </a:p>
          <a:p>
            <a:r>
              <a:rPr lang="en-GB" sz="1000" dirty="0"/>
              <a:t>▪ values </a:t>
            </a:r>
          </a:p>
          <a:p>
            <a:r>
              <a:rPr lang="en-GB" sz="1000" dirty="0"/>
              <a:t>▪ traditions and expectations </a:t>
            </a:r>
          </a:p>
          <a:p>
            <a:r>
              <a:rPr lang="en-GB" sz="1000" b="1" dirty="0">
                <a:solidFill>
                  <a:srgbClr val="00B050"/>
                </a:solidFill>
              </a:rPr>
              <a:t>o physical environment: </a:t>
            </a:r>
          </a:p>
          <a:p>
            <a:r>
              <a:rPr lang="en-GB" sz="1000" dirty="0"/>
              <a:t>▪ urban </a:t>
            </a:r>
          </a:p>
          <a:p>
            <a:r>
              <a:rPr lang="en-GB" sz="1000" dirty="0"/>
              <a:t>▪ rural </a:t>
            </a:r>
            <a:br>
              <a:rPr lang="en-GB" sz="1000" dirty="0"/>
            </a:br>
            <a:endParaRPr lang="en-GB" sz="1000" dirty="0"/>
          </a:p>
          <a:p>
            <a:r>
              <a:rPr lang="en-GB" sz="1000" b="1" dirty="0"/>
              <a:t>How the practitioner can prepare &amp; support the individual for transition: </a:t>
            </a:r>
            <a:br>
              <a:rPr lang="en-GB" sz="1000" dirty="0"/>
            </a:br>
            <a:r>
              <a:rPr lang="en-GB" sz="1000" dirty="0"/>
              <a:t>• building and maintaining positive relationships with the individual </a:t>
            </a:r>
            <a:br>
              <a:rPr lang="en-GB" sz="1000" dirty="0"/>
            </a:br>
            <a:r>
              <a:rPr lang="en-GB" sz="1000" dirty="0"/>
              <a:t>• involving the individual in planning for the transition </a:t>
            </a:r>
            <a:br>
              <a:rPr lang="en-GB" sz="1000" dirty="0"/>
            </a:br>
            <a:r>
              <a:rPr lang="en-GB" sz="1000" dirty="0"/>
              <a:t>• discussing exploring and reassuring the individual in relation to the transition</a:t>
            </a:r>
            <a:br>
              <a:rPr lang="en-GB" sz="1000" dirty="0"/>
            </a:br>
            <a:r>
              <a:rPr lang="en-GB" sz="1000" dirty="0"/>
              <a:t>• working in partnership with the individual, relevant others and other practitioners</a:t>
            </a:r>
            <a:br>
              <a:rPr lang="en-GB" sz="1000" dirty="0"/>
            </a:br>
            <a:r>
              <a:rPr lang="en-GB" sz="1000" dirty="0"/>
              <a:t>• providing information and advice, signposting the individual to appropriate services referring the individual for specialist support as required. </a:t>
            </a:r>
          </a:p>
          <a:p>
            <a:r>
              <a:rPr lang="en-GB" dirty="0"/>
              <a:t>	</a:t>
            </a:r>
          </a:p>
          <a:p>
            <a:endParaRPr lang="en-GB" sz="1000" dirty="0"/>
          </a:p>
          <a:p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pic>
        <p:nvPicPr>
          <p:cNvPr id="7" name="Picture 26" descr="child Icon 3012417">
            <a:extLst>
              <a:ext uri="{FF2B5EF4-FFF2-40B4-BE49-F238E27FC236}">
                <a16:creationId xmlns:a16="http://schemas.microsoft.com/office/drawing/2014/main" id="{333051EF-265F-4BFF-8EEB-8534622E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8" y="2610971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grandpa Icon 1107047">
            <a:extLst>
              <a:ext uri="{FF2B5EF4-FFF2-40B4-BE49-F238E27FC236}">
                <a16:creationId xmlns:a16="http://schemas.microsoft.com/office/drawing/2014/main" id="{F8DAB839-941A-4C58-BB69-49E44E26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4" y="6318641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4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3">
            <a:extLst>
              <a:ext uri="{FF2B5EF4-FFF2-40B4-BE49-F238E27FC236}">
                <a16:creationId xmlns:a16="http://schemas.microsoft.com/office/drawing/2014/main" id="{525584AB-BE65-4E36-BE23-DE88E576885D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 dirty="0"/>
          </a:p>
        </p:txBody>
      </p:sp>
      <p:sp>
        <p:nvSpPr>
          <p:cNvPr id="3" name="Google Shape;141;p13">
            <a:extLst>
              <a:ext uri="{FF2B5EF4-FFF2-40B4-BE49-F238E27FC236}">
                <a16:creationId xmlns:a16="http://schemas.microsoft.com/office/drawing/2014/main" id="{6817DBB7-9E84-4E54-90C8-9843B02470D9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lang="en-GB" dirty="0"/>
          </a:p>
        </p:txBody>
      </p:sp>
      <p:sp>
        <p:nvSpPr>
          <p:cNvPr id="4" name="Google Shape;145;p13">
            <a:extLst>
              <a:ext uri="{FF2B5EF4-FFF2-40B4-BE49-F238E27FC236}">
                <a16:creationId xmlns:a16="http://schemas.microsoft.com/office/drawing/2014/main" id="{23E5C0B5-08FD-4F0A-8168-D6122A318A39}"/>
              </a:ext>
            </a:extLst>
          </p:cNvPr>
          <p:cNvSpPr/>
          <p:nvPr/>
        </p:nvSpPr>
        <p:spPr>
          <a:xfrm>
            <a:off x="64096" y="406990"/>
            <a:ext cx="6031904" cy="297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70C0"/>
                </a:solidFill>
              </a:rPr>
              <a:t>Content Area 5: The care needs of the individual 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221E35-ABFE-4E78-9397-A03A71151817}"/>
              </a:ext>
            </a:extLst>
          </p:cNvPr>
          <p:cNvSpPr/>
          <p:nvPr/>
        </p:nvSpPr>
        <p:spPr>
          <a:xfrm>
            <a:off x="112214" y="3061956"/>
            <a:ext cx="1468142" cy="1591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chronic condition:</a:t>
            </a:r>
            <a:br>
              <a:rPr lang="en-GB" sz="800" dirty="0"/>
            </a:br>
            <a:r>
              <a:rPr lang="en-GB" sz="800" dirty="0"/>
              <a:t> a physical or mental condition which is long-lasting in its effects (lasts at least 3 months but usually lasts a year and is often life-long)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5B6DE-6F46-492A-8A60-B35C8FEF2010}"/>
              </a:ext>
            </a:extLst>
          </p:cNvPr>
          <p:cNvSpPr/>
          <p:nvPr/>
        </p:nvSpPr>
        <p:spPr>
          <a:xfrm>
            <a:off x="1550084" y="3050195"/>
            <a:ext cx="1468142" cy="1591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acute condition: </a:t>
            </a:r>
            <a:r>
              <a:rPr lang="en-GB" sz="800" dirty="0"/>
              <a:t>a physical or mental condition which is of short duration, intense, develops quickly but generally has no lasting effects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C4B2F6-82D4-4A51-B4B8-ED757D3ECF06}"/>
              </a:ext>
            </a:extLst>
          </p:cNvPr>
          <p:cNvSpPr/>
          <p:nvPr/>
        </p:nvSpPr>
        <p:spPr>
          <a:xfrm>
            <a:off x="3072713" y="3063643"/>
            <a:ext cx="1468142" cy="1578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GB" sz="800" dirty="0"/>
            </a:br>
            <a:br>
              <a:rPr lang="en-GB" sz="800" dirty="0"/>
            </a:b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disability</a:t>
            </a:r>
            <a:r>
              <a:rPr lang="en-GB" sz="800" dirty="0"/>
              <a:t>: physical or mental condition that has a substantial (more than minor) and long-term (12 months+)  impact or effect on an individual’s lifestyle (Equality Act 2010)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43EF2D-901E-4A70-B1DA-0E7D5B36602C}"/>
              </a:ext>
            </a:extLst>
          </p:cNvPr>
          <p:cNvSpPr/>
          <p:nvPr/>
        </p:nvSpPr>
        <p:spPr>
          <a:xfrm>
            <a:off x="4600834" y="3050195"/>
            <a:ext cx="1468142" cy="1591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/>
              <a:t>o types of disability include: </a:t>
            </a:r>
            <a:br>
              <a:rPr lang="en-GB" sz="800" dirty="0"/>
            </a:br>
            <a:r>
              <a:rPr lang="en-GB" sz="800" dirty="0"/>
              <a:t>▪ cognitive </a:t>
            </a:r>
            <a:br>
              <a:rPr lang="en-GB" sz="800" dirty="0"/>
            </a:br>
            <a:r>
              <a:rPr lang="en-GB" sz="800" dirty="0"/>
              <a:t>▪ physical </a:t>
            </a:r>
            <a:br>
              <a:rPr lang="en-GB" sz="800" dirty="0"/>
            </a:br>
            <a:r>
              <a:rPr lang="en-GB" sz="800" dirty="0"/>
              <a:t>▪ mental </a:t>
            </a:r>
            <a:br>
              <a:rPr lang="en-GB" sz="800" dirty="0"/>
            </a:br>
            <a:r>
              <a:rPr lang="en-GB" sz="800" dirty="0"/>
              <a:t>▪ sensory</a:t>
            </a:r>
          </a:p>
        </p:txBody>
      </p:sp>
      <p:sp>
        <p:nvSpPr>
          <p:cNvPr id="24" name="Google Shape;94;p13">
            <a:extLst>
              <a:ext uri="{FF2B5EF4-FFF2-40B4-BE49-F238E27FC236}">
                <a16:creationId xmlns:a16="http://schemas.microsoft.com/office/drawing/2014/main" id="{37C7189D-71AF-418A-907F-D9C8B9A35187}"/>
              </a:ext>
            </a:extLst>
          </p:cNvPr>
          <p:cNvSpPr/>
          <p:nvPr/>
        </p:nvSpPr>
        <p:spPr>
          <a:xfrm>
            <a:off x="213796" y="2691718"/>
            <a:ext cx="5570585" cy="2597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1000" b="1" dirty="0">
                <a:solidFill>
                  <a:srgbClr val="0070C0"/>
                </a:solidFill>
              </a:rPr>
              <a:t>Conditions and disabilities that require health and social care support</a:t>
            </a:r>
            <a:endParaRPr sz="1000" b="1" dirty="0">
              <a:solidFill>
                <a:srgbClr val="0070C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39F9BF-1EF6-4E39-A8E5-F144FBF5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6" y="872434"/>
            <a:ext cx="2694073" cy="1748166"/>
          </a:xfrm>
          <a:prstGeom prst="rect">
            <a:avLst/>
          </a:prstGeom>
        </p:spPr>
      </p:pic>
      <p:sp>
        <p:nvSpPr>
          <p:cNvPr id="34" name="Google Shape;102;p13">
            <a:extLst>
              <a:ext uri="{FF2B5EF4-FFF2-40B4-BE49-F238E27FC236}">
                <a16:creationId xmlns:a16="http://schemas.microsoft.com/office/drawing/2014/main" id="{B6BF3587-3EFF-410C-BCBD-864A91E00573}"/>
              </a:ext>
            </a:extLst>
          </p:cNvPr>
          <p:cNvSpPr/>
          <p:nvPr/>
        </p:nvSpPr>
        <p:spPr>
          <a:xfrm rot="17783194">
            <a:off x="-92506" y="1377355"/>
            <a:ext cx="1239463" cy="31164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Maslow’s Hierarchy of Needs</a:t>
            </a:r>
            <a:endParaRPr sz="1050" dirty="0"/>
          </a:p>
        </p:txBody>
      </p:sp>
      <p:sp>
        <p:nvSpPr>
          <p:cNvPr id="36" name="Google Shape;94;p13">
            <a:extLst>
              <a:ext uri="{FF2B5EF4-FFF2-40B4-BE49-F238E27FC236}">
                <a16:creationId xmlns:a16="http://schemas.microsoft.com/office/drawing/2014/main" id="{517ED178-00B0-4076-8461-5A9605C1CF9B}"/>
              </a:ext>
            </a:extLst>
          </p:cNvPr>
          <p:cNvSpPr/>
          <p:nvPr/>
        </p:nvSpPr>
        <p:spPr>
          <a:xfrm>
            <a:off x="6319886" y="421725"/>
            <a:ext cx="5570585" cy="2597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1000" b="1" dirty="0">
                <a:solidFill>
                  <a:srgbClr val="0070C0"/>
                </a:solidFill>
              </a:rPr>
              <a:t>How conditions and disabilities may impact on care needs</a:t>
            </a:r>
            <a:endParaRPr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B18E64-83B0-402F-BC8D-2EC941BB4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73660"/>
              </p:ext>
            </p:extLst>
          </p:nvPr>
        </p:nvGraphicFramePr>
        <p:xfrm>
          <a:off x="6182748" y="704037"/>
          <a:ext cx="588235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823">
                  <a:extLst>
                    <a:ext uri="{9D8B030D-6E8A-4147-A177-3AD203B41FA5}">
                      <a16:colId xmlns:a16="http://schemas.microsoft.com/office/drawing/2014/main" val="54123035"/>
                    </a:ext>
                  </a:extLst>
                </a:gridCol>
                <a:gridCol w="3862535">
                  <a:extLst>
                    <a:ext uri="{9D8B030D-6E8A-4147-A177-3AD203B41FA5}">
                      <a16:colId xmlns:a16="http://schemas.microsoft.com/office/drawing/2014/main" val="4181740479"/>
                    </a:ext>
                  </a:extLst>
                </a:gridCol>
              </a:tblGrid>
              <a:tr h="386584"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Physiological and biological requirements for human survival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 food and drink:</a:t>
                      </a:r>
                    </a:p>
                    <a:p>
                      <a:r>
                        <a:rPr lang="en-GB" sz="1000" dirty="0"/>
                        <a:t>▪ ability to prepare food and drink</a:t>
                      </a:r>
                    </a:p>
                    <a:p>
                      <a:r>
                        <a:rPr lang="en-GB" sz="1000" dirty="0"/>
                        <a:t>▪ ability to meet own nutritional requirements </a:t>
                      </a:r>
                    </a:p>
                    <a:p>
                      <a:r>
                        <a:rPr lang="en-GB" sz="1000" dirty="0"/>
                        <a:t>▪ ability to eat and drink unaided </a:t>
                      </a:r>
                    </a:p>
                    <a:p>
                      <a:r>
                        <a:rPr lang="en-GB" sz="1000" dirty="0"/>
                        <a:t>o rest and sleep: </a:t>
                      </a:r>
                    </a:p>
                    <a:p>
                      <a:r>
                        <a:rPr lang="en-GB" sz="1000" dirty="0"/>
                        <a:t>▪ disruption to sleep pattern </a:t>
                      </a:r>
                    </a:p>
                    <a:p>
                      <a:r>
                        <a:rPr lang="en-GB" sz="1000" dirty="0"/>
                        <a:t>o personal care:</a:t>
                      </a:r>
                    </a:p>
                    <a:p>
                      <a:r>
                        <a:rPr lang="en-GB" sz="1000" dirty="0"/>
                        <a:t>▪ toileting:</a:t>
                      </a:r>
                    </a:p>
                    <a:p>
                      <a:r>
                        <a:rPr lang="en-GB" sz="1000" dirty="0"/>
                        <a:t>     • incontinence because of a health condition</a:t>
                      </a:r>
                    </a:p>
                    <a:p>
                      <a:r>
                        <a:rPr lang="en-GB" sz="1000" dirty="0"/>
                        <a:t>     • incontinence because of mobility</a:t>
                      </a:r>
                    </a:p>
                    <a:p>
                      <a:r>
                        <a:rPr lang="en-GB" sz="1000" dirty="0"/>
                        <a:t>▪ ability to care for skin, hair and teeth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▪ ability to dress/un-dress 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▪ ability to select clothing for the season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09028"/>
                  </a:ext>
                </a:extLst>
              </a:tr>
              <a:tr h="386584"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Safety, security and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environment: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ability to maintain own safety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ability to maintain own security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healthcare: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ability to access services and treatment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ability to manage own medication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emotional security: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ability to cope with anxiety and stress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level of resilience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financial security: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employment status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available funds to maintain lifestyle and meet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46681"/>
                  </a:ext>
                </a:extLst>
              </a:tr>
              <a:tr h="386584"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Love and belonging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maintain active relationships: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with family, partners, friends and community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level of involvement with others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level of isolation and loneliness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2430"/>
                  </a:ext>
                </a:extLst>
              </a:tr>
              <a:tr h="386584"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Esteem, dignity and respect for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self-confidence: 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level of self-confidence o independence: 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level of dependency: 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ability to self-care: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05864"/>
                  </a:ext>
                </a:extLst>
              </a:tr>
              <a:tr h="386584"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Self-actualisation and realisation for full potential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personal growth: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ability to achieve own potential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self-fulfilment: </a:t>
                      </a:r>
                      <a:b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desire to achieve own 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5304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2D1C55E-40A9-4259-8B5A-8B4AF220FC78}"/>
              </a:ext>
            </a:extLst>
          </p:cNvPr>
          <p:cNvSpPr/>
          <p:nvPr/>
        </p:nvSpPr>
        <p:spPr>
          <a:xfrm>
            <a:off x="112214" y="4752454"/>
            <a:ext cx="5983786" cy="1953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accent1">
                    <a:lumMod val="75000"/>
                  </a:schemeClr>
                </a:solidFill>
              </a:rPr>
              <a:t>Care Values in Practice</a:t>
            </a:r>
            <a:r>
              <a:rPr lang="en-GB" sz="800" dirty="0"/>
              <a:t>:</a:t>
            </a:r>
            <a:br>
              <a:rPr lang="en-GB" sz="800" dirty="0"/>
            </a:br>
            <a:endParaRPr lang="en-GB" sz="800" dirty="0"/>
          </a:p>
          <a:p>
            <a:r>
              <a:rPr lang="en-GB" sz="800" dirty="0"/>
              <a:t>Meal times – </a:t>
            </a:r>
            <a:br>
              <a:rPr lang="en-GB" sz="800" dirty="0"/>
            </a:br>
            <a:r>
              <a:rPr lang="en-GB" sz="800" dirty="0"/>
              <a:t>o agree with the individual the level of assistance required o provide necessary aids and adaptations to promote independence</a:t>
            </a:r>
            <a:br>
              <a:rPr lang="en-GB" sz="800" dirty="0"/>
            </a:br>
            <a:r>
              <a:rPr lang="en-GB" sz="800" dirty="0"/>
              <a:t>o ensure safe food handling and preparation is maintained </a:t>
            </a:r>
            <a:br>
              <a:rPr lang="en-GB" sz="800" dirty="0"/>
            </a:br>
            <a:endParaRPr lang="en-GB" sz="800" dirty="0"/>
          </a:p>
          <a:p>
            <a:r>
              <a:rPr lang="en-GB" sz="800" dirty="0"/>
              <a:t>Personal Care and Toileting</a:t>
            </a:r>
            <a:br>
              <a:rPr lang="en-GB" sz="800" dirty="0"/>
            </a:br>
            <a:r>
              <a:rPr lang="en-GB" sz="800" dirty="0"/>
              <a:t>o agree support required o meet preferences in choice of care and dressing </a:t>
            </a:r>
            <a:br>
              <a:rPr lang="en-GB" sz="800" dirty="0"/>
            </a:br>
            <a:r>
              <a:rPr lang="en-GB" sz="800" dirty="0"/>
              <a:t>o provide aids and adaptations to promote independence </a:t>
            </a:r>
            <a:br>
              <a:rPr lang="en-GB" sz="800" dirty="0"/>
            </a:br>
            <a:r>
              <a:rPr lang="en-GB" sz="800" dirty="0"/>
              <a:t>o ensure privacy and dignity by: ▪ shutting doors ▪ closing curtains ▪ being unobtrusive </a:t>
            </a:r>
            <a:br>
              <a:rPr lang="en-GB" sz="800" dirty="0"/>
            </a:br>
            <a:br>
              <a:rPr lang="en-GB" sz="800" dirty="0"/>
            </a:br>
            <a:r>
              <a:rPr lang="en-GB" sz="800" dirty="0"/>
              <a:t>Activities – </a:t>
            </a:r>
            <a:br>
              <a:rPr lang="en-GB" sz="800" dirty="0"/>
            </a:br>
            <a:r>
              <a:rPr lang="en-GB" sz="800" dirty="0"/>
              <a:t>o find out the individual’s interests and preferences o involve family, friends and others at the request of the individual</a:t>
            </a:r>
            <a:br>
              <a:rPr lang="en-GB" sz="800" dirty="0"/>
            </a:br>
            <a:r>
              <a:rPr lang="en-GB" sz="800" dirty="0"/>
              <a:t>o provide activities to meet choices </a:t>
            </a:r>
          </a:p>
        </p:txBody>
      </p:sp>
      <p:sp>
        <p:nvSpPr>
          <p:cNvPr id="5" name="AutoShape 4" descr="Maslow's Hierarchy Icon 3363756">
            <a:extLst>
              <a:ext uri="{FF2B5EF4-FFF2-40B4-BE49-F238E27FC236}">
                <a16:creationId xmlns:a16="http://schemas.microsoft.com/office/drawing/2014/main" id="{CF27BED2-4251-4EB0-A676-9B371AAC89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12316" y="12406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5EF813-1BD8-427C-B078-6BA8630F5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0" y="0"/>
            <a:ext cx="3541059" cy="3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3">
            <a:extLst>
              <a:ext uri="{FF2B5EF4-FFF2-40B4-BE49-F238E27FC236}">
                <a16:creationId xmlns:a16="http://schemas.microsoft.com/office/drawing/2014/main" id="{525584AB-BE65-4E36-BE23-DE88E576885D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 dirty="0"/>
          </a:p>
        </p:txBody>
      </p:sp>
      <p:sp>
        <p:nvSpPr>
          <p:cNvPr id="3" name="Google Shape;141;p13">
            <a:extLst>
              <a:ext uri="{FF2B5EF4-FFF2-40B4-BE49-F238E27FC236}">
                <a16:creationId xmlns:a16="http://schemas.microsoft.com/office/drawing/2014/main" id="{6817DBB7-9E84-4E54-90C8-9843B02470D9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lang="en-GB" dirty="0"/>
          </a:p>
        </p:txBody>
      </p:sp>
      <p:sp>
        <p:nvSpPr>
          <p:cNvPr id="5" name="Google Shape;145;p13">
            <a:extLst>
              <a:ext uri="{FF2B5EF4-FFF2-40B4-BE49-F238E27FC236}">
                <a16:creationId xmlns:a16="http://schemas.microsoft.com/office/drawing/2014/main" id="{EBE0F6E4-152A-4F05-8F04-F5A926BF763C}"/>
              </a:ext>
            </a:extLst>
          </p:cNvPr>
          <p:cNvSpPr/>
          <p:nvPr/>
        </p:nvSpPr>
        <p:spPr>
          <a:xfrm>
            <a:off x="64096" y="456001"/>
            <a:ext cx="5882357" cy="297047"/>
          </a:xfrm>
          <a:prstGeom prst="rect">
            <a:avLst/>
          </a:prstGeom>
          <a:solidFill>
            <a:srgbClr val="FFFFCC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Content Area 6: How Health and Social Care Services are accessed </a:t>
            </a:r>
            <a:endParaRPr sz="1600" b="1" dirty="0"/>
          </a:p>
        </p:txBody>
      </p:sp>
      <p:sp>
        <p:nvSpPr>
          <p:cNvPr id="6" name="Google Shape;94;p13">
            <a:extLst>
              <a:ext uri="{FF2B5EF4-FFF2-40B4-BE49-F238E27FC236}">
                <a16:creationId xmlns:a16="http://schemas.microsoft.com/office/drawing/2014/main" id="{AEC259AF-A0FA-4ADF-9B6E-2AB0A289C8F7}"/>
              </a:ext>
            </a:extLst>
          </p:cNvPr>
          <p:cNvSpPr/>
          <p:nvPr/>
        </p:nvSpPr>
        <p:spPr>
          <a:xfrm>
            <a:off x="145622" y="1586982"/>
            <a:ext cx="1768903" cy="10059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Self</a:t>
            </a:r>
            <a:b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individual initiates direct access:</a:t>
            </a:r>
            <a:b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800" dirty="0"/>
              <a:t>▪ makes an appointment with a health or social care practitioner </a:t>
            </a:r>
            <a:br>
              <a:rPr lang="en-GB" sz="800" dirty="0"/>
            </a:br>
            <a:r>
              <a:rPr lang="en-GB" sz="800" dirty="0"/>
              <a:t>▪ attends a walk-in service</a:t>
            </a:r>
            <a:endParaRPr lang="en-GB" sz="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p13">
            <a:extLst>
              <a:ext uri="{FF2B5EF4-FFF2-40B4-BE49-F238E27FC236}">
                <a16:creationId xmlns:a16="http://schemas.microsoft.com/office/drawing/2014/main" id="{7574AB75-500B-4893-AD19-104BE88D32AC}"/>
              </a:ext>
            </a:extLst>
          </p:cNvPr>
          <p:cNvSpPr/>
          <p:nvPr/>
        </p:nvSpPr>
        <p:spPr>
          <a:xfrm>
            <a:off x="5982554" y="1207470"/>
            <a:ext cx="4788359" cy="13855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en-GB" sz="8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Improves outcomes:</a:t>
            </a:r>
            <a:br>
              <a:rPr lang="en-GB" sz="8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r>
              <a:rPr lang="en-GB" sz="900" dirty="0">
                <a:solidFill>
                  <a:srgbClr val="FF33CC"/>
                </a:solidFill>
              </a:rPr>
              <a:t>• using the expertise of other practitioners’ knowledge, skills and experience </a:t>
            </a:r>
            <a:br>
              <a:rPr lang="en-GB" sz="900" dirty="0">
                <a:solidFill>
                  <a:srgbClr val="FF33CC"/>
                </a:solidFill>
              </a:rPr>
            </a:br>
            <a:r>
              <a:rPr lang="en-GB" sz="900" dirty="0">
                <a:solidFill>
                  <a:srgbClr val="FF33CC"/>
                </a:solidFill>
              </a:rPr>
              <a:t>• working together towards shared goals to ensure consistent and continuous care for the individual</a:t>
            </a:r>
            <a:br>
              <a:rPr lang="en-GB" sz="900" dirty="0">
                <a:solidFill>
                  <a:srgbClr val="FF33CC"/>
                </a:solidFill>
              </a:rPr>
            </a:br>
            <a:r>
              <a:rPr lang="en-GB" sz="900" dirty="0">
                <a:solidFill>
                  <a:srgbClr val="FF33CC"/>
                </a:solidFill>
              </a:rPr>
              <a:t>• clarifying roles and responsibilities of all practitioners </a:t>
            </a:r>
            <a:br>
              <a:rPr lang="en-GB" sz="900" dirty="0">
                <a:solidFill>
                  <a:srgbClr val="FF33CC"/>
                </a:solidFill>
              </a:rPr>
            </a:br>
            <a:r>
              <a:rPr lang="en-GB" sz="900" dirty="0">
                <a:solidFill>
                  <a:srgbClr val="FF33CC"/>
                </a:solidFill>
              </a:rPr>
              <a:t>• establishing care to meet the individual’s needs and preferences </a:t>
            </a:r>
            <a:br>
              <a:rPr lang="en-GB" sz="900" dirty="0">
                <a:solidFill>
                  <a:srgbClr val="FF33CC"/>
                </a:solidFill>
              </a:rPr>
            </a:br>
            <a:r>
              <a:rPr lang="en-GB" sz="900" dirty="0">
                <a:solidFill>
                  <a:srgbClr val="FF33CC"/>
                </a:solidFill>
              </a:rPr>
              <a:t>• enabling interventions to meet the individual’s needs and preferences </a:t>
            </a:r>
            <a:br>
              <a:rPr lang="en-GB" sz="900" dirty="0">
                <a:solidFill>
                  <a:srgbClr val="FF33CC"/>
                </a:solidFill>
              </a:rPr>
            </a:br>
            <a:r>
              <a:rPr lang="en-GB" sz="900" dirty="0">
                <a:solidFill>
                  <a:srgbClr val="FF33CC"/>
                </a:solidFill>
              </a:rPr>
              <a:t>• ensuring safeguarding</a:t>
            </a:r>
            <a:endParaRPr sz="900" dirty="0">
              <a:solidFill>
                <a:srgbClr val="FF33CC"/>
              </a:solidFill>
            </a:endParaRPr>
          </a:p>
        </p:txBody>
      </p:sp>
      <p:sp>
        <p:nvSpPr>
          <p:cNvPr id="8" name="Google Shape;97;p13">
            <a:extLst>
              <a:ext uri="{FF2B5EF4-FFF2-40B4-BE49-F238E27FC236}">
                <a16:creationId xmlns:a16="http://schemas.microsoft.com/office/drawing/2014/main" id="{BBDFECBF-CD8E-4212-8613-E79D49AF2717}"/>
              </a:ext>
            </a:extLst>
          </p:cNvPr>
          <p:cNvSpPr/>
          <p:nvPr/>
        </p:nvSpPr>
        <p:spPr>
          <a:xfrm>
            <a:off x="5995632" y="788641"/>
            <a:ext cx="6031904" cy="357889"/>
          </a:xfrm>
          <a:prstGeom prst="rect">
            <a:avLst/>
          </a:prstGeom>
          <a:solidFill>
            <a:srgbClr val="F6B8EA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Practitioners working together to meet individual needs</a:t>
            </a:r>
            <a:endParaRPr lang="en-GB"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5;p13">
            <a:extLst>
              <a:ext uri="{FF2B5EF4-FFF2-40B4-BE49-F238E27FC236}">
                <a16:creationId xmlns:a16="http://schemas.microsoft.com/office/drawing/2014/main" id="{0CF8EBA2-11B9-4FD7-BDD1-7697507A2B20}"/>
              </a:ext>
            </a:extLst>
          </p:cNvPr>
          <p:cNvSpPr/>
          <p:nvPr/>
        </p:nvSpPr>
        <p:spPr>
          <a:xfrm>
            <a:off x="5995632" y="456672"/>
            <a:ext cx="6031904" cy="243476"/>
          </a:xfrm>
          <a:prstGeom prst="rect">
            <a:avLst/>
          </a:prstGeom>
          <a:solidFill>
            <a:srgbClr val="FAD6F3"/>
          </a:solidFill>
          <a:ln w="2540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33CC"/>
                </a:solidFill>
              </a:rPr>
              <a:t>Content Area 7: Partnership working </a:t>
            </a:r>
            <a:endParaRPr sz="1600" b="1" dirty="0">
              <a:solidFill>
                <a:srgbClr val="FF33CC"/>
              </a:solidFill>
            </a:endParaRPr>
          </a:p>
        </p:txBody>
      </p:sp>
      <p:sp>
        <p:nvSpPr>
          <p:cNvPr id="31" name="Google Shape;94;p13">
            <a:extLst>
              <a:ext uri="{FF2B5EF4-FFF2-40B4-BE49-F238E27FC236}">
                <a16:creationId xmlns:a16="http://schemas.microsoft.com/office/drawing/2014/main" id="{7CA1E07B-3997-4CBF-B80F-CC71F129AAF9}"/>
              </a:ext>
            </a:extLst>
          </p:cNvPr>
          <p:cNvSpPr/>
          <p:nvPr/>
        </p:nvSpPr>
        <p:spPr>
          <a:xfrm>
            <a:off x="6004920" y="2798490"/>
            <a:ext cx="2004912" cy="27260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Barriers to Partnership working</a:t>
            </a:r>
            <a:br>
              <a:rPr lang="en-GB" sz="1000" b="1" dirty="0"/>
            </a:br>
            <a:r>
              <a:rPr lang="en-GB" sz="1000" b="1" dirty="0"/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/>
              <a:t>COMMUNICATION</a:t>
            </a:r>
          </a:p>
          <a:p>
            <a:pPr lvl="0"/>
            <a:r>
              <a:rPr lang="en-GB" sz="800" dirty="0">
                <a:solidFill>
                  <a:srgbClr val="FF33CC"/>
                </a:solidFill>
              </a:rPr>
              <a:t> ▪ level of understanding</a:t>
            </a:r>
          </a:p>
          <a:p>
            <a:pPr lvl="0"/>
            <a:r>
              <a:rPr lang="en-GB" sz="800" dirty="0">
                <a:solidFill>
                  <a:srgbClr val="FF33CC"/>
                </a:solidFill>
              </a:rPr>
              <a:t>▪ level of trust</a:t>
            </a:r>
          </a:p>
          <a:p>
            <a:pPr lvl="0"/>
            <a:r>
              <a:rPr lang="en-GB" sz="800" dirty="0">
                <a:solidFill>
                  <a:srgbClr val="FF33CC"/>
                </a:solidFill>
              </a:rPr>
              <a:t>▪ assumptions</a:t>
            </a:r>
          </a:p>
          <a:p>
            <a:pPr lvl="0"/>
            <a:endParaRPr lang="en-GB" sz="800" dirty="0">
              <a:solidFill>
                <a:srgbClr val="FF33CC"/>
              </a:solidFill>
            </a:endParaRPr>
          </a:p>
          <a:p>
            <a:pPr lvl="0"/>
            <a:endParaRPr lang="en-GB" sz="800" dirty="0">
              <a:solidFill>
                <a:srgbClr val="FF33CC"/>
              </a:solidFill>
            </a:endParaRPr>
          </a:p>
          <a:p>
            <a:pPr lvl="0"/>
            <a:r>
              <a:rPr lang="en-GB" sz="900" dirty="0"/>
              <a:t>TIME MANAGEMENT</a:t>
            </a:r>
            <a:br>
              <a:rPr lang="en-GB" sz="800" dirty="0"/>
            </a:br>
            <a:r>
              <a:rPr lang="en-GB" sz="800" dirty="0">
                <a:solidFill>
                  <a:srgbClr val="FF33CC"/>
                </a:solidFill>
              </a:rPr>
              <a:t>▪ ineffective time management skills 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conflicts in priorities 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workload</a:t>
            </a:r>
          </a:p>
        </p:txBody>
      </p:sp>
      <p:sp>
        <p:nvSpPr>
          <p:cNvPr id="32" name="Google Shape;94;p13">
            <a:extLst>
              <a:ext uri="{FF2B5EF4-FFF2-40B4-BE49-F238E27FC236}">
                <a16:creationId xmlns:a16="http://schemas.microsoft.com/office/drawing/2014/main" id="{E4DBAF82-8EAB-4C8E-AAE9-94B2DB318695}"/>
              </a:ext>
            </a:extLst>
          </p:cNvPr>
          <p:cNvSpPr/>
          <p:nvPr/>
        </p:nvSpPr>
        <p:spPr>
          <a:xfrm>
            <a:off x="9119357" y="2832315"/>
            <a:ext cx="2892927" cy="27260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900" b="1" dirty="0"/>
            </a:br>
            <a:r>
              <a:rPr lang="en-GB" sz="900" b="1" dirty="0"/>
              <a:t>Strategies to overcome the barriers</a:t>
            </a:r>
            <a:br>
              <a:rPr lang="en-GB" sz="900" b="1" dirty="0"/>
            </a:br>
            <a:r>
              <a:rPr lang="en-GB" sz="900" b="1" dirty="0"/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900" b="1" dirty="0"/>
          </a:p>
          <a:p>
            <a:r>
              <a:rPr lang="en-GB" sz="800" dirty="0"/>
              <a:t>COMMUNICATION</a:t>
            </a:r>
          </a:p>
          <a:p>
            <a:pPr lvl="0"/>
            <a:r>
              <a:rPr lang="en-GB" sz="800" dirty="0"/>
              <a:t>▪ </a:t>
            </a:r>
            <a:r>
              <a:rPr lang="en-GB" sz="800" dirty="0">
                <a:solidFill>
                  <a:srgbClr val="FF33CC"/>
                </a:solidFill>
              </a:rPr>
              <a:t>agree shared goals 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be inclusive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 ▪ avoid use of jargon 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build respect and confidence 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acknowledge and understand viewpoints of others</a:t>
            </a:r>
          </a:p>
          <a:p>
            <a:pPr lvl="0" algn="ctr"/>
            <a:endParaRPr lang="en-GB" sz="800" dirty="0"/>
          </a:p>
          <a:p>
            <a:pPr lvl="0" algn="ctr"/>
            <a:endParaRPr lang="en-GB" sz="800" dirty="0"/>
          </a:p>
          <a:p>
            <a:pPr lvl="0"/>
            <a:r>
              <a:rPr lang="en-GB" sz="800" dirty="0"/>
              <a:t>TIME MANAGEMENT </a:t>
            </a:r>
            <a:br>
              <a:rPr lang="en-GB" sz="800" dirty="0"/>
            </a:br>
            <a:r>
              <a:rPr lang="en-GB" sz="800" dirty="0">
                <a:solidFill>
                  <a:srgbClr val="FF33CC"/>
                </a:solidFill>
              </a:rPr>
              <a:t>▪ establish practitioners’ commitment and availability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select agreed dates, times and venues </a:t>
            </a:r>
            <a:br>
              <a:rPr lang="en-GB" sz="800" dirty="0">
                <a:solidFill>
                  <a:srgbClr val="FF33CC"/>
                </a:solidFill>
              </a:rPr>
            </a:br>
            <a:r>
              <a:rPr lang="en-GB" sz="800" dirty="0">
                <a:solidFill>
                  <a:srgbClr val="FF33CC"/>
                </a:solidFill>
              </a:rPr>
              <a:t>▪ use appropriate mode of communication</a:t>
            </a:r>
          </a:p>
        </p:txBody>
      </p:sp>
      <p:sp>
        <p:nvSpPr>
          <p:cNvPr id="18" name="Google Shape;94;p13">
            <a:extLst>
              <a:ext uri="{FF2B5EF4-FFF2-40B4-BE49-F238E27FC236}">
                <a16:creationId xmlns:a16="http://schemas.microsoft.com/office/drawing/2014/main" id="{DD637586-4C19-4B4B-A59E-C409F44D7475}"/>
              </a:ext>
            </a:extLst>
          </p:cNvPr>
          <p:cNvSpPr/>
          <p:nvPr/>
        </p:nvSpPr>
        <p:spPr>
          <a:xfrm>
            <a:off x="2120822" y="1591870"/>
            <a:ext cx="1768903" cy="10059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171450" lvl="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Professional </a:t>
            </a:r>
            <a:b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800" dirty="0"/>
              <a:t>o professional initiates access to: </a:t>
            </a:r>
            <a:br>
              <a:rPr lang="en-GB" sz="800" dirty="0"/>
            </a:br>
            <a:r>
              <a:rPr lang="en-GB" sz="800" dirty="0"/>
              <a:t>▪ another health or social care practitioner or service</a:t>
            </a:r>
            <a:endParaRPr lang="en-GB" sz="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4;p13">
            <a:extLst>
              <a:ext uri="{FF2B5EF4-FFF2-40B4-BE49-F238E27FC236}">
                <a16:creationId xmlns:a16="http://schemas.microsoft.com/office/drawing/2014/main" id="{C3CDCF41-3962-4E84-8C6B-F2378A073A1C}"/>
              </a:ext>
            </a:extLst>
          </p:cNvPr>
          <p:cNvSpPr/>
          <p:nvPr/>
        </p:nvSpPr>
        <p:spPr>
          <a:xfrm>
            <a:off x="4063814" y="1614613"/>
            <a:ext cx="1768903" cy="10059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171450" lvl="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Third Party: </a:t>
            </a:r>
            <a:b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Family member or friend supports /makes the referral</a:t>
            </a:r>
            <a:br>
              <a:rPr lang="en-GB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800" dirty="0"/>
              <a:t>▪ accesses a service on behalf of the individual</a:t>
            </a:r>
            <a:endParaRPr lang="en-GB" sz="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2;p13">
            <a:extLst>
              <a:ext uri="{FF2B5EF4-FFF2-40B4-BE49-F238E27FC236}">
                <a16:creationId xmlns:a16="http://schemas.microsoft.com/office/drawing/2014/main" id="{08A87132-2E83-4355-8C91-63AD10319107}"/>
              </a:ext>
            </a:extLst>
          </p:cNvPr>
          <p:cNvSpPr/>
          <p:nvPr/>
        </p:nvSpPr>
        <p:spPr>
          <a:xfrm>
            <a:off x="2583564" y="956363"/>
            <a:ext cx="890068" cy="16911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Referral</a:t>
            </a:r>
            <a:endParaRPr dirty="0"/>
          </a:p>
        </p:txBody>
      </p:sp>
      <p:cxnSp>
        <p:nvCxnSpPr>
          <p:cNvPr id="21" name="Google Shape;110;p13">
            <a:extLst>
              <a:ext uri="{FF2B5EF4-FFF2-40B4-BE49-F238E27FC236}">
                <a16:creationId xmlns:a16="http://schemas.microsoft.com/office/drawing/2014/main" id="{EBEE3F0C-A99D-4257-B978-D999CDC58974}"/>
              </a:ext>
            </a:extLst>
          </p:cNvPr>
          <p:cNvCxnSpPr>
            <a:cxnSpLocks/>
            <a:stCxn id="20" idx="1"/>
            <a:endCxn id="6" idx="0"/>
          </p:cNvCxnSpPr>
          <p:nvPr/>
        </p:nvCxnSpPr>
        <p:spPr>
          <a:xfrm flipH="1">
            <a:off x="1030074" y="1040923"/>
            <a:ext cx="1553490" cy="54605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110;p13">
            <a:extLst>
              <a:ext uri="{FF2B5EF4-FFF2-40B4-BE49-F238E27FC236}">
                <a16:creationId xmlns:a16="http://schemas.microsoft.com/office/drawing/2014/main" id="{8EBCD9C7-322D-44F1-B9BC-AE39D155DD53}"/>
              </a:ext>
            </a:extLst>
          </p:cNvPr>
          <p:cNvCxnSpPr>
            <a:cxnSpLocks/>
          </p:cNvCxnSpPr>
          <p:nvPr/>
        </p:nvCxnSpPr>
        <p:spPr>
          <a:xfrm flipH="1">
            <a:off x="3007691" y="1146530"/>
            <a:ext cx="1" cy="472845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110;p13">
            <a:extLst>
              <a:ext uri="{FF2B5EF4-FFF2-40B4-BE49-F238E27FC236}">
                <a16:creationId xmlns:a16="http://schemas.microsoft.com/office/drawing/2014/main" id="{3090D0A9-20C7-464A-B818-E594F5235204}"/>
              </a:ext>
            </a:extLst>
          </p:cNvPr>
          <p:cNvCxnSpPr>
            <a:cxnSpLocks/>
          </p:cNvCxnSpPr>
          <p:nvPr/>
        </p:nvCxnSpPr>
        <p:spPr>
          <a:xfrm>
            <a:off x="3507593" y="1067825"/>
            <a:ext cx="1112441" cy="492253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94;p13">
            <a:extLst>
              <a:ext uri="{FF2B5EF4-FFF2-40B4-BE49-F238E27FC236}">
                <a16:creationId xmlns:a16="http://schemas.microsoft.com/office/drawing/2014/main" id="{DA72A703-0615-4209-B496-F3758B994490}"/>
              </a:ext>
            </a:extLst>
          </p:cNvPr>
          <p:cNvSpPr/>
          <p:nvPr/>
        </p:nvSpPr>
        <p:spPr>
          <a:xfrm>
            <a:off x="179716" y="3059518"/>
            <a:ext cx="1768903" cy="246498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en-GB" sz="1000" b="1" i="1" u="sng" dirty="0"/>
              <a:t>communication: </a:t>
            </a:r>
            <a:br>
              <a:rPr lang="en-GB" sz="1000" b="1" i="1" u="sng" dirty="0"/>
            </a:br>
            <a:r>
              <a:rPr lang="en-GB" sz="800" dirty="0"/>
              <a:t>o barriers that impact on accessing and understanding information:</a:t>
            </a:r>
            <a:br>
              <a:rPr lang="en-GB" sz="800" dirty="0"/>
            </a:br>
            <a:r>
              <a:rPr lang="en-GB" sz="800" dirty="0"/>
              <a:t> ▪ sensory impairment</a:t>
            </a:r>
            <a:br>
              <a:rPr lang="en-GB" sz="800" dirty="0"/>
            </a:br>
            <a:r>
              <a:rPr lang="en-GB" sz="800" dirty="0"/>
              <a:t> ▪ cognitive impairment </a:t>
            </a:r>
            <a:br>
              <a:rPr lang="en-GB" sz="800" dirty="0"/>
            </a:br>
            <a:r>
              <a:rPr lang="en-GB" sz="800" dirty="0"/>
              <a:t>▪ English as an additional language</a:t>
            </a:r>
            <a:br>
              <a:rPr lang="en-GB" sz="800" dirty="0"/>
            </a:br>
            <a:r>
              <a:rPr lang="en-GB" sz="800" dirty="0"/>
              <a:t> </a:t>
            </a:r>
          </a:p>
          <a:p>
            <a:pPr lvl="0">
              <a:lnSpc>
                <a:spcPct val="125000"/>
              </a:lnSpc>
            </a:pPr>
            <a:r>
              <a:rPr lang="en-GB" sz="1000" b="1" i="1" u="sng" dirty="0"/>
              <a:t>overcome barriers</a:t>
            </a:r>
            <a:r>
              <a:rPr lang="en-GB" sz="800" dirty="0"/>
              <a:t>:</a:t>
            </a:r>
            <a:br>
              <a:rPr lang="en-GB" sz="800" dirty="0"/>
            </a:br>
            <a:r>
              <a:rPr lang="en-GB" sz="800" dirty="0"/>
              <a:t> ▪ ensure effective tailored communication skills are maintained by: • providing information in alternative formats </a:t>
            </a:r>
            <a:br>
              <a:rPr lang="en-GB" sz="800" dirty="0"/>
            </a:br>
            <a:r>
              <a:rPr lang="en-GB" sz="800" dirty="0"/>
              <a:t>• providing access to specialist professional services </a:t>
            </a:r>
            <a:endParaRPr lang="en-GB" sz="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4;p13">
            <a:extLst>
              <a:ext uri="{FF2B5EF4-FFF2-40B4-BE49-F238E27FC236}">
                <a16:creationId xmlns:a16="http://schemas.microsoft.com/office/drawing/2014/main" id="{3B4EAFD7-5FBF-423F-890F-811960275A72}"/>
              </a:ext>
            </a:extLst>
          </p:cNvPr>
          <p:cNvSpPr/>
          <p:nvPr/>
        </p:nvSpPr>
        <p:spPr>
          <a:xfrm>
            <a:off x="2120821" y="3064244"/>
            <a:ext cx="1768903" cy="246025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en-GB" sz="1000" b="1" i="1" u="sng" dirty="0"/>
              <a:t>culture</a:t>
            </a:r>
            <a:r>
              <a:rPr lang="en-GB" sz="800" dirty="0"/>
              <a:t>: </a:t>
            </a:r>
            <a:br>
              <a:rPr lang="en-GB" sz="800" dirty="0"/>
            </a:br>
            <a:r>
              <a:rPr lang="en-GB" sz="800" dirty="0"/>
              <a:t>o barriers that impact on the individual’s acceptance of medical treatment and support: ▪ values ▪ beliefs </a:t>
            </a:r>
            <a:br>
              <a:rPr lang="en-GB" sz="800" dirty="0"/>
            </a:br>
            <a:br>
              <a:rPr lang="en-GB" sz="800" dirty="0"/>
            </a:br>
            <a:endParaRPr lang="en-GB" sz="800" dirty="0"/>
          </a:p>
          <a:p>
            <a:pPr lvl="0">
              <a:lnSpc>
                <a:spcPct val="125000"/>
              </a:lnSpc>
            </a:pPr>
            <a:br>
              <a:rPr lang="en-GB" sz="800" dirty="0"/>
            </a:br>
            <a:r>
              <a:rPr lang="en-GB" sz="1000" b="1" i="1" u="sng" dirty="0"/>
              <a:t>overcome barriers</a:t>
            </a:r>
            <a:r>
              <a:rPr lang="en-GB" sz="800" dirty="0"/>
              <a:t>: </a:t>
            </a:r>
            <a:br>
              <a:rPr lang="en-GB" sz="800" dirty="0"/>
            </a:br>
            <a:r>
              <a:rPr lang="en-GB" sz="800" dirty="0"/>
              <a:t>▪ ensure inclusive practice to meet the individual’s values and beliefs</a:t>
            </a:r>
            <a:br>
              <a:rPr lang="en-GB" sz="800" dirty="0"/>
            </a:br>
            <a:r>
              <a:rPr lang="en-GB" sz="800" dirty="0"/>
              <a:t>▪ ensure practitioner awareness of a range of culture, values and beliefs and their impact on care needs and preferences </a:t>
            </a:r>
            <a:endParaRPr lang="en-GB" sz="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94;p13">
            <a:extLst>
              <a:ext uri="{FF2B5EF4-FFF2-40B4-BE49-F238E27FC236}">
                <a16:creationId xmlns:a16="http://schemas.microsoft.com/office/drawing/2014/main" id="{F5C678C4-D33F-418D-B810-5D2D7333F817}"/>
              </a:ext>
            </a:extLst>
          </p:cNvPr>
          <p:cNvSpPr/>
          <p:nvPr/>
        </p:nvSpPr>
        <p:spPr>
          <a:xfrm>
            <a:off x="4001551" y="3064245"/>
            <a:ext cx="1768903" cy="24602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en-GB" sz="1000" b="1" i="1" u="sng" dirty="0"/>
              <a:t>Location: </a:t>
            </a:r>
            <a:br>
              <a:rPr lang="en-GB" sz="1000" b="1" i="1" u="sng" dirty="0"/>
            </a:br>
            <a:r>
              <a:rPr lang="en-GB" sz="800" dirty="0"/>
              <a:t>o barriers that impact on the individual’s ability to access services:</a:t>
            </a:r>
            <a:br>
              <a:rPr lang="en-GB" sz="800" dirty="0"/>
            </a:br>
            <a:r>
              <a:rPr lang="en-GB" sz="800" dirty="0"/>
              <a:t> ▪ transport </a:t>
            </a:r>
            <a:br>
              <a:rPr lang="en-GB" sz="800" dirty="0"/>
            </a:br>
            <a:r>
              <a:rPr lang="en-GB" sz="800" dirty="0"/>
              <a:t>▪ cost </a:t>
            </a:r>
            <a:br>
              <a:rPr lang="en-GB" sz="800" dirty="0"/>
            </a:br>
            <a:r>
              <a:rPr lang="en-GB" sz="800" dirty="0"/>
              <a:t>▪ capability of the individual to access building </a:t>
            </a:r>
            <a:br>
              <a:rPr lang="en-GB" sz="800" dirty="0"/>
            </a:br>
            <a:br>
              <a:rPr lang="en-GB" sz="800" dirty="0"/>
            </a:br>
            <a:r>
              <a:rPr lang="en-GB" sz="1000" b="1" i="1" u="sng" dirty="0"/>
              <a:t>overcome barriers</a:t>
            </a:r>
            <a:r>
              <a:rPr lang="en-GB" sz="800" dirty="0"/>
              <a:t>:</a:t>
            </a:r>
            <a:br>
              <a:rPr lang="en-GB" sz="800" dirty="0"/>
            </a:br>
            <a:r>
              <a:rPr lang="en-GB" sz="800" dirty="0"/>
              <a:t> ▪ provide community services</a:t>
            </a:r>
            <a:br>
              <a:rPr lang="en-GB" sz="800" dirty="0"/>
            </a:br>
            <a:r>
              <a:rPr lang="en-GB" sz="800" dirty="0"/>
              <a:t> ▪ provide aids and adaptations</a:t>
            </a:r>
            <a:br>
              <a:rPr lang="en-GB" sz="800" dirty="0"/>
            </a:br>
            <a:r>
              <a:rPr lang="en-GB" sz="800" dirty="0"/>
              <a:t> ▪ online/telephone consultations </a:t>
            </a:r>
            <a:br>
              <a:rPr lang="en-GB" sz="800" dirty="0"/>
            </a:br>
            <a:r>
              <a:rPr lang="en-GB" sz="800" dirty="0"/>
              <a:t>▪ online prescription ordering and delivery </a:t>
            </a:r>
            <a:endParaRPr lang="en-GB" sz="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45;p13">
            <a:extLst>
              <a:ext uri="{FF2B5EF4-FFF2-40B4-BE49-F238E27FC236}">
                <a16:creationId xmlns:a16="http://schemas.microsoft.com/office/drawing/2014/main" id="{76A03EBA-30F1-4482-90BF-8DC084CAAFF8}"/>
              </a:ext>
            </a:extLst>
          </p:cNvPr>
          <p:cNvSpPr/>
          <p:nvPr/>
        </p:nvSpPr>
        <p:spPr>
          <a:xfrm>
            <a:off x="64094" y="2683792"/>
            <a:ext cx="5768624" cy="297047"/>
          </a:xfrm>
          <a:prstGeom prst="rect">
            <a:avLst/>
          </a:prstGeom>
          <a:solidFill>
            <a:srgbClr val="FFFFCC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Barriers to accessing services:</a:t>
            </a:r>
          </a:p>
        </p:txBody>
      </p:sp>
      <p:sp>
        <p:nvSpPr>
          <p:cNvPr id="4" name="AutoShape 2" descr="Communication Icon 2006076">
            <a:extLst>
              <a:ext uri="{FF2B5EF4-FFF2-40B4-BE49-F238E27FC236}">
                <a16:creationId xmlns:a16="http://schemas.microsoft.com/office/drawing/2014/main" id="{CF87F50A-0028-41CA-9669-074C901A72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42" descr="location Icon 1280614">
            <a:extLst>
              <a:ext uri="{FF2B5EF4-FFF2-40B4-BE49-F238E27FC236}">
                <a16:creationId xmlns:a16="http://schemas.microsoft.com/office/drawing/2014/main" id="{1600EB7C-F697-47E9-B208-EC86C904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96" y="6106018"/>
            <a:ext cx="591961" cy="5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3">
            <a:extLst>
              <a:ext uri="{FF2B5EF4-FFF2-40B4-BE49-F238E27FC236}">
                <a16:creationId xmlns:a16="http://schemas.microsoft.com/office/drawing/2014/main" id="{525584AB-BE65-4E36-BE23-DE88E576885D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Organiser</a:t>
            </a:r>
            <a:endParaRPr dirty="0"/>
          </a:p>
        </p:txBody>
      </p:sp>
      <p:sp>
        <p:nvSpPr>
          <p:cNvPr id="3" name="Google Shape;141;p13">
            <a:extLst>
              <a:ext uri="{FF2B5EF4-FFF2-40B4-BE49-F238E27FC236}">
                <a16:creationId xmlns:a16="http://schemas.microsoft.com/office/drawing/2014/main" id="{6817DBB7-9E84-4E54-90C8-9843B02470D9}"/>
              </a:ext>
            </a:extLst>
          </p:cNvPr>
          <p:cNvSpPr/>
          <p:nvPr/>
        </p:nvSpPr>
        <p:spPr>
          <a:xfrm>
            <a:off x="2368352" y="48072"/>
            <a:ext cx="9691126" cy="2434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NCFE CACHE: Level 1-2 Technical Award in Health and Social Care </a:t>
            </a:r>
            <a:endParaRPr lang="en-GB" dirty="0"/>
          </a:p>
        </p:txBody>
      </p:sp>
      <p:sp>
        <p:nvSpPr>
          <p:cNvPr id="25" name="Google Shape;145;p13">
            <a:extLst>
              <a:ext uri="{FF2B5EF4-FFF2-40B4-BE49-F238E27FC236}">
                <a16:creationId xmlns:a16="http://schemas.microsoft.com/office/drawing/2014/main" id="{0CF8EBA2-11B9-4FD7-BDD1-7697507A2B20}"/>
              </a:ext>
            </a:extLst>
          </p:cNvPr>
          <p:cNvSpPr/>
          <p:nvPr/>
        </p:nvSpPr>
        <p:spPr>
          <a:xfrm>
            <a:off x="64096" y="360365"/>
            <a:ext cx="6031904" cy="501025"/>
          </a:xfrm>
          <a:prstGeom prst="rect">
            <a:avLst/>
          </a:prstGeom>
          <a:solidFill>
            <a:srgbClr val="FFFFCC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9933"/>
                </a:solidFill>
              </a:rPr>
              <a:t>Content Area 8: The care planning cycle </a:t>
            </a:r>
            <a:endParaRPr sz="1600" b="1" dirty="0">
              <a:solidFill>
                <a:srgbClr val="FF9933"/>
              </a:solidFill>
            </a:endParaRPr>
          </a:p>
        </p:txBody>
      </p:sp>
      <p:sp>
        <p:nvSpPr>
          <p:cNvPr id="6" name="Google Shape;94;p13">
            <a:extLst>
              <a:ext uri="{FF2B5EF4-FFF2-40B4-BE49-F238E27FC236}">
                <a16:creationId xmlns:a16="http://schemas.microsoft.com/office/drawing/2014/main" id="{2FD02605-4832-4B4F-97AE-C79EF6093E1A}"/>
              </a:ext>
            </a:extLst>
          </p:cNvPr>
          <p:cNvSpPr/>
          <p:nvPr/>
        </p:nvSpPr>
        <p:spPr>
          <a:xfrm>
            <a:off x="89726" y="956557"/>
            <a:ext cx="2878472" cy="2111904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u="sng" dirty="0">
                <a:solidFill>
                  <a:srgbClr val="FF9933"/>
                </a:solidFill>
              </a:rPr>
              <a:t>Purpose </a:t>
            </a:r>
          </a:p>
          <a:p>
            <a:r>
              <a:rPr lang="en-GB" sz="900" dirty="0"/>
              <a:t>o to work with individuals as equal partners when planning and implementing their care </a:t>
            </a:r>
          </a:p>
          <a:p>
            <a:r>
              <a:rPr lang="en-GB" sz="900" dirty="0"/>
              <a:t>o the individual is central and in control of their care </a:t>
            </a:r>
          </a:p>
          <a:p>
            <a:r>
              <a:rPr lang="en-GB" sz="900" dirty="0"/>
              <a:t>	</a:t>
            </a:r>
          </a:p>
          <a:p>
            <a:pPr lvl="0"/>
            <a:r>
              <a:rPr lang="en-GB" sz="900" b="1" u="sng" dirty="0">
                <a:solidFill>
                  <a:srgbClr val="FF9933"/>
                </a:solidFill>
              </a:rPr>
              <a:t>impact</a:t>
            </a:r>
            <a:r>
              <a:rPr lang="en-GB" sz="900" dirty="0"/>
              <a:t>: </a:t>
            </a:r>
            <a:br>
              <a:rPr lang="en-GB" sz="900" dirty="0"/>
            </a:br>
            <a:r>
              <a:rPr lang="en-GB" sz="900" dirty="0"/>
              <a:t>o builds trust between the individual and the H&amp;SC practitioner</a:t>
            </a:r>
            <a:br>
              <a:rPr lang="en-GB" sz="900" dirty="0"/>
            </a:br>
            <a:r>
              <a:rPr lang="en-GB" sz="900" dirty="0"/>
              <a:t> o meets the individual’s needs and preferences and establishes support required</a:t>
            </a:r>
          </a:p>
          <a:p>
            <a:pPr lvl="0"/>
            <a:r>
              <a:rPr lang="en-GB" sz="900" dirty="0"/>
              <a:t>o enhances the individual’s confidence and self esteem</a:t>
            </a:r>
          </a:p>
          <a:p>
            <a:pPr lvl="0"/>
            <a:r>
              <a:rPr lang="en-GB" sz="900" dirty="0"/>
              <a:t>o promotes the individual’s independence o empowers the individual</a:t>
            </a:r>
          </a:p>
        </p:txBody>
      </p:sp>
      <p:sp>
        <p:nvSpPr>
          <p:cNvPr id="7" name="Google Shape;94;p13">
            <a:extLst>
              <a:ext uri="{FF2B5EF4-FFF2-40B4-BE49-F238E27FC236}">
                <a16:creationId xmlns:a16="http://schemas.microsoft.com/office/drawing/2014/main" id="{15AA011A-B083-4396-85E6-FF524DEC9FBB}"/>
              </a:ext>
            </a:extLst>
          </p:cNvPr>
          <p:cNvSpPr/>
          <p:nvPr/>
        </p:nvSpPr>
        <p:spPr>
          <a:xfrm>
            <a:off x="3087021" y="3195637"/>
            <a:ext cx="1514447" cy="192817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/>
            <a:r>
              <a:rPr lang="en-GB" sz="800" b="1" u="sng" dirty="0">
                <a:solidFill>
                  <a:srgbClr val="FF9933"/>
                </a:solidFill>
              </a:rPr>
              <a:t>Assess (PLAN)</a:t>
            </a:r>
          </a:p>
          <a:p>
            <a:pPr lvl="0"/>
            <a:br>
              <a:rPr lang="en-GB" sz="800" b="1" u="sng" dirty="0">
                <a:solidFill>
                  <a:srgbClr val="FF9933"/>
                </a:solidFill>
              </a:rPr>
            </a:br>
            <a:r>
              <a:rPr lang="en-GB" sz="800" dirty="0"/>
              <a:t>o identify the individual’s needs and preferences</a:t>
            </a:r>
          </a:p>
          <a:p>
            <a:pPr lvl="0"/>
            <a:r>
              <a:rPr lang="en-GB" sz="800" dirty="0"/>
              <a:t>o identify any risks </a:t>
            </a:r>
          </a:p>
          <a:p>
            <a:pPr lvl="0"/>
            <a:r>
              <a:rPr lang="en-GB" sz="800" dirty="0"/>
              <a:t>o discuss and agree care and support required with the individual and relevant others </a:t>
            </a:r>
          </a:p>
          <a:p>
            <a:pPr lvl="0"/>
            <a:r>
              <a:rPr lang="en-GB" sz="800" dirty="0"/>
              <a:t>o communicate agreed outcomes with the individual and relevant others </a:t>
            </a:r>
          </a:p>
          <a:p>
            <a:pPr lvl="0"/>
            <a:r>
              <a:rPr lang="en-GB" sz="800" dirty="0"/>
              <a:t>o record information and outcomes on the individual’s care plan </a:t>
            </a:r>
            <a:endParaRPr lang="en-GB" sz="800" b="1" u="sng" dirty="0">
              <a:solidFill>
                <a:srgbClr val="FF9933"/>
              </a:solidFill>
            </a:endParaRPr>
          </a:p>
        </p:txBody>
      </p:sp>
      <p:sp>
        <p:nvSpPr>
          <p:cNvPr id="9" name="Google Shape;94;p13">
            <a:extLst>
              <a:ext uri="{FF2B5EF4-FFF2-40B4-BE49-F238E27FC236}">
                <a16:creationId xmlns:a16="http://schemas.microsoft.com/office/drawing/2014/main" id="{28D13A8A-E2A6-4BA5-8BEF-F2C2CBF1C247}"/>
              </a:ext>
            </a:extLst>
          </p:cNvPr>
          <p:cNvSpPr/>
          <p:nvPr/>
        </p:nvSpPr>
        <p:spPr>
          <a:xfrm>
            <a:off x="4701027" y="3195637"/>
            <a:ext cx="1442106" cy="25061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800" b="1" u="sng" dirty="0">
                <a:solidFill>
                  <a:srgbClr val="FF9933"/>
                </a:solidFill>
              </a:rPr>
              <a:t>implement: (DO)</a:t>
            </a:r>
          </a:p>
          <a:p>
            <a:pPr lvl="0"/>
            <a:endParaRPr lang="en-GB" sz="800" b="1" u="sng" dirty="0">
              <a:solidFill>
                <a:srgbClr val="FF9933"/>
              </a:solidFill>
            </a:endParaRPr>
          </a:p>
          <a:p>
            <a:pPr lvl="0"/>
            <a:r>
              <a:rPr lang="en-GB" sz="800" dirty="0"/>
              <a:t>o agree strategies to meet  individual’s needs/ preferences o work in partnership with other professionals/services as appropriate </a:t>
            </a:r>
          </a:p>
          <a:p>
            <a:pPr lvl="0"/>
            <a:r>
              <a:rPr lang="en-GB" sz="800" dirty="0"/>
              <a:t>o offer advice / guidance to the individual and relevant others</a:t>
            </a:r>
          </a:p>
          <a:p>
            <a:pPr lvl="0"/>
            <a:r>
              <a:rPr lang="en-GB" sz="800" dirty="0"/>
              <a:t>o obtain required aids and adaptations</a:t>
            </a:r>
          </a:p>
          <a:p>
            <a:pPr lvl="0"/>
            <a:r>
              <a:rPr lang="en-GB" sz="800" dirty="0"/>
              <a:t>o set target / review dates</a:t>
            </a:r>
          </a:p>
          <a:p>
            <a:pPr lvl="0"/>
            <a:r>
              <a:rPr lang="en-GB" sz="800" dirty="0"/>
              <a:t>o carry out agreed care / support to meet the needs and preferences of the individual</a:t>
            </a:r>
          </a:p>
          <a:p>
            <a:pPr lvl="0"/>
            <a:r>
              <a:rPr lang="en-GB" sz="800" dirty="0"/>
              <a:t>o monitor and record information and outcomes on the individual’s care plan</a:t>
            </a:r>
            <a:endParaRPr sz="800" dirty="0">
              <a:solidFill>
                <a:srgbClr val="FF9933"/>
              </a:solidFill>
            </a:endParaRPr>
          </a:p>
        </p:txBody>
      </p:sp>
      <p:sp>
        <p:nvSpPr>
          <p:cNvPr id="12" name="Google Shape;94;p13">
            <a:extLst>
              <a:ext uri="{FF2B5EF4-FFF2-40B4-BE49-F238E27FC236}">
                <a16:creationId xmlns:a16="http://schemas.microsoft.com/office/drawing/2014/main" id="{74B8E6B9-3485-4A1F-BB2A-9F2F97396DBC}"/>
              </a:ext>
            </a:extLst>
          </p:cNvPr>
          <p:cNvSpPr/>
          <p:nvPr/>
        </p:nvSpPr>
        <p:spPr>
          <a:xfrm>
            <a:off x="3098943" y="5809113"/>
            <a:ext cx="3044190" cy="830121"/>
          </a:xfrm>
          <a:prstGeom prst="rect">
            <a:avLst/>
          </a:prstGeom>
          <a:solidFill>
            <a:srgbClr val="FFFFCC"/>
          </a:solidFill>
          <a:ln w="381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/>
            <a:r>
              <a:rPr lang="en-GB" sz="800" b="1" u="sng" dirty="0">
                <a:solidFill>
                  <a:srgbClr val="FF9933"/>
                </a:solidFill>
              </a:rPr>
              <a:t>Review</a:t>
            </a:r>
            <a:r>
              <a:rPr lang="en-GB" sz="800" dirty="0"/>
              <a:t> </a:t>
            </a:r>
            <a:br>
              <a:rPr lang="en-GB" sz="800" dirty="0"/>
            </a:br>
            <a:br>
              <a:rPr lang="en-GB" sz="800" dirty="0"/>
            </a:br>
            <a:r>
              <a:rPr lang="en-GB" sz="800" dirty="0"/>
              <a:t>o observe the extent to which the individual’s needs and preferences have been met</a:t>
            </a:r>
            <a:br>
              <a:rPr lang="en-GB" sz="800" dirty="0"/>
            </a:br>
            <a:r>
              <a:rPr lang="en-GB" sz="800" dirty="0"/>
              <a:t> o agree any changes required</a:t>
            </a:r>
            <a:endParaRPr sz="800" dirty="0"/>
          </a:p>
        </p:txBody>
      </p:sp>
      <p:sp>
        <p:nvSpPr>
          <p:cNvPr id="19" name="Google Shape;94;p13">
            <a:extLst>
              <a:ext uri="{FF2B5EF4-FFF2-40B4-BE49-F238E27FC236}">
                <a16:creationId xmlns:a16="http://schemas.microsoft.com/office/drawing/2014/main" id="{246586AC-2122-4003-B194-636925926CF0}"/>
              </a:ext>
            </a:extLst>
          </p:cNvPr>
          <p:cNvSpPr/>
          <p:nvPr/>
        </p:nvSpPr>
        <p:spPr>
          <a:xfrm>
            <a:off x="89726" y="3195637"/>
            <a:ext cx="2867904" cy="1321810"/>
          </a:xfrm>
          <a:prstGeom prst="rect">
            <a:avLst/>
          </a:prstGeom>
          <a:solidFill>
            <a:srgbClr val="FFFFCC"/>
          </a:solidFill>
          <a:ln w="381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r>
              <a:rPr lang="en-GB" sz="900" dirty="0"/>
              <a:t>Care plan </a:t>
            </a:r>
            <a:br>
              <a:rPr lang="en-GB" sz="900" dirty="0"/>
            </a:br>
            <a:r>
              <a:rPr lang="en-GB" sz="900" dirty="0"/>
              <a:t>·care plan: a record that outlines the standardised care and support required to meet the individual’s holistic needs and preferences with reference to Maslow’s hierarchy of needs</a:t>
            </a:r>
          </a:p>
          <a:p>
            <a:endParaRPr lang="en-GB" sz="900" dirty="0"/>
          </a:p>
          <a:p>
            <a:r>
              <a:rPr lang="en-GB" sz="900" dirty="0"/>
              <a:t>·holistic needs:</a:t>
            </a:r>
          </a:p>
          <a:p>
            <a:r>
              <a:rPr lang="en-GB" sz="900" dirty="0"/>
              <a:t>o physical </a:t>
            </a:r>
          </a:p>
          <a:p>
            <a:r>
              <a:rPr lang="en-GB" sz="900" dirty="0"/>
              <a:t>o cognitive </a:t>
            </a:r>
          </a:p>
          <a:p>
            <a:r>
              <a:rPr lang="en-GB" sz="900" dirty="0"/>
              <a:t>o social and emotional </a:t>
            </a:r>
          </a:p>
        </p:txBody>
      </p:sp>
      <p:sp>
        <p:nvSpPr>
          <p:cNvPr id="21" name="Google Shape;94;p13">
            <a:extLst>
              <a:ext uri="{FF2B5EF4-FFF2-40B4-BE49-F238E27FC236}">
                <a16:creationId xmlns:a16="http://schemas.microsoft.com/office/drawing/2014/main" id="{839B68E3-CAE1-4C51-B52C-C5DBFF97C0D5}"/>
              </a:ext>
            </a:extLst>
          </p:cNvPr>
          <p:cNvSpPr/>
          <p:nvPr/>
        </p:nvSpPr>
        <p:spPr>
          <a:xfrm>
            <a:off x="6261508" y="414201"/>
            <a:ext cx="5855828" cy="341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1600" b="1" dirty="0">
                <a:solidFill>
                  <a:srgbClr val="0070C0"/>
                </a:solidFill>
              </a:rPr>
              <a:t>Exam breakdown – How am I being assessed?</a:t>
            </a:r>
            <a:endParaRPr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027A6A7-F5EF-4F64-B9FC-6B6DD6002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50091"/>
              </p:ext>
            </p:extLst>
          </p:nvPr>
        </p:nvGraphicFramePr>
        <p:xfrm>
          <a:off x="6263218" y="967451"/>
          <a:ext cx="5796260" cy="2159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065">
                  <a:extLst>
                    <a:ext uri="{9D8B030D-6E8A-4147-A177-3AD203B41FA5}">
                      <a16:colId xmlns:a16="http://schemas.microsoft.com/office/drawing/2014/main" val="535359346"/>
                    </a:ext>
                  </a:extLst>
                </a:gridCol>
                <a:gridCol w="1449065">
                  <a:extLst>
                    <a:ext uri="{9D8B030D-6E8A-4147-A177-3AD203B41FA5}">
                      <a16:colId xmlns:a16="http://schemas.microsoft.com/office/drawing/2014/main" val="560805474"/>
                    </a:ext>
                  </a:extLst>
                </a:gridCol>
                <a:gridCol w="2898130">
                  <a:extLst>
                    <a:ext uri="{9D8B030D-6E8A-4147-A177-3AD203B41FA5}">
                      <a16:colId xmlns:a16="http://schemas.microsoft.com/office/drawing/2014/main" val="2199980851"/>
                    </a:ext>
                  </a:extLst>
                </a:gridCol>
              </a:tblGrid>
              <a:tr h="50140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Assessment breakdown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1 hour 30 minutes examined assessment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14 hours non-exam assessment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extLst>
                  <a:ext uri="{0D108BD9-81ED-4DB2-BD59-A6C34878D82A}">
                    <a16:rowId xmlns:a16="http://schemas.microsoft.com/office/drawing/2014/main" val="2599944954"/>
                  </a:ext>
                </a:extLst>
              </a:tr>
              <a:tr h="501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Non-exam assessment (NEA)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Externally-set, internally marked and externally moderated: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>
                          <a:effectLst/>
                        </a:rPr>
                        <a:t>Synoptic project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extLst>
                  <a:ext uri="{0D108BD9-81ED-4DB2-BD59-A6C34878D82A}">
                    <a16:rowId xmlns:a16="http://schemas.microsoft.com/office/drawing/2014/main" val="3021209937"/>
                  </a:ext>
                </a:extLst>
              </a:tr>
              <a:tr h="3320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Examined assessment (EA)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Externally set and externally marked: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>
                          <a:effectLst/>
                        </a:rPr>
                        <a:t>Written exam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extLst>
                  <a:ext uri="{0D108BD9-81ED-4DB2-BD59-A6C34878D82A}">
                    <a16:rowId xmlns:a16="http://schemas.microsoft.com/office/drawing/2014/main" val="3229037616"/>
                  </a:ext>
                </a:extLst>
              </a:tr>
              <a:tr h="776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100%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Overall grades: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Level 1: pass, merit and distinction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Level 2: pass, merit and distinction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3" marR="63363" marT="0" marB="0"/>
                </a:tc>
                <a:extLst>
                  <a:ext uri="{0D108BD9-81ED-4DB2-BD59-A6C34878D82A}">
                    <a16:rowId xmlns:a16="http://schemas.microsoft.com/office/drawing/2014/main" val="4147729128"/>
                  </a:ext>
                </a:extLst>
              </a:tr>
            </a:tbl>
          </a:graphicData>
        </a:graphic>
      </p:graphicFrame>
      <p:sp>
        <p:nvSpPr>
          <p:cNvPr id="23" name="Google Shape;94;p13">
            <a:extLst>
              <a:ext uri="{FF2B5EF4-FFF2-40B4-BE49-F238E27FC236}">
                <a16:creationId xmlns:a16="http://schemas.microsoft.com/office/drawing/2014/main" id="{8F9345C8-1E1A-4235-A440-C0DD951E17D4}"/>
              </a:ext>
            </a:extLst>
          </p:cNvPr>
          <p:cNvSpPr/>
          <p:nvPr/>
        </p:nvSpPr>
        <p:spPr>
          <a:xfrm>
            <a:off x="6336172" y="3317406"/>
            <a:ext cx="5781164" cy="341483"/>
          </a:xfrm>
          <a:prstGeom prst="rect">
            <a:avLst/>
          </a:prstGeom>
          <a:solidFill>
            <a:srgbClr val="D1FFD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1600" b="1" dirty="0">
                <a:solidFill>
                  <a:srgbClr val="00B050"/>
                </a:solidFill>
              </a:rPr>
              <a:t>Top Exam Tips</a:t>
            </a:r>
            <a:endParaRPr sz="1600" b="1" dirty="0">
              <a:solidFill>
                <a:srgbClr val="00B050"/>
              </a:solidFill>
            </a:endParaRPr>
          </a:p>
        </p:txBody>
      </p:sp>
      <p:sp>
        <p:nvSpPr>
          <p:cNvPr id="24" name="Google Shape;94;p13">
            <a:extLst>
              <a:ext uri="{FF2B5EF4-FFF2-40B4-BE49-F238E27FC236}">
                <a16:creationId xmlns:a16="http://schemas.microsoft.com/office/drawing/2014/main" id="{9EEF77E1-AB41-43D1-AB48-FAC57D03E97C}"/>
              </a:ext>
            </a:extLst>
          </p:cNvPr>
          <p:cNvSpPr/>
          <p:nvPr/>
        </p:nvSpPr>
        <p:spPr>
          <a:xfrm>
            <a:off x="9608695" y="3819362"/>
            <a:ext cx="2450783" cy="1766106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1000" b="1" u="sng" dirty="0">
                <a:solidFill>
                  <a:srgbClr val="00B050"/>
                </a:solidFill>
              </a:rPr>
              <a:t>During the exam</a:t>
            </a:r>
          </a:p>
          <a:p>
            <a:pPr lvl="0" algn="ctr"/>
            <a:endParaRPr lang="en-GB" sz="1000" b="1" u="sng" dirty="0">
              <a:solidFill>
                <a:srgbClr val="00B050"/>
              </a:solidFill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Read questions carefully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Answer every question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Use all the time you have been provided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Re-check your answers if you have spare time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Highlight keywords if you find it helpful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Be positive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Stay calm</a:t>
            </a:r>
          </a:p>
        </p:txBody>
      </p:sp>
      <p:sp>
        <p:nvSpPr>
          <p:cNvPr id="26" name="Google Shape;94;p13">
            <a:extLst>
              <a:ext uri="{FF2B5EF4-FFF2-40B4-BE49-F238E27FC236}">
                <a16:creationId xmlns:a16="http://schemas.microsoft.com/office/drawing/2014/main" id="{1BCFD1A9-D155-4188-ADCD-3A684B6F2E7A}"/>
              </a:ext>
            </a:extLst>
          </p:cNvPr>
          <p:cNvSpPr/>
          <p:nvPr/>
        </p:nvSpPr>
        <p:spPr>
          <a:xfrm>
            <a:off x="6423809" y="3819967"/>
            <a:ext cx="2309373" cy="1766106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/>
            <a:r>
              <a:rPr lang="en-GB" sz="1000" b="1" u="sng" dirty="0">
                <a:solidFill>
                  <a:srgbClr val="00B050"/>
                </a:solidFill>
              </a:rPr>
              <a:t>Before the exam</a:t>
            </a:r>
          </a:p>
          <a:p>
            <a:pPr lvl="0" algn="ctr"/>
            <a:endParaRPr lang="en-GB" sz="1000" b="1" u="sng" dirty="0">
              <a:solidFill>
                <a:srgbClr val="00B05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Revision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Plenty of rest/sleep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Manage your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Exercise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Ask for help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Make a revision timetable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Have enough food and drink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Get organised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Arrive early for exam</a:t>
            </a:r>
          </a:p>
        </p:txBody>
      </p:sp>
      <p:pic>
        <p:nvPicPr>
          <p:cNvPr id="1028" name="Picture 4" descr="Pile Of Books Stock Illustration - Download Image Now - iStock">
            <a:extLst>
              <a:ext uri="{FF2B5EF4-FFF2-40B4-BE49-F238E27FC236}">
                <a16:creationId xmlns:a16="http://schemas.microsoft.com/office/drawing/2014/main" id="{9AB507A4-C180-4609-89BF-3C9C08701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06" y="4298496"/>
            <a:ext cx="831665" cy="10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 Sleeping Cartoon Images, Stock Photos &amp; Vectors | Shutterstock">
            <a:extLst>
              <a:ext uri="{FF2B5EF4-FFF2-40B4-BE49-F238E27FC236}">
                <a16:creationId xmlns:a16="http://schemas.microsoft.com/office/drawing/2014/main" id="{708A1692-B0CA-4409-AB87-E2019370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8" y="5701835"/>
            <a:ext cx="984482" cy="9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awberry Cartoon fruit vector isolated on white abckground Stock Vector  Image &amp; Art - Alamy">
            <a:extLst>
              <a:ext uri="{FF2B5EF4-FFF2-40B4-BE49-F238E27FC236}">
                <a16:creationId xmlns:a16="http://schemas.microsoft.com/office/drawing/2014/main" id="{A6FA9949-1435-4989-82B2-76EB1D19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5" y="5667520"/>
            <a:ext cx="828458" cy="13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choolmate siblings Icon 1970998">
            <a:extLst>
              <a:ext uri="{FF2B5EF4-FFF2-40B4-BE49-F238E27FC236}">
                <a16:creationId xmlns:a16="http://schemas.microsoft.com/office/drawing/2014/main" id="{415019BF-F230-42FB-9102-D8255EE6B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schoolmate siblings Icon 1970998">
            <a:extLst>
              <a:ext uri="{FF2B5EF4-FFF2-40B4-BE49-F238E27FC236}">
                <a16:creationId xmlns:a16="http://schemas.microsoft.com/office/drawing/2014/main" id="{7724A111-A0B1-498B-87FB-200256180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2" descr="Infant Icon 1241611">
            <a:extLst>
              <a:ext uri="{FF2B5EF4-FFF2-40B4-BE49-F238E27FC236}">
                <a16:creationId xmlns:a16="http://schemas.microsoft.com/office/drawing/2014/main" id="{1E4A4BCD-7A26-4F9C-AD4B-371589B30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4" descr="Infant Icon 1241611">
            <a:extLst>
              <a:ext uri="{FF2B5EF4-FFF2-40B4-BE49-F238E27FC236}">
                <a16:creationId xmlns:a16="http://schemas.microsoft.com/office/drawing/2014/main" id="{CA3A84A5-8F7D-4C65-B443-511E3455D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8" descr="adolescent Icon 2212629">
            <a:extLst>
              <a:ext uri="{FF2B5EF4-FFF2-40B4-BE49-F238E27FC236}">
                <a16:creationId xmlns:a16="http://schemas.microsoft.com/office/drawing/2014/main" id="{F5BB59D1-9726-43EA-934E-2FC57873D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32" descr="grandpa Icon 1436659">
            <a:extLst>
              <a:ext uri="{FF2B5EF4-FFF2-40B4-BE49-F238E27FC236}">
                <a16:creationId xmlns:a16="http://schemas.microsoft.com/office/drawing/2014/main" id="{66EFA937-7235-42B4-9378-463C37EB3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34" descr="old age Icon 2376950">
            <a:extLst>
              <a:ext uri="{FF2B5EF4-FFF2-40B4-BE49-F238E27FC236}">
                <a16:creationId xmlns:a16="http://schemas.microsoft.com/office/drawing/2014/main" id="{F824A203-4854-4ADE-AC3E-CA22523D41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38" descr="Infant Icon 1241611">
            <a:extLst>
              <a:ext uri="{FF2B5EF4-FFF2-40B4-BE49-F238E27FC236}">
                <a16:creationId xmlns:a16="http://schemas.microsoft.com/office/drawing/2014/main" id="{58FA8CDE-8548-4696-B8B2-03213F269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40" descr="Infant Icon 1241611">
            <a:extLst>
              <a:ext uri="{FF2B5EF4-FFF2-40B4-BE49-F238E27FC236}">
                <a16:creationId xmlns:a16="http://schemas.microsoft.com/office/drawing/2014/main" id="{63358935-7F7A-4E27-B8FC-61704C0A68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44" descr="Culture Icon 2952586">
            <a:extLst>
              <a:ext uri="{FF2B5EF4-FFF2-40B4-BE49-F238E27FC236}">
                <a16:creationId xmlns:a16="http://schemas.microsoft.com/office/drawing/2014/main" id="{1C184DEC-C46C-4F2A-BA75-90EC97354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46" descr="Culture Icon 2952586">
            <a:extLst>
              <a:ext uri="{FF2B5EF4-FFF2-40B4-BE49-F238E27FC236}">
                <a16:creationId xmlns:a16="http://schemas.microsoft.com/office/drawing/2014/main" id="{1281886E-F9D0-4300-B3AB-6E445CA91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98" name="Picture 50" descr="What is a Care Plan and Why is it Important? - homecare.co.uk advice">
            <a:extLst>
              <a:ext uri="{FF2B5EF4-FFF2-40B4-BE49-F238E27FC236}">
                <a16:creationId xmlns:a16="http://schemas.microsoft.com/office/drawing/2014/main" id="{07515FDB-7280-47EE-8BAD-DBC624FE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17" y="4591005"/>
            <a:ext cx="1649826" cy="10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Care Planning in Health and Social Care">
            <a:extLst>
              <a:ext uri="{FF2B5EF4-FFF2-40B4-BE49-F238E27FC236}">
                <a16:creationId xmlns:a16="http://schemas.microsoft.com/office/drawing/2014/main" id="{684A8427-A201-4FEA-97A5-6119E9D1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21" y="1156165"/>
            <a:ext cx="2334278" cy="17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1F56F6F6-03D6-4F65-88D5-2EED24BE315A}"/>
              </a:ext>
            </a:extLst>
          </p:cNvPr>
          <p:cNvSpPr/>
          <p:nvPr/>
        </p:nvSpPr>
        <p:spPr>
          <a:xfrm>
            <a:off x="4356018" y="3355340"/>
            <a:ext cx="508592" cy="147320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A85417FA-3623-47C9-AB25-DC72C0DA89B9}"/>
              </a:ext>
            </a:extLst>
          </p:cNvPr>
          <p:cNvSpPr/>
          <p:nvPr/>
        </p:nvSpPr>
        <p:spPr>
          <a:xfrm rot="5400000">
            <a:off x="5697142" y="5704375"/>
            <a:ext cx="508592" cy="147320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FBF2168-9BA3-41B7-A2E8-9748DDB6C4FB}"/>
              </a:ext>
            </a:extLst>
          </p:cNvPr>
          <p:cNvSpPr/>
          <p:nvPr/>
        </p:nvSpPr>
        <p:spPr>
          <a:xfrm rot="16200000">
            <a:off x="3801946" y="5411729"/>
            <a:ext cx="508592" cy="147320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9D73C10-03EF-4995-BD90-0AD82540DA73}"/>
              </a:ext>
            </a:extLst>
          </p:cNvPr>
          <p:cNvPicPr/>
          <p:nvPr/>
        </p:nvPicPr>
        <p:blipFill rotWithShape="1">
          <a:blip r:embed="rId7"/>
          <a:srcRect l="25006" t="-391393" r="-277678" b="138722"/>
          <a:stretch/>
        </p:blipFill>
        <p:spPr>
          <a:xfrm>
            <a:off x="838200" y="322053"/>
            <a:ext cx="10758472" cy="45226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2385AF-416E-4E44-B55B-102E4934F87C}"/>
              </a:ext>
            </a:extLst>
          </p:cNvPr>
          <p:cNvSpPr/>
          <p:nvPr/>
        </p:nvSpPr>
        <p:spPr>
          <a:xfrm>
            <a:off x="89726" y="5523739"/>
            <a:ext cx="2746677" cy="1115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Stages of the cycle: </a:t>
            </a:r>
          </a:p>
          <a:p>
            <a:pPr algn="ctr"/>
            <a:r>
              <a:rPr lang="en-GB" dirty="0"/>
              <a:t>Assess, Implement, Monitor, Review(Modify)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91E656A-6FCD-431A-8F4F-7C711BAE62FE}"/>
                  </a:ext>
                </a:extLst>
              </p14:cNvPr>
              <p14:cNvContentPartPr/>
              <p14:nvPr/>
            </p14:nvContentPartPr>
            <p14:xfrm>
              <a:off x="6948642" y="5677043"/>
              <a:ext cx="48240" cy="326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91E656A-6FCD-431A-8F4F-7C711BAE62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0002" y="5668043"/>
                <a:ext cx="6588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2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3946</Words>
  <Application>Microsoft Office PowerPoint</Application>
  <PresentationFormat>Widescreen</PresentationFormat>
  <Paragraphs>566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Heasell</dc:creator>
  <cp:lastModifiedBy>S Keens (BRI)</cp:lastModifiedBy>
  <cp:revision>159</cp:revision>
  <cp:lastPrinted>2023-05-16T10:36:31Z</cp:lastPrinted>
  <dcterms:created xsi:type="dcterms:W3CDTF">2022-01-06T10:39:25Z</dcterms:created>
  <dcterms:modified xsi:type="dcterms:W3CDTF">2023-11-02T08:55:05Z</dcterms:modified>
</cp:coreProperties>
</file>