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78E00F-E355-C038-48D8-4170FB1588DF}" v="20" dt="2025-04-15T11:45:20.2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30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15/04/2025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DDFF21F-F50B-461E-AFF1-07020179F3E2}"/>
              </a:ext>
            </a:extLst>
          </p:cNvPr>
          <p:cNvSpPr/>
          <p:nvPr/>
        </p:nvSpPr>
        <p:spPr>
          <a:xfrm>
            <a:off x="10312400" y="80062"/>
            <a:ext cx="1625598" cy="498159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100" b="1" dirty="0">
                <a:solidFill>
                  <a:schemeClr val="tx1"/>
                </a:solidFill>
              </a:rPr>
              <a:t>Year 11 Term 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F437997-1C5E-4F07-BAA2-37089A0E12E4}"/>
              </a:ext>
            </a:extLst>
          </p:cNvPr>
          <p:cNvSpPr txBox="1"/>
          <p:nvPr/>
        </p:nvSpPr>
        <p:spPr>
          <a:xfrm>
            <a:off x="5061320" y="80062"/>
            <a:ext cx="4864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Component 3 – Influences on global T &amp; T </a:t>
            </a:r>
          </a:p>
          <a:p>
            <a:pPr algn="ctr"/>
            <a:r>
              <a:rPr lang="en-GB" b="1" dirty="0"/>
              <a:t>LOC Destination Management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08F4A35-335D-4E07-8A4E-0D227DCCF4AE}"/>
              </a:ext>
            </a:extLst>
          </p:cNvPr>
          <p:cNvGraphicFramePr>
            <a:graphicFrameLocks noGrp="1"/>
          </p:cNvGraphicFramePr>
          <p:nvPr/>
        </p:nvGraphicFramePr>
        <p:xfrm>
          <a:off x="31152" y="119638"/>
          <a:ext cx="4620326" cy="6618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8079">
                  <a:extLst>
                    <a:ext uri="{9D8B030D-6E8A-4147-A177-3AD203B41FA5}">
                      <a16:colId xmlns:a16="http://schemas.microsoft.com/office/drawing/2014/main" val="2180917898"/>
                    </a:ext>
                  </a:extLst>
                </a:gridCol>
                <a:gridCol w="3582247">
                  <a:extLst>
                    <a:ext uri="{9D8B030D-6E8A-4147-A177-3AD203B41FA5}">
                      <a16:colId xmlns:a16="http://schemas.microsoft.com/office/drawing/2014/main" val="1699244468"/>
                    </a:ext>
                  </a:extLst>
                </a:gridCol>
              </a:tblGrid>
              <a:tr h="276264">
                <a:tc gridSpan="2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C1:Tourism Developments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325277"/>
                  </a:ext>
                </a:extLst>
              </a:tr>
              <a:tr h="1858736">
                <a:tc>
                  <a:txBody>
                    <a:bodyPr/>
                    <a:lstStyle/>
                    <a:p>
                      <a:r>
                        <a:rPr lang="en-GB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Stages of tourism development as suggested by Butler’s Tourist Area Life Cycle (TALC) model. 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249808"/>
                  </a:ext>
                </a:extLst>
              </a:tr>
              <a:tr h="346661">
                <a:tc>
                  <a:txBody>
                    <a:bodyPr/>
                    <a:lstStyle/>
                    <a:p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Characteristics of emerging  and mature destinations 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94554"/>
                  </a:ext>
                </a:extLst>
              </a:tr>
              <a:tr h="1956238">
                <a:tc>
                  <a:txBody>
                    <a:bodyPr/>
                    <a:lstStyle/>
                    <a:p>
                      <a:r>
                        <a:rPr lang="en-GB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Emerging destinations </a:t>
                      </a: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destinations that have recently (within the last ten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years) grown in popularity</a:t>
                      </a: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visitors seek adventure, ‘authentic’ experience, culture or nature based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may be difficult for overseas visitors to access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transport links likely to be undeveloped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basic infrastructure – energy, water, waste disposal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local people may not have access to healthcare and education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unspoilt natural and cultural features are the main attraction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local communities follow traditional lifestyles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seek to develop tourism to boost economies, raise living standards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low volume of visitors – may have to make own travel arrangements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limited awareness of the destination globally.</a:t>
                      </a: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22876"/>
                  </a:ext>
                </a:extLst>
              </a:tr>
              <a:tr h="2002918">
                <a:tc>
                  <a:txBody>
                    <a:bodyPr/>
                    <a:lstStyle/>
                    <a:p>
                      <a:r>
                        <a:rPr lang="en-GB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Mature destinations </a:t>
                      </a: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destinations that have been popular for over twenty years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high volume/mass tourism with organised package holidays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fully integrated transport links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fully developed infrastructure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may be a strain on resources such as water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natural and cultural features may be damaged, diluted, overwhelmed by tourism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established season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extensive advertising of the destination, which is well known globally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standard of visitor facilities may become run-down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local economy is reliant on tourism</a:t>
                      </a:r>
                    </a:p>
                    <a:p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 may be some conflict between locals and visitors.</a:t>
                      </a: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795493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B33E2551-423E-4B41-9439-C54C8E460C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2821" y="119638"/>
            <a:ext cx="1814366" cy="2203550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19703CB-0836-4314-B95B-781020790B72}"/>
              </a:ext>
            </a:extLst>
          </p:cNvPr>
          <p:cNvGraphicFramePr>
            <a:graphicFrameLocks noGrp="1"/>
          </p:cNvGraphicFramePr>
          <p:nvPr/>
        </p:nvGraphicFramePr>
        <p:xfrm>
          <a:off x="4790082" y="982639"/>
          <a:ext cx="3749808" cy="5755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0217">
                  <a:extLst>
                    <a:ext uri="{9D8B030D-6E8A-4147-A177-3AD203B41FA5}">
                      <a16:colId xmlns:a16="http://schemas.microsoft.com/office/drawing/2014/main" val="2180917898"/>
                    </a:ext>
                  </a:extLst>
                </a:gridCol>
                <a:gridCol w="2739591">
                  <a:extLst>
                    <a:ext uri="{9D8B030D-6E8A-4147-A177-3AD203B41FA5}">
                      <a16:colId xmlns:a16="http://schemas.microsoft.com/office/drawing/2014/main" val="1699244468"/>
                    </a:ext>
                  </a:extLst>
                </a:gridCol>
              </a:tblGrid>
              <a:tr h="250249">
                <a:tc gridSpan="2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C2: Role of local and national governments in tourism development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325277"/>
                  </a:ext>
                </a:extLst>
              </a:tr>
              <a:tr h="1814304">
                <a:tc>
                  <a:txBody>
                    <a:bodyPr/>
                    <a:lstStyle/>
                    <a:p>
                      <a:r>
                        <a:rPr lang="en-GB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Reasons governments may want to develop tourism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maximise the economic benefits of tourism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attract foreign currency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diversify the economy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raise funds to help reduce poverty, improve mobility, healthcare and education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create employment opportunities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attract funding from foreign investors, private sector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 the quality of life.</a:t>
                      </a:r>
                      <a:endParaRPr lang="en-GB" sz="1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249808"/>
                  </a:ext>
                </a:extLst>
              </a:tr>
              <a:tr h="3691170">
                <a:tc>
                  <a:txBody>
                    <a:bodyPr/>
                    <a:lstStyle/>
                    <a:p>
                      <a:r>
                        <a:rPr lang="en-GB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How?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tax incentives/tax relief to encourage investment, raise funds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considering travel restrictions, security measures and entry requirements, including passport and visa requirements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improving transport infrastructure, links and networks – road, rail, air, sea, gateways and hubs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improving/establishing essential infrastructure – energy supply, water supply, waste disposal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supporting, approving and controlling tourism infrastructure – accommodation, food and drink outlets, communication links – accessibility to the internet, </a:t>
                      </a:r>
                      <a:r>
                        <a:rPr lang="en-GB" sz="1000" b="0" i="0" u="none" strike="noStrike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WiFi</a:t>
                      </a:r>
                      <a:endParaRPr lang="en-GB" sz="10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providing funding for new initiatives in transport, events, training and infrastructure projects that support the local community and/or protect the environment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managing destinations by implementing sustainable tourism policies.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69455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ADF0695-C112-406E-ADBF-89020F004010}"/>
              </a:ext>
            </a:extLst>
          </p:cNvPr>
          <p:cNvGraphicFramePr>
            <a:graphicFrameLocks noGrp="1"/>
          </p:cNvGraphicFramePr>
          <p:nvPr/>
        </p:nvGraphicFramePr>
        <p:xfrm>
          <a:off x="8678495" y="982638"/>
          <a:ext cx="3267809" cy="5755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1382">
                  <a:extLst>
                    <a:ext uri="{9D8B030D-6E8A-4147-A177-3AD203B41FA5}">
                      <a16:colId xmlns:a16="http://schemas.microsoft.com/office/drawing/2014/main" val="1699244468"/>
                    </a:ext>
                  </a:extLst>
                </a:gridCol>
                <a:gridCol w="1426427">
                  <a:extLst>
                    <a:ext uri="{9D8B030D-6E8A-4147-A177-3AD203B41FA5}">
                      <a16:colId xmlns:a16="http://schemas.microsoft.com/office/drawing/2014/main" val="1088177075"/>
                    </a:ext>
                  </a:extLst>
                </a:gridCol>
              </a:tblGrid>
              <a:tr h="42392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C3:The importance of partnerships in destination management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1343"/>
                  </a:ext>
                </a:extLst>
              </a:tr>
              <a:tr h="260878"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Types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249808"/>
                  </a:ext>
                </a:extLst>
              </a:tr>
              <a:tr h="2869656"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Public and private sector </a:t>
                      </a: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new tourism developments such as a hotel funded by private sector, local authority may require restrictions on design, size and scale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Private sector and private sector </a:t>
                      </a: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accommodation and transport providers for transfers from airport/train station to accommodation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Voluntary and private sector </a:t>
                      </a: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private sector may assist with the costs of promoting or running an event and in return receive positive publicity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Public and voluntary sector </a:t>
                      </a: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to promote good causes, raise awareness, educate and inform by sharing skills and resources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1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Destination management organisations </a:t>
                      </a: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bring a range of different organisations together to work on a major project which may be short term or temporary, to raise profile; launch new products; advertise/promote; fund; sponsor – for the benefit of the destination.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694554"/>
                  </a:ext>
                </a:extLst>
              </a:tr>
              <a:tr h="220126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Advantages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Shared resources, skills, expertise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new ideas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shared costs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increased coverage/publicity/profile.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solidFill>
                            <a:schemeClr val="tx1"/>
                          </a:solidFill>
                          <a:latin typeface="+mn-lt"/>
                        </a:rPr>
                        <a:t>Disadvantages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conflicting aims and priorities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less flexibility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slows down decision-making process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difficulty in responding quickly to changes/events.</a:t>
                      </a:r>
                      <a:endParaRPr lang="en-GB" sz="10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482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8854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621</Words>
  <Application>Microsoft Office PowerPoint</Application>
  <PresentationFormat>Widescreen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 Foxton (BRI)</dc:creator>
  <cp:lastModifiedBy>B Foxton (BRI)</cp:lastModifiedBy>
  <cp:revision>9</cp:revision>
  <dcterms:created xsi:type="dcterms:W3CDTF">2025-04-15T11:43:30Z</dcterms:created>
  <dcterms:modified xsi:type="dcterms:W3CDTF">2025-04-15T15:36:30Z</dcterms:modified>
</cp:coreProperties>
</file>