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27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9" d="100"/>
          <a:sy n="109" d="100"/>
        </p:scale>
        <p:origin x="58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B8B14-E8E1-4429-8ED8-BC363572647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E1EC5B60-8519-4CCF-B039-D433E24EB4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5B840555-7160-4548-A8C3-1CCB911392A2}"/>
              </a:ext>
            </a:extLst>
          </p:cNvPr>
          <p:cNvSpPr>
            <a:spLocks noGrp="1"/>
          </p:cNvSpPr>
          <p:nvPr>
            <p:ph type="dt" sz="half" idx="10"/>
          </p:nvPr>
        </p:nvSpPr>
        <p:spPr/>
        <p:txBody>
          <a:bodyPr/>
          <a:lstStyle/>
          <a:p>
            <a:fld id="{3DF54F93-5E96-4091-8C07-219A9DEA9BEE}" type="datetimeFigureOut">
              <a:rPr lang="en-GB" smtClean="0"/>
              <a:t>15/04/2025</a:t>
            </a:fld>
            <a:endParaRPr lang="en-GB"/>
          </a:p>
        </p:txBody>
      </p:sp>
      <p:sp>
        <p:nvSpPr>
          <p:cNvPr id="5" name="Footer Placeholder 4">
            <a:extLst>
              <a:ext uri="{FF2B5EF4-FFF2-40B4-BE49-F238E27FC236}">
                <a16:creationId xmlns:a16="http://schemas.microsoft.com/office/drawing/2014/main" id="{FAEDF6B6-8DE9-4E1F-B318-D1E77FE75D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582836-1190-4BD0-9760-152ED7AA8810}"/>
              </a:ext>
            </a:extLst>
          </p:cNvPr>
          <p:cNvSpPr>
            <a:spLocks noGrp="1"/>
          </p:cNvSpPr>
          <p:nvPr>
            <p:ph type="sldNum" sz="quarter" idx="12"/>
          </p:nvPr>
        </p:nvSpPr>
        <p:spPr/>
        <p:txBody>
          <a:bodyPr/>
          <a:lstStyle/>
          <a:p>
            <a:fld id="{156D6AEA-D131-4F39-8F5A-6E02323624A5}" type="slidenum">
              <a:rPr lang="en-GB" smtClean="0"/>
              <a:t>‹#›</a:t>
            </a:fld>
            <a:endParaRPr lang="en-GB"/>
          </a:p>
        </p:txBody>
      </p:sp>
    </p:spTree>
    <p:extLst>
      <p:ext uri="{BB962C8B-B14F-4D97-AF65-F5344CB8AC3E}">
        <p14:creationId xmlns:p14="http://schemas.microsoft.com/office/powerpoint/2010/main" val="1834397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88265-B10A-45E1-B4B5-0E3FA33E7ADC}"/>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34213CE9-5526-4B8D-B287-FC8AAA0B3A9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8E14DE1-FDE7-4F48-A7AB-6FA4A29ADEC4}"/>
              </a:ext>
            </a:extLst>
          </p:cNvPr>
          <p:cNvSpPr>
            <a:spLocks noGrp="1"/>
          </p:cNvSpPr>
          <p:nvPr>
            <p:ph type="dt" sz="half" idx="10"/>
          </p:nvPr>
        </p:nvSpPr>
        <p:spPr/>
        <p:txBody>
          <a:bodyPr/>
          <a:lstStyle/>
          <a:p>
            <a:fld id="{3DF54F93-5E96-4091-8C07-219A9DEA9BEE}" type="datetimeFigureOut">
              <a:rPr lang="en-GB" smtClean="0"/>
              <a:t>15/04/2025</a:t>
            </a:fld>
            <a:endParaRPr lang="en-GB"/>
          </a:p>
        </p:txBody>
      </p:sp>
      <p:sp>
        <p:nvSpPr>
          <p:cNvPr id="5" name="Footer Placeholder 4">
            <a:extLst>
              <a:ext uri="{FF2B5EF4-FFF2-40B4-BE49-F238E27FC236}">
                <a16:creationId xmlns:a16="http://schemas.microsoft.com/office/drawing/2014/main" id="{572149DE-4BD7-47A0-A3D0-BE59D50F4A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D2F88C-0870-47ED-AC0A-C844921970EE}"/>
              </a:ext>
            </a:extLst>
          </p:cNvPr>
          <p:cNvSpPr>
            <a:spLocks noGrp="1"/>
          </p:cNvSpPr>
          <p:nvPr>
            <p:ph type="sldNum" sz="quarter" idx="12"/>
          </p:nvPr>
        </p:nvSpPr>
        <p:spPr/>
        <p:txBody>
          <a:bodyPr/>
          <a:lstStyle/>
          <a:p>
            <a:fld id="{156D6AEA-D131-4F39-8F5A-6E02323624A5}" type="slidenum">
              <a:rPr lang="en-GB" smtClean="0"/>
              <a:t>‹#›</a:t>
            </a:fld>
            <a:endParaRPr lang="en-GB"/>
          </a:p>
        </p:txBody>
      </p:sp>
    </p:spTree>
    <p:extLst>
      <p:ext uri="{BB962C8B-B14F-4D97-AF65-F5344CB8AC3E}">
        <p14:creationId xmlns:p14="http://schemas.microsoft.com/office/powerpoint/2010/main" val="4206700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A2FEFB-0390-4DE4-8C78-A8DFC9D60101}"/>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4BE134AB-EF8F-418B-BFAC-B43EF033BA3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5466DDE-4640-40F7-8C9B-F0FA783DDADF}"/>
              </a:ext>
            </a:extLst>
          </p:cNvPr>
          <p:cNvSpPr>
            <a:spLocks noGrp="1"/>
          </p:cNvSpPr>
          <p:nvPr>
            <p:ph type="dt" sz="half" idx="10"/>
          </p:nvPr>
        </p:nvSpPr>
        <p:spPr/>
        <p:txBody>
          <a:bodyPr/>
          <a:lstStyle/>
          <a:p>
            <a:fld id="{3DF54F93-5E96-4091-8C07-219A9DEA9BEE}" type="datetimeFigureOut">
              <a:rPr lang="en-GB" smtClean="0"/>
              <a:t>15/04/2025</a:t>
            </a:fld>
            <a:endParaRPr lang="en-GB"/>
          </a:p>
        </p:txBody>
      </p:sp>
      <p:sp>
        <p:nvSpPr>
          <p:cNvPr id="5" name="Footer Placeholder 4">
            <a:extLst>
              <a:ext uri="{FF2B5EF4-FFF2-40B4-BE49-F238E27FC236}">
                <a16:creationId xmlns:a16="http://schemas.microsoft.com/office/drawing/2014/main" id="{5E44D106-576B-483A-B6F8-745BE4CB58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17CDD8-559B-46CF-A124-F50CC4724271}"/>
              </a:ext>
            </a:extLst>
          </p:cNvPr>
          <p:cNvSpPr>
            <a:spLocks noGrp="1"/>
          </p:cNvSpPr>
          <p:nvPr>
            <p:ph type="sldNum" sz="quarter" idx="12"/>
          </p:nvPr>
        </p:nvSpPr>
        <p:spPr/>
        <p:txBody>
          <a:bodyPr/>
          <a:lstStyle/>
          <a:p>
            <a:fld id="{156D6AEA-D131-4F39-8F5A-6E02323624A5}" type="slidenum">
              <a:rPr lang="en-GB" smtClean="0"/>
              <a:t>‹#›</a:t>
            </a:fld>
            <a:endParaRPr lang="en-GB"/>
          </a:p>
        </p:txBody>
      </p:sp>
    </p:spTree>
    <p:extLst>
      <p:ext uri="{BB962C8B-B14F-4D97-AF65-F5344CB8AC3E}">
        <p14:creationId xmlns:p14="http://schemas.microsoft.com/office/powerpoint/2010/main" val="2429187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93087-01E3-405E-9224-06D852991F7E}"/>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811B73E-40D2-40BA-B415-710CE01F38D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51D0D7E-57B5-4850-BD78-7CCC5136B70F}"/>
              </a:ext>
            </a:extLst>
          </p:cNvPr>
          <p:cNvSpPr>
            <a:spLocks noGrp="1"/>
          </p:cNvSpPr>
          <p:nvPr>
            <p:ph type="dt" sz="half" idx="10"/>
          </p:nvPr>
        </p:nvSpPr>
        <p:spPr/>
        <p:txBody>
          <a:bodyPr/>
          <a:lstStyle/>
          <a:p>
            <a:fld id="{3DF54F93-5E96-4091-8C07-219A9DEA9BEE}" type="datetimeFigureOut">
              <a:rPr lang="en-GB" smtClean="0"/>
              <a:t>15/04/2025</a:t>
            </a:fld>
            <a:endParaRPr lang="en-GB"/>
          </a:p>
        </p:txBody>
      </p:sp>
      <p:sp>
        <p:nvSpPr>
          <p:cNvPr id="5" name="Footer Placeholder 4">
            <a:extLst>
              <a:ext uri="{FF2B5EF4-FFF2-40B4-BE49-F238E27FC236}">
                <a16:creationId xmlns:a16="http://schemas.microsoft.com/office/drawing/2014/main" id="{6E9D2C79-3F0F-423C-A22C-243F5A8E86E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C62C16-372D-462F-BDAE-9DA85360F205}"/>
              </a:ext>
            </a:extLst>
          </p:cNvPr>
          <p:cNvSpPr>
            <a:spLocks noGrp="1"/>
          </p:cNvSpPr>
          <p:nvPr>
            <p:ph type="sldNum" sz="quarter" idx="12"/>
          </p:nvPr>
        </p:nvSpPr>
        <p:spPr/>
        <p:txBody>
          <a:bodyPr/>
          <a:lstStyle/>
          <a:p>
            <a:fld id="{156D6AEA-D131-4F39-8F5A-6E02323624A5}" type="slidenum">
              <a:rPr lang="en-GB" smtClean="0"/>
              <a:t>‹#›</a:t>
            </a:fld>
            <a:endParaRPr lang="en-GB"/>
          </a:p>
        </p:txBody>
      </p:sp>
    </p:spTree>
    <p:extLst>
      <p:ext uri="{BB962C8B-B14F-4D97-AF65-F5344CB8AC3E}">
        <p14:creationId xmlns:p14="http://schemas.microsoft.com/office/powerpoint/2010/main" val="4183628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5199C-9460-48BA-8FD8-6AC6EF9CDEE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0AF6273C-6020-4FAF-B24A-0CA214C389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87E4A73-E220-48C7-8F25-D2770A67849A}"/>
              </a:ext>
            </a:extLst>
          </p:cNvPr>
          <p:cNvSpPr>
            <a:spLocks noGrp="1"/>
          </p:cNvSpPr>
          <p:nvPr>
            <p:ph type="dt" sz="half" idx="10"/>
          </p:nvPr>
        </p:nvSpPr>
        <p:spPr/>
        <p:txBody>
          <a:bodyPr/>
          <a:lstStyle/>
          <a:p>
            <a:fld id="{3DF54F93-5E96-4091-8C07-219A9DEA9BEE}" type="datetimeFigureOut">
              <a:rPr lang="en-GB" smtClean="0"/>
              <a:t>15/04/2025</a:t>
            </a:fld>
            <a:endParaRPr lang="en-GB"/>
          </a:p>
        </p:txBody>
      </p:sp>
      <p:sp>
        <p:nvSpPr>
          <p:cNvPr id="5" name="Footer Placeholder 4">
            <a:extLst>
              <a:ext uri="{FF2B5EF4-FFF2-40B4-BE49-F238E27FC236}">
                <a16:creationId xmlns:a16="http://schemas.microsoft.com/office/drawing/2014/main" id="{F52749C8-4BEA-4802-BD1C-58ADDD738AB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A94469-3EAE-4C65-8A68-1F4CB0BCE7B8}"/>
              </a:ext>
            </a:extLst>
          </p:cNvPr>
          <p:cNvSpPr>
            <a:spLocks noGrp="1"/>
          </p:cNvSpPr>
          <p:nvPr>
            <p:ph type="sldNum" sz="quarter" idx="12"/>
          </p:nvPr>
        </p:nvSpPr>
        <p:spPr/>
        <p:txBody>
          <a:bodyPr/>
          <a:lstStyle/>
          <a:p>
            <a:fld id="{156D6AEA-D131-4F39-8F5A-6E02323624A5}" type="slidenum">
              <a:rPr lang="en-GB" smtClean="0"/>
              <a:t>‹#›</a:t>
            </a:fld>
            <a:endParaRPr lang="en-GB"/>
          </a:p>
        </p:txBody>
      </p:sp>
    </p:spTree>
    <p:extLst>
      <p:ext uri="{BB962C8B-B14F-4D97-AF65-F5344CB8AC3E}">
        <p14:creationId xmlns:p14="http://schemas.microsoft.com/office/powerpoint/2010/main" val="807844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C76A9-D58F-4501-9D2B-E5C9A7D43B8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5914013D-FE60-49BA-B667-45D2C601433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81059BED-06A2-4332-BCF8-071FFB45D80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AB9CF3C3-9E81-43AD-9E52-821255A17A4A}"/>
              </a:ext>
            </a:extLst>
          </p:cNvPr>
          <p:cNvSpPr>
            <a:spLocks noGrp="1"/>
          </p:cNvSpPr>
          <p:nvPr>
            <p:ph type="dt" sz="half" idx="10"/>
          </p:nvPr>
        </p:nvSpPr>
        <p:spPr/>
        <p:txBody>
          <a:bodyPr/>
          <a:lstStyle/>
          <a:p>
            <a:fld id="{3DF54F93-5E96-4091-8C07-219A9DEA9BEE}" type="datetimeFigureOut">
              <a:rPr lang="en-GB" smtClean="0"/>
              <a:t>15/04/2025</a:t>
            </a:fld>
            <a:endParaRPr lang="en-GB"/>
          </a:p>
        </p:txBody>
      </p:sp>
      <p:sp>
        <p:nvSpPr>
          <p:cNvPr id="6" name="Footer Placeholder 5">
            <a:extLst>
              <a:ext uri="{FF2B5EF4-FFF2-40B4-BE49-F238E27FC236}">
                <a16:creationId xmlns:a16="http://schemas.microsoft.com/office/drawing/2014/main" id="{64DC3A14-730D-4756-878C-A097234F09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C945790-ED42-4AFA-9F2B-84D48669B60E}"/>
              </a:ext>
            </a:extLst>
          </p:cNvPr>
          <p:cNvSpPr>
            <a:spLocks noGrp="1"/>
          </p:cNvSpPr>
          <p:nvPr>
            <p:ph type="sldNum" sz="quarter" idx="12"/>
          </p:nvPr>
        </p:nvSpPr>
        <p:spPr/>
        <p:txBody>
          <a:bodyPr/>
          <a:lstStyle/>
          <a:p>
            <a:fld id="{156D6AEA-D131-4F39-8F5A-6E02323624A5}" type="slidenum">
              <a:rPr lang="en-GB" smtClean="0"/>
              <a:t>‹#›</a:t>
            </a:fld>
            <a:endParaRPr lang="en-GB"/>
          </a:p>
        </p:txBody>
      </p:sp>
    </p:spTree>
    <p:extLst>
      <p:ext uri="{BB962C8B-B14F-4D97-AF65-F5344CB8AC3E}">
        <p14:creationId xmlns:p14="http://schemas.microsoft.com/office/powerpoint/2010/main" val="452524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E22FA-64E5-4C1B-9249-2638787E78FB}"/>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DC88032F-89D6-451C-B3B9-3E37CFD7AF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FC9C5C6-C9DD-459B-B2A3-C829CCB54F2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AE044F5E-B43B-4095-BBC8-0EE9B4B14F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E5577A2-8FEC-4277-8D3E-7D59B5F8618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E6C34B2A-63F3-4791-A8AD-64F8F2334ACC}"/>
              </a:ext>
            </a:extLst>
          </p:cNvPr>
          <p:cNvSpPr>
            <a:spLocks noGrp="1"/>
          </p:cNvSpPr>
          <p:nvPr>
            <p:ph type="dt" sz="half" idx="10"/>
          </p:nvPr>
        </p:nvSpPr>
        <p:spPr/>
        <p:txBody>
          <a:bodyPr/>
          <a:lstStyle/>
          <a:p>
            <a:fld id="{3DF54F93-5E96-4091-8C07-219A9DEA9BEE}" type="datetimeFigureOut">
              <a:rPr lang="en-GB" smtClean="0"/>
              <a:t>15/04/2025</a:t>
            </a:fld>
            <a:endParaRPr lang="en-GB"/>
          </a:p>
        </p:txBody>
      </p:sp>
      <p:sp>
        <p:nvSpPr>
          <p:cNvPr id="8" name="Footer Placeholder 7">
            <a:extLst>
              <a:ext uri="{FF2B5EF4-FFF2-40B4-BE49-F238E27FC236}">
                <a16:creationId xmlns:a16="http://schemas.microsoft.com/office/drawing/2014/main" id="{B9AF4FF2-8A85-4909-ABAA-BAD124FABEB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A1468B4-EB14-4451-AFA1-EE598D1D628C}"/>
              </a:ext>
            </a:extLst>
          </p:cNvPr>
          <p:cNvSpPr>
            <a:spLocks noGrp="1"/>
          </p:cNvSpPr>
          <p:nvPr>
            <p:ph type="sldNum" sz="quarter" idx="12"/>
          </p:nvPr>
        </p:nvSpPr>
        <p:spPr/>
        <p:txBody>
          <a:bodyPr/>
          <a:lstStyle/>
          <a:p>
            <a:fld id="{156D6AEA-D131-4F39-8F5A-6E02323624A5}" type="slidenum">
              <a:rPr lang="en-GB" smtClean="0"/>
              <a:t>‹#›</a:t>
            </a:fld>
            <a:endParaRPr lang="en-GB"/>
          </a:p>
        </p:txBody>
      </p:sp>
    </p:spTree>
    <p:extLst>
      <p:ext uri="{BB962C8B-B14F-4D97-AF65-F5344CB8AC3E}">
        <p14:creationId xmlns:p14="http://schemas.microsoft.com/office/powerpoint/2010/main" val="3931933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CABC4-EB5D-4F9A-99DF-7796B5FE4E7D}"/>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BA29D8BA-1812-434D-859A-B1286BD65513}"/>
              </a:ext>
            </a:extLst>
          </p:cNvPr>
          <p:cNvSpPr>
            <a:spLocks noGrp="1"/>
          </p:cNvSpPr>
          <p:nvPr>
            <p:ph type="dt" sz="half" idx="10"/>
          </p:nvPr>
        </p:nvSpPr>
        <p:spPr/>
        <p:txBody>
          <a:bodyPr/>
          <a:lstStyle/>
          <a:p>
            <a:fld id="{3DF54F93-5E96-4091-8C07-219A9DEA9BEE}" type="datetimeFigureOut">
              <a:rPr lang="en-GB" smtClean="0"/>
              <a:t>15/04/2025</a:t>
            </a:fld>
            <a:endParaRPr lang="en-GB"/>
          </a:p>
        </p:txBody>
      </p:sp>
      <p:sp>
        <p:nvSpPr>
          <p:cNvPr id="4" name="Footer Placeholder 3">
            <a:extLst>
              <a:ext uri="{FF2B5EF4-FFF2-40B4-BE49-F238E27FC236}">
                <a16:creationId xmlns:a16="http://schemas.microsoft.com/office/drawing/2014/main" id="{E9577DBB-456A-48C2-BEE7-AFE3B145AB3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506C15A-87C9-4C5A-8055-7D9EB1FD700C}"/>
              </a:ext>
            </a:extLst>
          </p:cNvPr>
          <p:cNvSpPr>
            <a:spLocks noGrp="1"/>
          </p:cNvSpPr>
          <p:nvPr>
            <p:ph type="sldNum" sz="quarter" idx="12"/>
          </p:nvPr>
        </p:nvSpPr>
        <p:spPr/>
        <p:txBody>
          <a:bodyPr/>
          <a:lstStyle/>
          <a:p>
            <a:fld id="{156D6AEA-D131-4F39-8F5A-6E02323624A5}" type="slidenum">
              <a:rPr lang="en-GB" smtClean="0"/>
              <a:t>‹#›</a:t>
            </a:fld>
            <a:endParaRPr lang="en-GB"/>
          </a:p>
        </p:txBody>
      </p:sp>
    </p:spTree>
    <p:extLst>
      <p:ext uri="{BB962C8B-B14F-4D97-AF65-F5344CB8AC3E}">
        <p14:creationId xmlns:p14="http://schemas.microsoft.com/office/powerpoint/2010/main" val="1921580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54EC17-48F9-4137-BDAD-D5EA55282575}"/>
              </a:ext>
            </a:extLst>
          </p:cNvPr>
          <p:cNvSpPr>
            <a:spLocks noGrp="1"/>
          </p:cNvSpPr>
          <p:nvPr>
            <p:ph type="dt" sz="half" idx="10"/>
          </p:nvPr>
        </p:nvSpPr>
        <p:spPr/>
        <p:txBody>
          <a:bodyPr/>
          <a:lstStyle/>
          <a:p>
            <a:fld id="{3DF54F93-5E96-4091-8C07-219A9DEA9BEE}" type="datetimeFigureOut">
              <a:rPr lang="en-GB" smtClean="0"/>
              <a:t>15/04/2025</a:t>
            </a:fld>
            <a:endParaRPr lang="en-GB"/>
          </a:p>
        </p:txBody>
      </p:sp>
      <p:sp>
        <p:nvSpPr>
          <p:cNvPr id="3" name="Footer Placeholder 2">
            <a:extLst>
              <a:ext uri="{FF2B5EF4-FFF2-40B4-BE49-F238E27FC236}">
                <a16:creationId xmlns:a16="http://schemas.microsoft.com/office/drawing/2014/main" id="{5A68486E-63FE-4770-9DBE-CF68562914C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C372D11-DAF4-4C3F-BC1B-83A6F0C39968}"/>
              </a:ext>
            </a:extLst>
          </p:cNvPr>
          <p:cNvSpPr>
            <a:spLocks noGrp="1"/>
          </p:cNvSpPr>
          <p:nvPr>
            <p:ph type="sldNum" sz="quarter" idx="12"/>
          </p:nvPr>
        </p:nvSpPr>
        <p:spPr/>
        <p:txBody>
          <a:bodyPr/>
          <a:lstStyle/>
          <a:p>
            <a:fld id="{156D6AEA-D131-4F39-8F5A-6E02323624A5}" type="slidenum">
              <a:rPr lang="en-GB" smtClean="0"/>
              <a:t>‹#›</a:t>
            </a:fld>
            <a:endParaRPr lang="en-GB"/>
          </a:p>
        </p:txBody>
      </p:sp>
    </p:spTree>
    <p:extLst>
      <p:ext uri="{BB962C8B-B14F-4D97-AF65-F5344CB8AC3E}">
        <p14:creationId xmlns:p14="http://schemas.microsoft.com/office/powerpoint/2010/main" val="1382917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4CE00-9EE0-4D7F-B306-83BE0E96834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4336216D-B73D-4AB7-BC74-1EAF8103CA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58EA7C3A-D346-48C9-B11D-A57A81455E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7DA3090-5444-492D-B482-BECEAA428108}"/>
              </a:ext>
            </a:extLst>
          </p:cNvPr>
          <p:cNvSpPr>
            <a:spLocks noGrp="1"/>
          </p:cNvSpPr>
          <p:nvPr>
            <p:ph type="dt" sz="half" idx="10"/>
          </p:nvPr>
        </p:nvSpPr>
        <p:spPr/>
        <p:txBody>
          <a:bodyPr/>
          <a:lstStyle/>
          <a:p>
            <a:fld id="{3DF54F93-5E96-4091-8C07-219A9DEA9BEE}" type="datetimeFigureOut">
              <a:rPr lang="en-GB" smtClean="0"/>
              <a:t>15/04/2025</a:t>
            </a:fld>
            <a:endParaRPr lang="en-GB"/>
          </a:p>
        </p:txBody>
      </p:sp>
      <p:sp>
        <p:nvSpPr>
          <p:cNvPr id="6" name="Footer Placeholder 5">
            <a:extLst>
              <a:ext uri="{FF2B5EF4-FFF2-40B4-BE49-F238E27FC236}">
                <a16:creationId xmlns:a16="http://schemas.microsoft.com/office/drawing/2014/main" id="{C041C3DD-761C-4D25-9335-42E0BF45F0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83B14F1-48FC-4405-B827-303026D1877F}"/>
              </a:ext>
            </a:extLst>
          </p:cNvPr>
          <p:cNvSpPr>
            <a:spLocks noGrp="1"/>
          </p:cNvSpPr>
          <p:nvPr>
            <p:ph type="sldNum" sz="quarter" idx="12"/>
          </p:nvPr>
        </p:nvSpPr>
        <p:spPr/>
        <p:txBody>
          <a:bodyPr/>
          <a:lstStyle/>
          <a:p>
            <a:fld id="{156D6AEA-D131-4F39-8F5A-6E02323624A5}" type="slidenum">
              <a:rPr lang="en-GB" smtClean="0"/>
              <a:t>‹#›</a:t>
            </a:fld>
            <a:endParaRPr lang="en-GB"/>
          </a:p>
        </p:txBody>
      </p:sp>
    </p:spTree>
    <p:extLst>
      <p:ext uri="{BB962C8B-B14F-4D97-AF65-F5344CB8AC3E}">
        <p14:creationId xmlns:p14="http://schemas.microsoft.com/office/powerpoint/2010/main" val="1749977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BD409-8CFD-4FB8-8ECB-DAF687CA0A9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7DBE3C84-0DC9-4C2D-830B-FA33B907CB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DEDF5B7-F40C-47CF-A0DF-62D66F09FC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A5F4BB8-4DC1-4A7C-ADC4-C6DF5851CD19}"/>
              </a:ext>
            </a:extLst>
          </p:cNvPr>
          <p:cNvSpPr>
            <a:spLocks noGrp="1"/>
          </p:cNvSpPr>
          <p:nvPr>
            <p:ph type="dt" sz="half" idx="10"/>
          </p:nvPr>
        </p:nvSpPr>
        <p:spPr/>
        <p:txBody>
          <a:bodyPr/>
          <a:lstStyle/>
          <a:p>
            <a:fld id="{3DF54F93-5E96-4091-8C07-219A9DEA9BEE}" type="datetimeFigureOut">
              <a:rPr lang="en-GB" smtClean="0"/>
              <a:t>15/04/2025</a:t>
            </a:fld>
            <a:endParaRPr lang="en-GB"/>
          </a:p>
        </p:txBody>
      </p:sp>
      <p:sp>
        <p:nvSpPr>
          <p:cNvPr id="6" name="Footer Placeholder 5">
            <a:extLst>
              <a:ext uri="{FF2B5EF4-FFF2-40B4-BE49-F238E27FC236}">
                <a16:creationId xmlns:a16="http://schemas.microsoft.com/office/drawing/2014/main" id="{12FCC862-5825-4FD0-BEE3-F624F3913D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FEA0BA-934C-46ED-ACD0-E999D1708727}"/>
              </a:ext>
            </a:extLst>
          </p:cNvPr>
          <p:cNvSpPr>
            <a:spLocks noGrp="1"/>
          </p:cNvSpPr>
          <p:nvPr>
            <p:ph type="sldNum" sz="quarter" idx="12"/>
          </p:nvPr>
        </p:nvSpPr>
        <p:spPr/>
        <p:txBody>
          <a:bodyPr/>
          <a:lstStyle/>
          <a:p>
            <a:fld id="{156D6AEA-D131-4F39-8F5A-6E02323624A5}" type="slidenum">
              <a:rPr lang="en-GB" smtClean="0"/>
              <a:t>‹#›</a:t>
            </a:fld>
            <a:endParaRPr lang="en-GB"/>
          </a:p>
        </p:txBody>
      </p:sp>
    </p:spTree>
    <p:extLst>
      <p:ext uri="{BB962C8B-B14F-4D97-AF65-F5344CB8AC3E}">
        <p14:creationId xmlns:p14="http://schemas.microsoft.com/office/powerpoint/2010/main" val="538826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A7CF13-21D1-4D8A-9F2B-C081A78465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B5473757-A940-4912-B2AF-F88C8E6BD5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44B6280-24D9-44FE-9380-6F19E8DF58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F54F93-5E96-4091-8C07-219A9DEA9BEE}" type="datetimeFigureOut">
              <a:rPr lang="en-GB" smtClean="0"/>
              <a:t>15/04/2025</a:t>
            </a:fld>
            <a:endParaRPr lang="en-GB"/>
          </a:p>
        </p:txBody>
      </p:sp>
      <p:sp>
        <p:nvSpPr>
          <p:cNvPr id="5" name="Footer Placeholder 4">
            <a:extLst>
              <a:ext uri="{FF2B5EF4-FFF2-40B4-BE49-F238E27FC236}">
                <a16:creationId xmlns:a16="http://schemas.microsoft.com/office/drawing/2014/main" id="{E624C487-E028-47F8-A8CB-B7F9F7EE80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82DD7AF-D27B-4749-97E0-5F8C25E6F8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D6AEA-D131-4F39-8F5A-6E02323624A5}" type="slidenum">
              <a:rPr lang="en-GB" smtClean="0"/>
              <a:t>‹#›</a:t>
            </a:fld>
            <a:endParaRPr lang="en-GB"/>
          </a:p>
        </p:txBody>
      </p:sp>
    </p:spTree>
    <p:extLst>
      <p:ext uri="{BB962C8B-B14F-4D97-AF65-F5344CB8AC3E}">
        <p14:creationId xmlns:p14="http://schemas.microsoft.com/office/powerpoint/2010/main" val="887042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8634081-1234-4DAC-94E8-54E92DD090D9}"/>
              </a:ext>
            </a:extLst>
          </p:cNvPr>
          <p:cNvSpPr txBox="1"/>
          <p:nvPr/>
        </p:nvSpPr>
        <p:spPr>
          <a:xfrm>
            <a:off x="1771315" y="112990"/>
            <a:ext cx="8649369" cy="861774"/>
          </a:xfrm>
          <a:prstGeom prst="rect">
            <a:avLst/>
          </a:prstGeom>
          <a:noFill/>
        </p:spPr>
        <p:txBody>
          <a:bodyPr wrap="square" rtlCol="0">
            <a:spAutoFit/>
          </a:bodyPr>
          <a:lstStyle/>
          <a:p>
            <a:pPr algn="ctr"/>
            <a:r>
              <a:rPr lang="en-GB" sz="1600" b="1" dirty="0"/>
              <a:t>Component 3 – Influence </a:t>
            </a:r>
            <a:r>
              <a:rPr lang="en-GB" sz="1600" b="1"/>
              <a:t>on Global </a:t>
            </a:r>
            <a:r>
              <a:rPr lang="en-GB" sz="1600" b="1" dirty="0"/>
              <a:t>T &amp; T </a:t>
            </a:r>
          </a:p>
          <a:p>
            <a:pPr algn="ctr"/>
            <a:r>
              <a:rPr lang="en-GB" sz="1600" b="1" dirty="0"/>
              <a:t>LOB  Impact of T&amp;T and sustainability</a:t>
            </a:r>
          </a:p>
          <a:p>
            <a:endParaRPr lang="en-GB" sz="1600" b="1" dirty="0"/>
          </a:p>
        </p:txBody>
      </p:sp>
      <p:sp>
        <p:nvSpPr>
          <p:cNvPr id="5" name="Rectangle: Rounded Corners 4">
            <a:extLst>
              <a:ext uri="{FF2B5EF4-FFF2-40B4-BE49-F238E27FC236}">
                <a16:creationId xmlns:a16="http://schemas.microsoft.com/office/drawing/2014/main" id="{33D58CC5-3E31-44C9-A25F-F7CDF0C8E4CC}"/>
              </a:ext>
            </a:extLst>
          </p:cNvPr>
          <p:cNvSpPr/>
          <p:nvPr/>
        </p:nvSpPr>
        <p:spPr>
          <a:xfrm>
            <a:off x="10420684" y="120864"/>
            <a:ext cx="1549398" cy="339038"/>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100" b="1" dirty="0">
                <a:solidFill>
                  <a:schemeClr val="tx1"/>
                </a:solidFill>
              </a:rPr>
              <a:t>Year 11 Term 1/2</a:t>
            </a:r>
          </a:p>
        </p:txBody>
      </p:sp>
      <p:graphicFrame>
        <p:nvGraphicFramePr>
          <p:cNvPr id="6" name="Table 5">
            <a:extLst>
              <a:ext uri="{FF2B5EF4-FFF2-40B4-BE49-F238E27FC236}">
                <a16:creationId xmlns:a16="http://schemas.microsoft.com/office/drawing/2014/main" id="{14A9A165-CB0B-47F0-8D29-A781C490B540}"/>
              </a:ext>
            </a:extLst>
          </p:cNvPr>
          <p:cNvGraphicFramePr>
            <a:graphicFrameLocks noGrp="1"/>
          </p:cNvGraphicFramePr>
          <p:nvPr/>
        </p:nvGraphicFramePr>
        <p:xfrm>
          <a:off x="358276" y="729114"/>
          <a:ext cx="11611806" cy="4328160"/>
        </p:xfrm>
        <a:graphic>
          <a:graphicData uri="http://schemas.openxmlformats.org/drawingml/2006/table">
            <a:tbl>
              <a:tblPr firstRow="1" bandRow="1">
                <a:tableStyleId>{5C22544A-7EE6-4342-B048-85BDC9FD1C3A}</a:tableStyleId>
              </a:tblPr>
              <a:tblGrid>
                <a:gridCol w="1887221">
                  <a:extLst>
                    <a:ext uri="{9D8B030D-6E8A-4147-A177-3AD203B41FA5}">
                      <a16:colId xmlns:a16="http://schemas.microsoft.com/office/drawing/2014/main" val="2180917898"/>
                    </a:ext>
                  </a:extLst>
                </a:gridCol>
                <a:gridCol w="3676826">
                  <a:extLst>
                    <a:ext uri="{9D8B030D-6E8A-4147-A177-3AD203B41FA5}">
                      <a16:colId xmlns:a16="http://schemas.microsoft.com/office/drawing/2014/main" val="1699244468"/>
                    </a:ext>
                  </a:extLst>
                </a:gridCol>
                <a:gridCol w="6047759">
                  <a:extLst>
                    <a:ext uri="{9D8B030D-6E8A-4147-A177-3AD203B41FA5}">
                      <a16:colId xmlns:a16="http://schemas.microsoft.com/office/drawing/2014/main" val="503860693"/>
                    </a:ext>
                  </a:extLst>
                </a:gridCol>
              </a:tblGrid>
              <a:tr h="221893">
                <a:tc gridSpan="2">
                  <a:txBody>
                    <a:bodyPr/>
                    <a:lstStyle/>
                    <a:p>
                      <a:r>
                        <a:rPr lang="en-GB" sz="1000" dirty="0">
                          <a:solidFill>
                            <a:schemeClr val="tx1"/>
                          </a:solidFill>
                        </a:rPr>
                        <a:t>B1: Possible impacts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GB" sz="1000" dirty="0">
                          <a:solidFill>
                            <a:schemeClr val="tx1"/>
                          </a:solidFill>
                        </a:rPr>
                        <a:t>B3/B4/B5: Management of impacts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72325277"/>
                  </a:ext>
                </a:extLst>
              </a:tr>
              <a:tr h="1020709">
                <a:tc>
                  <a:txBody>
                    <a:bodyPr/>
                    <a:lstStyle/>
                    <a:p>
                      <a:r>
                        <a:rPr lang="en-GB" sz="1000" b="1" i="0" u="none" strike="noStrike" kern="1200" baseline="0" dirty="0">
                          <a:solidFill>
                            <a:schemeClr val="dk1"/>
                          </a:solidFill>
                          <a:latin typeface="+mn-lt"/>
                          <a:ea typeface="+mn-ea"/>
                          <a:cs typeface="+mn-cs"/>
                        </a:rPr>
                        <a:t>Sociocultural impacts</a:t>
                      </a:r>
                    </a:p>
                    <a:p>
                      <a:endParaRPr lang="en-GB" sz="1000" b="0" i="0" u="none" strike="noStrike" kern="1200" baseline="0" dirty="0">
                        <a:solidFill>
                          <a:schemeClr val="dk1"/>
                        </a:solidFill>
                        <a:latin typeface="+mn-lt"/>
                        <a:ea typeface="+mn-ea"/>
                        <a:cs typeface="+mn-cs"/>
                      </a:endParaRPr>
                    </a:p>
                    <a:p>
                      <a:r>
                        <a:rPr lang="en-GB" sz="1000" b="0" i="0" u="none" strike="noStrike" kern="1200" baseline="0" dirty="0">
                          <a:solidFill>
                            <a:schemeClr val="dk1"/>
                          </a:solidFill>
                          <a:latin typeface="+mn-lt"/>
                          <a:ea typeface="+mn-ea"/>
                          <a:cs typeface="+mn-cs"/>
                        </a:rPr>
                        <a:t>- the changes to the everyday lives of people  living in global destinations (host communities) and to their values, customs,</a:t>
                      </a:r>
                    </a:p>
                    <a:p>
                      <a:r>
                        <a:rPr lang="en-GB" sz="1000" b="0" i="0" u="none" strike="noStrike" kern="1200" baseline="0" dirty="0">
                          <a:solidFill>
                            <a:schemeClr val="dk1"/>
                          </a:solidFill>
                          <a:latin typeface="+mn-lt"/>
                          <a:ea typeface="+mn-ea"/>
                          <a:cs typeface="+mn-cs"/>
                        </a:rPr>
                        <a:t>traditions, arts and way of life. </a:t>
                      </a:r>
                      <a:endParaRPr lang="en-GB" sz="10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000" b="1" i="0" u="none" strike="noStrike" kern="1200" baseline="0" dirty="0">
                          <a:solidFill>
                            <a:schemeClr val="dk1"/>
                          </a:solidFill>
                          <a:latin typeface="+mn-lt"/>
                          <a:ea typeface="+mn-ea"/>
                          <a:cs typeface="+mn-cs"/>
                        </a:rPr>
                        <a:t>Negative impacts </a:t>
                      </a:r>
                      <a:r>
                        <a:rPr lang="en-GB" sz="1000" b="0" i="0" u="none" strike="noStrike" kern="1200" baseline="0" dirty="0">
                          <a:solidFill>
                            <a:schemeClr val="dk1"/>
                          </a:solidFill>
                          <a:latin typeface="+mn-lt"/>
                          <a:ea typeface="+mn-ea"/>
                          <a:cs typeface="+mn-cs"/>
                        </a:rPr>
                        <a:t>– disruption to everyday life, loss of culture, resentment towards visitors, increased crime, staged authenticity, exploitation of locals, loss of traditional lifestyles</a:t>
                      </a:r>
                    </a:p>
                    <a:p>
                      <a:endParaRPr lang="en-GB" sz="1000" b="0" i="0" u="none" strike="noStrike" kern="1200" baseline="0" dirty="0">
                        <a:solidFill>
                          <a:schemeClr val="dk1"/>
                        </a:solidFill>
                        <a:latin typeface="+mn-lt"/>
                        <a:ea typeface="+mn-ea"/>
                        <a:cs typeface="+mn-cs"/>
                      </a:endParaRPr>
                    </a:p>
                    <a:p>
                      <a:r>
                        <a:rPr lang="en-GB" sz="1000" b="1" i="0" u="none" strike="noStrike" kern="1200" baseline="0" dirty="0">
                          <a:solidFill>
                            <a:schemeClr val="dk1"/>
                          </a:solidFill>
                          <a:latin typeface="+mn-lt"/>
                          <a:ea typeface="+mn-ea"/>
                          <a:cs typeface="+mn-cs"/>
                        </a:rPr>
                        <a:t>Positive impacts </a:t>
                      </a:r>
                      <a:r>
                        <a:rPr lang="en-GB" sz="1000" b="0" i="0" u="none" strike="noStrike" kern="1200" baseline="0" dirty="0">
                          <a:solidFill>
                            <a:schemeClr val="dk1"/>
                          </a:solidFill>
                          <a:latin typeface="+mn-lt"/>
                          <a:ea typeface="+mn-ea"/>
                          <a:cs typeface="+mn-cs"/>
                        </a:rPr>
                        <a:t>– improved quality of life; access to facilities; improved transport; improved essential infrastructure, including healthcare, education and improved cultural awareness.</a:t>
                      </a:r>
                      <a:endParaRPr lang="en-GB" sz="10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 typeface="Arial" panose="020B0604020202020204" pitchFamily="34" charset="0"/>
                        <a:buChar char="•"/>
                      </a:pPr>
                      <a:r>
                        <a:rPr lang="en-GB" sz="1000" b="0" i="0" u="none" strike="noStrike" kern="1200" baseline="0" dirty="0">
                          <a:solidFill>
                            <a:schemeClr val="dk1"/>
                          </a:solidFill>
                          <a:latin typeface="+mn-lt"/>
                          <a:ea typeface="+mn-ea"/>
                          <a:cs typeface="+mn-cs"/>
                        </a:rPr>
                        <a:t>Educate visitors (how to behave and dress appropriately/show respect for traditions and religions)</a:t>
                      </a:r>
                    </a:p>
                    <a:p>
                      <a:pPr marL="171450" indent="-171450">
                        <a:buFont typeface="Arial" panose="020B0604020202020204" pitchFamily="34" charset="0"/>
                        <a:buChar char="•"/>
                      </a:pPr>
                      <a:r>
                        <a:rPr lang="en-GB" sz="1000" b="0" i="0" u="none" strike="noStrike" kern="1200" baseline="0" dirty="0">
                          <a:solidFill>
                            <a:schemeClr val="dk1"/>
                          </a:solidFill>
                          <a:latin typeface="+mn-lt"/>
                          <a:ea typeface="+mn-ea"/>
                          <a:cs typeface="+mn-cs"/>
                        </a:rPr>
                        <a:t>Transport and essential infrastructure can be established/improved to benefit local people/communities</a:t>
                      </a:r>
                    </a:p>
                    <a:p>
                      <a:pPr marL="171450" indent="-171450">
                        <a:buFont typeface="Arial" panose="020B0604020202020204" pitchFamily="34" charset="0"/>
                        <a:buChar char="•"/>
                      </a:pPr>
                      <a:r>
                        <a:rPr lang="en-GB" sz="1000" b="0" i="0" u="none" strike="noStrike" kern="1200" baseline="0" dirty="0">
                          <a:solidFill>
                            <a:schemeClr val="dk1"/>
                          </a:solidFill>
                          <a:latin typeface="+mn-lt"/>
                          <a:ea typeface="+mn-ea"/>
                          <a:cs typeface="+mn-cs"/>
                        </a:rPr>
                        <a:t>Local communities can be consulted/involved in the decision-making stage of tourism development</a:t>
                      </a:r>
                    </a:p>
                    <a:p>
                      <a:pPr marL="171450" indent="-171450">
                        <a:buFont typeface="Arial" panose="020B0604020202020204" pitchFamily="34" charset="0"/>
                        <a:buChar char="•"/>
                      </a:pPr>
                      <a:r>
                        <a:rPr lang="en-GB" sz="1000" b="0" i="0" u="none" strike="noStrike" kern="1200" baseline="0" dirty="0">
                          <a:solidFill>
                            <a:schemeClr val="dk1"/>
                          </a:solidFill>
                          <a:latin typeface="+mn-lt"/>
                          <a:ea typeface="+mn-ea"/>
                          <a:cs typeface="+mn-cs"/>
                        </a:rPr>
                        <a:t>Local communities have a share or ownership of a resort/lodge and provide staffing</a:t>
                      </a:r>
                    </a:p>
                    <a:p>
                      <a:pPr marL="171450" indent="-171450">
                        <a:buFont typeface="Arial" panose="020B0604020202020204" pitchFamily="34" charset="0"/>
                        <a:buChar char="•"/>
                      </a:pPr>
                      <a:r>
                        <a:rPr lang="en-GB" sz="1000" b="0" i="0" u="none" strike="noStrike" kern="1200" baseline="0" dirty="0">
                          <a:solidFill>
                            <a:schemeClr val="dk1"/>
                          </a:solidFill>
                          <a:latin typeface="+mn-lt"/>
                          <a:ea typeface="+mn-ea"/>
                          <a:cs typeface="+mn-cs"/>
                        </a:rPr>
                        <a:t>Taxes are imposed on incoming visitors and the money raised used for community projects.</a:t>
                      </a:r>
                    </a:p>
                    <a:p>
                      <a:pPr marL="171450" indent="-171450">
                        <a:buFont typeface="Arial" panose="020B0604020202020204" pitchFamily="34" charset="0"/>
                        <a:buChar char="•"/>
                      </a:pPr>
                      <a:endParaRPr lang="en-GB" sz="10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19249808"/>
                  </a:ext>
                </a:extLst>
              </a:tr>
              <a:tr h="1020709">
                <a:tc>
                  <a:txBody>
                    <a:bodyPr/>
                    <a:lstStyle/>
                    <a:p>
                      <a:r>
                        <a:rPr lang="en-GB" sz="1000" b="1" i="0" u="none" strike="noStrike" kern="1200" baseline="0" dirty="0">
                          <a:solidFill>
                            <a:schemeClr val="dk1"/>
                          </a:solidFill>
                          <a:latin typeface="+mn-lt"/>
                          <a:ea typeface="+mn-ea"/>
                          <a:cs typeface="+mn-cs"/>
                        </a:rPr>
                        <a:t>Economic impacts </a:t>
                      </a:r>
                    </a:p>
                    <a:p>
                      <a:endParaRPr lang="en-GB" sz="1000" b="0" i="0" u="none" strike="noStrike" kern="1200" baseline="0" dirty="0">
                        <a:solidFill>
                          <a:schemeClr val="dk1"/>
                        </a:solidFill>
                        <a:latin typeface="+mn-lt"/>
                        <a:ea typeface="+mn-ea"/>
                        <a:cs typeface="+mn-cs"/>
                      </a:endParaRPr>
                    </a:p>
                    <a:p>
                      <a:r>
                        <a:rPr lang="en-GB" sz="1000" b="0" i="0" u="none" strike="noStrike" kern="1200" baseline="0" dirty="0">
                          <a:solidFill>
                            <a:schemeClr val="dk1"/>
                          </a:solidFill>
                          <a:latin typeface="+mn-lt"/>
                          <a:ea typeface="+mn-ea"/>
                          <a:cs typeface="+mn-cs"/>
                        </a:rPr>
                        <a:t>- include the effect of the actual amount spent by tourists and indirect effects on the local and wider economies and other sectors:</a:t>
                      </a:r>
                      <a:endParaRPr lang="en-GB" sz="10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000" b="1" i="0" u="none" strike="noStrike" kern="1200" baseline="0" dirty="0">
                          <a:solidFill>
                            <a:schemeClr val="dk1"/>
                          </a:solidFill>
                          <a:latin typeface="+mn-lt"/>
                          <a:ea typeface="+mn-ea"/>
                          <a:cs typeface="+mn-cs"/>
                        </a:rPr>
                        <a:t>Negative impacts </a:t>
                      </a:r>
                      <a:r>
                        <a:rPr lang="en-GB" sz="1000" b="0" i="0" u="none" strike="noStrike" kern="1200" baseline="0" dirty="0">
                          <a:solidFill>
                            <a:schemeClr val="dk1"/>
                          </a:solidFill>
                          <a:latin typeface="+mn-lt"/>
                          <a:ea typeface="+mn-ea"/>
                          <a:cs typeface="+mn-cs"/>
                        </a:rPr>
                        <a:t>– low-paid jobs, seasonal unemployment, leakage, increased cost of living</a:t>
                      </a:r>
                    </a:p>
                    <a:p>
                      <a:endParaRPr lang="en-GB" sz="1000" b="0" i="0" u="none" strike="noStrike" kern="1200" baseline="0" dirty="0">
                        <a:solidFill>
                          <a:schemeClr val="dk1"/>
                        </a:solidFill>
                        <a:latin typeface="+mn-lt"/>
                        <a:ea typeface="+mn-ea"/>
                        <a:cs typeface="+mn-cs"/>
                      </a:endParaRPr>
                    </a:p>
                    <a:p>
                      <a:r>
                        <a:rPr lang="en-GB" sz="1000" b="1" i="0" u="none" strike="noStrike" kern="1200" baseline="0" dirty="0">
                          <a:solidFill>
                            <a:schemeClr val="dk1"/>
                          </a:solidFill>
                          <a:latin typeface="+mn-lt"/>
                          <a:ea typeface="+mn-ea"/>
                          <a:cs typeface="+mn-cs"/>
                        </a:rPr>
                        <a:t>Positive impacts </a:t>
                      </a:r>
                      <a:r>
                        <a:rPr lang="en-GB" sz="1000" b="0" i="0" u="none" strike="noStrike" kern="1200" baseline="0" dirty="0">
                          <a:solidFill>
                            <a:schemeClr val="dk1"/>
                          </a:solidFill>
                          <a:latin typeface="+mn-lt"/>
                          <a:ea typeface="+mn-ea"/>
                          <a:cs typeface="+mn-cs"/>
                        </a:rPr>
                        <a:t>– employment opportunities, training, multiplier effect, foreign currency earnings, contribution to taxes and GDP.</a:t>
                      </a:r>
                      <a:endParaRPr lang="en-GB" sz="10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 typeface="Arial" panose="020B0604020202020204" pitchFamily="34" charset="0"/>
                        <a:buChar char="•"/>
                      </a:pPr>
                      <a:r>
                        <a:rPr lang="en-GB" sz="1000" b="0" i="0" u="none" strike="noStrike" kern="1200" baseline="0" dirty="0">
                          <a:solidFill>
                            <a:schemeClr val="dk1"/>
                          </a:solidFill>
                          <a:latin typeface="+mn-lt"/>
                          <a:ea typeface="+mn-ea"/>
                          <a:cs typeface="+mn-cs"/>
                        </a:rPr>
                        <a:t>Tourism can provide employment/training opportunities for local people, give access to higher-paid jobs</a:t>
                      </a:r>
                    </a:p>
                    <a:p>
                      <a:pPr marL="171450" indent="-171450">
                        <a:buFont typeface="Arial" panose="020B0604020202020204" pitchFamily="34" charset="0"/>
                        <a:buChar char="•"/>
                      </a:pPr>
                      <a:r>
                        <a:rPr lang="en-GB" sz="1000" b="0" i="0" u="none" strike="noStrike" kern="1200" baseline="0" dirty="0">
                          <a:solidFill>
                            <a:schemeClr val="dk1"/>
                          </a:solidFill>
                          <a:latin typeface="+mn-lt"/>
                          <a:ea typeface="+mn-ea"/>
                          <a:cs typeface="+mn-cs"/>
                        </a:rPr>
                        <a:t>Visitors encouraged to support local communities by buying local produce, crafts/food, using local transport</a:t>
                      </a:r>
                    </a:p>
                    <a:p>
                      <a:pPr marL="171450" indent="-171450">
                        <a:buFont typeface="Arial" panose="020B0604020202020204" pitchFamily="34" charset="0"/>
                        <a:buChar char="•"/>
                      </a:pPr>
                      <a:r>
                        <a:rPr lang="en-GB" sz="1000" b="0" i="0" u="none" strike="noStrike" kern="1200" baseline="0" dirty="0">
                          <a:solidFill>
                            <a:schemeClr val="dk1"/>
                          </a:solidFill>
                          <a:latin typeface="+mn-lt"/>
                          <a:ea typeface="+mn-ea"/>
                          <a:cs typeface="+mn-cs"/>
                        </a:rPr>
                        <a:t>Governments can restrict the involvement of foreign-owned companies, all-inclusive resorts and foreign staff to benefit the local economy; have tourist prices and local prices</a:t>
                      </a:r>
                    </a:p>
                    <a:p>
                      <a:pPr marL="171450" indent="-171450">
                        <a:buFont typeface="Arial" panose="020B0604020202020204" pitchFamily="34" charset="0"/>
                        <a:buChar char="•"/>
                      </a:pPr>
                      <a:r>
                        <a:rPr lang="en-GB" sz="1000" b="0" i="0" u="none" strike="noStrike" kern="1200" baseline="0" dirty="0">
                          <a:solidFill>
                            <a:schemeClr val="dk1"/>
                          </a:solidFill>
                          <a:latin typeface="+mn-lt"/>
                          <a:ea typeface="+mn-ea"/>
                          <a:cs typeface="+mn-cs"/>
                        </a:rPr>
                        <a:t>Visitor spend can be increased and retained by encouraging overnight stays, longer breaks, local currency schemes.</a:t>
                      </a:r>
                      <a:endParaRPr lang="en-GB" sz="10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2322876"/>
                  </a:ext>
                </a:extLst>
              </a:tr>
              <a:tr h="1613832">
                <a:tc>
                  <a:txBody>
                    <a:bodyPr/>
                    <a:lstStyle/>
                    <a:p>
                      <a:r>
                        <a:rPr lang="en-GB" sz="1000" b="1" i="0" u="none" strike="noStrike" kern="1200" baseline="0" dirty="0">
                          <a:solidFill>
                            <a:schemeClr val="dk1"/>
                          </a:solidFill>
                          <a:latin typeface="+mn-lt"/>
                          <a:ea typeface="+mn-ea"/>
                          <a:cs typeface="+mn-cs"/>
                        </a:rPr>
                        <a:t>Environmental impacts</a:t>
                      </a:r>
                    </a:p>
                    <a:p>
                      <a:endParaRPr lang="en-GB" sz="1000" b="0" i="0" u="none" strike="noStrike" kern="1200" baseline="0" dirty="0">
                        <a:solidFill>
                          <a:schemeClr val="dk1"/>
                        </a:solidFill>
                        <a:latin typeface="+mn-lt"/>
                        <a:ea typeface="+mn-ea"/>
                        <a:cs typeface="+mn-cs"/>
                      </a:endParaRPr>
                    </a:p>
                    <a:p>
                      <a:r>
                        <a:rPr lang="en-GB" sz="1000" b="0" i="0" u="none" strike="noStrike" kern="1200" baseline="0" dirty="0">
                          <a:solidFill>
                            <a:schemeClr val="dk1"/>
                          </a:solidFill>
                          <a:latin typeface="+mn-lt"/>
                          <a:ea typeface="+mn-ea"/>
                          <a:cs typeface="+mn-cs"/>
                        </a:rPr>
                        <a:t>- the result of the strain tourism can place on local land use and resources as well as the natural and built environments of global destinations, although some impacts can be positive.</a:t>
                      </a:r>
                      <a:endParaRPr lang="en-GB" sz="10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000" b="1" i="0" u="none" strike="noStrike" kern="1200" baseline="0" dirty="0">
                          <a:solidFill>
                            <a:schemeClr val="dk1"/>
                          </a:solidFill>
                          <a:latin typeface="+mn-lt"/>
                          <a:ea typeface="+mn-ea"/>
                          <a:cs typeface="+mn-cs"/>
                        </a:rPr>
                        <a:t>Negative impacts </a:t>
                      </a:r>
                      <a:r>
                        <a:rPr lang="en-GB" sz="1000" b="0" i="0" u="none" strike="noStrike" kern="1200" baseline="0" dirty="0">
                          <a:solidFill>
                            <a:schemeClr val="dk1"/>
                          </a:solidFill>
                          <a:latin typeface="+mn-lt"/>
                          <a:ea typeface="+mn-ea"/>
                          <a:cs typeface="+mn-cs"/>
                        </a:rPr>
                        <a:t>– loss of habitats, loss of wildlife, threatened species; increased pollution, including noise, air, water; overcrowding, traffic congestion; reduced biodiversity, environmental degradation; erosion to footpaths, riverbanks,</a:t>
                      </a:r>
                    </a:p>
                    <a:p>
                      <a:r>
                        <a:rPr lang="en-GB" sz="1000" b="0" i="0" u="none" strike="noStrike" kern="1200" baseline="0" dirty="0">
                          <a:solidFill>
                            <a:schemeClr val="dk1"/>
                          </a:solidFill>
                          <a:latin typeface="+mn-lt"/>
                          <a:ea typeface="+mn-ea"/>
                          <a:cs typeface="+mn-cs"/>
                        </a:rPr>
                        <a:t>Lakeshores</a:t>
                      </a:r>
                    </a:p>
                    <a:p>
                      <a:endParaRPr lang="en-GB" sz="1000" b="1" i="0" u="none" strike="noStrike" kern="1200" baseline="0" dirty="0">
                        <a:solidFill>
                          <a:schemeClr val="dk1"/>
                        </a:solidFill>
                        <a:latin typeface="+mn-lt"/>
                        <a:ea typeface="+mn-ea"/>
                        <a:cs typeface="+mn-cs"/>
                      </a:endParaRPr>
                    </a:p>
                    <a:p>
                      <a:r>
                        <a:rPr lang="en-GB" sz="1000" b="1" i="0" u="none" strike="noStrike" kern="1200" baseline="0" dirty="0">
                          <a:solidFill>
                            <a:schemeClr val="dk1"/>
                          </a:solidFill>
                          <a:latin typeface="+mn-lt"/>
                          <a:ea typeface="+mn-ea"/>
                          <a:cs typeface="+mn-cs"/>
                        </a:rPr>
                        <a:t>Positive impacts </a:t>
                      </a:r>
                      <a:r>
                        <a:rPr lang="en-GB" sz="1000" b="0" i="0" u="none" strike="noStrike" kern="1200" baseline="0" dirty="0">
                          <a:solidFill>
                            <a:schemeClr val="dk1"/>
                          </a:solidFill>
                          <a:latin typeface="+mn-lt"/>
                          <a:ea typeface="+mn-ea"/>
                          <a:cs typeface="+mn-cs"/>
                        </a:rPr>
                        <a:t>– conservation, including protection of wildlife, protected areas, national parks; environmental education; creation of open spaces; improved street furniture; regeneration, including urban renewal and the reuse of traditional buildings for new activities.</a:t>
                      </a:r>
                      <a:endParaRPr lang="en-GB" sz="10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 typeface="Arial" panose="020B0604020202020204" pitchFamily="34" charset="0"/>
                        <a:buChar char="•"/>
                      </a:pPr>
                      <a:r>
                        <a:rPr lang="en-GB" sz="1000" b="1" i="0" u="none" strike="noStrike" kern="1200" baseline="0" dirty="0">
                          <a:solidFill>
                            <a:schemeClr val="dk1"/>
                          </a:solidFill>
                          <a:latin typeface="+mn-lt"/>
                          <a:ea typeface="+mn-ea"/>
                          <a:cs typeface="+mn-cs"/>
                        </a:rPr>
                        <a:t>Visitors</a:t>
                      </a:r>
                      <a:r>
                        <a:rPr lang="en-GB" sz="1000" b="0" i="0" u="none" strike="noStrike" kern="1200" baseline="0" dirty="0">
                          <a:solidFill>
                            <a:schemeClr val="dk1"/>
                          </a:solidFill>
                          <a:latin typeface="+mn-lt"/>
                          <a:ea typeface="+mn-ea"/>
                          <a:cs typeface="+mn-cs"/>
                        </a:rPr>
                        <a:t> - restricting the number of visitors/controlling movements/issuing visas and permits</a:t>
                      </a:r>
                    </a:p>
                    <a:p>
                      <a:pPr marL="171450" indent="-171450">
                        <a:buFont typeface="Arial" panose="020B0604020202020204" pitchFamily="34" charset="0"/>
                        <a:buChar char="•"/>
                      </a:pPr>
                      <a:r>
                        <a:rPr lang="en-GB" sz="1000" b="1" i="0" u="none" strike="noStrike" kern="1200" baseline="0" dirty="0">
                          <a:solidFill>
                            <a:schemeClr val="dk1"/>
                          </a:solidFill>
                          <a:latin typeface="+mn-lt"/>
                          <a:ea typeface="+mn-ea"/>
                          <a:cs typeface="+mn-cs"/>
                        </a:rPr>
                        <a:t>Traffic </a:t>
                      </a:r>
                      <a:r>
                        <a:rPr lang="en-GB" sz="1000" b="0" i="0" u="none" strike="noStrike" kern="1200" baseline="0" dirty="0">
                          <a:solidFill>
                            <a:schemeClr val="dk1"/>
                          </a:solidFill>
                          <a:latin typeface="+mn-lt"/>
                          <a:ea typeface="+mn-ea"/>
                          <a:cs typeface="+mn-cs"/>
                        </a:rPr>
                        <a:t>- restricting traffic/vehicle types allowed/providing frequent public transport/park &amp; ride schemes</a:t>
                      </a:r>
                    </a:p>
                    <a:p>
                      <a:pPr marL="171450" indent="-171450">
                        <a:buFont typeface="Arial" panose="020B0604020202020204" pitchFamily="34" charset="0"/>
                        <a:buChar char="•"/>
                      </a:pPr>
                      <a:r>
                        <a:rPr lang="en-GB" sz="1000" b="1" i="0" u="none" strike="noStrike" kern="1200" baseline="0" dirty="0">
                          <a:solidFill>
                            <a:schemeClr val="dk1"/>
                          </a:solidFill>
                          <a:latin typeface="+mn-lt"/>
                          <a:ea typeface="+mn-ea"/>
                          <a:cs typeface="+mn-cs"/>
                        </a:rPr>
                        <a:t>Planning</a:t>
                      </a:r>
                      <a:r>
                        <a:rPr lang="en-GB" sz="1000" b="0" i="0" u="none" strike="noStrike" kern="1200" baseline="0" dirty="0">
                          <a:solidFill>
                            <a:schemeClr val="dk1"/>
                          </a:solidFill>
                          <a:latin typeface="+mn-lt"/>
                          <a:ea typeface="+mn-ea"/>
                          <a:cs typeface="+mn-cs"/>
                        </a:rPr>
                        <a:t> is controlled - building regulation/planning permission/size and location of developments/maintaining local style in scale and design</a:t>
                      </a:r>
                    </a:p>
                    <a:p>
                      <a:pPr marL="171450" indent="-171450">
                        <a:buFont typeface="Arial" panose="020B0604020202020204" pitchFamily="34" charset="0"/>
                        <a:buChar char="•"/>
                      </a:pPr>
                      <a:r>
                        <a:rPr lang="en-GB" sz="1000" b="1" i="0" u="none" strike="noStrike" kern="1200" baseline="0" dirty="0">
                          <a:solidFill>
                            <a:schemeClr val="dk1"/>
                          </a:solidFill>
                          <a:latin typeface="+mn-lt"/>
                          <a:ea typeface="+mn-ea"/>
                          <a:cs typeface="+mn-cs"/>
                        </a:rPr>
                        <a:t>Visitors</a:t>
                      </a:r>
                      <a:r>
                        <a:rPr lang="en-GB" sz="1000" b="0" i="0" u="none" strike="noStrike" kern="1200" baseline="0" dirty="0">
                          <a:solidFill>
                            <a:schemeClr val="dk1"/>
                          </a:solidFill>
                          <a:latin typeface="+mn-lt"/>
                          <a:ea typeface="+mn-ea"/>
                          <a:cs typeface="+mn-cs"/>
                        </a:rPr>
                        <a:t> are educated - to reduce their impact on the local environment/ways to contribute towards looking after the local environment/the wildlife, natural world and special qualities of the environment</a:t>
                      </a:r>
                    </a:p>
                    <a:p>
                      <a:pPr marL="171450" indent="-171450">
                        <a:buFont typeface="Arial" panose="020B0604020202020204" pitchFamily="34" charset="0"/>
                        <a:buChar char="•"/>
                      </a:pPr>
                      <a:r>
                        <a:rPr lang="en-GB" sz="1000" b="1" i="0" u="none" strike="noStrike" kern="1200" baseline="0" dirty="0">
                          <a:solidFill>
                            <a:schemeClr val="dk1"/>
                          </a:solidFill>
                          <a:latin typeface="+mn-lt"/>
                          <a:ea typeface="+mn-ea"/>
                          <a:cs typeface="+mn-cs"/>
                        </a:rPr>
                        <a:t>Resources</a:t>
                      </a:r>
                      <a:r>
                        <a:rPr lang="en-GB" sz="1000" b="0" i="0" u="none" strike="noStrike" kern="1200" baseline="0" dirty="0">
                          <a:solidFill>
                            <a:schemeClr val="dk1"/>
                          </a:solidFill>
                          <a:latin typeface="+mn-lt"/>
                          <a:ea typeface="+mn-ea"/>
                          <a:cs typeface="+mn-cs"/>
                        </a:rPr>
                        <a:t> are controlled responsibly, including waste management, energy and water supplies – restricting fountains and water features that do not recycle water, limit the amount of pools</a:t>
                      </a:r>
                    </a:p>
                    <a:p>
                      <a:pPr marL="171450" indent="-171450">
                        <a:buFont typeface="Arial" panose="020B0604020202020204" pitchFamily="34" charset="0"/>
                        <a:buChar char="•"/>
                      </a:pPr>
                      <a:r>
                        <a:rPr lang="en-GB" sz="1000" b="1" i="0" u="none" strike="noStrike" kern="1200" baseline="0" dirty="0">
                          <a:solidFill>
                            <a:schemeClr val="dk1"/>
                          </a:solidFill>
                          <a:latin typeface="+mn-lt"/>
                          <a:ea typeface="+mn-ea"/>
                          <a:cs typeface="+mn-cs"/>
                        </a:rPr>
                        <a:t>Natural areas </a:t>
                      </a:r>
                      <a:r>
                        <a:rPr lang="en-GB" sz="1000" b="0" i="0" u="none" strike="noStrike" kern="1200" baseline="0" dirty="0">
                          <a:solidFill>
                            <a:schemeClr val="dk1"/>
                          </a:solidFill>
                          <a:latin typeface="+mn-lt"/>
                          <a:ea typeface="+mn-ea"/>
                          <a:cs typeface="+mn-cs"/>
                        </a:rPr>
                        <a:t>vulnerable to the high volume of visitors are protected by legislation/regulations; creating nature/marine reserves; limiting or preventing access.</a:t>
                      </a:r>
                      <a:endParaRPr lang="en-GB" sz="10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86795493"/>
                  </a:ext>
                </a:extLst>
              </a:tr>
            </a:tbl>
          </a:graphicData>
        </a:graphic>
      </p:graphicFrame>
      <p:graphicFrame>
        <p:nvGraphicFramePr>
          <p:cNvPr id="7" name="Table 6">
            <a:extLst>
              <a:ext uri="{FF2B5EF4-FFF2-40B4-BE49-F238E27FC236}">
                <a16:creationId xmlns:a16="http://schemas.microsoft.com/office/drawing/2014/main" id="{863C9FA3-7E67-4FDC-9EAC-2A687E12CE14}"/>
              </a:ext>
            </a:extLst>
          </p:cNvPr>
          <p:cNvGraphicFramePr>
            <a:graphicFrameLocks noGrp="1"/>
          </p:cNvGraphicFramePr>
          <p:nvPr/>
        </p:nvGraphicFramePr>
        <p:xfrm>
          <a:off x="358276" y="5268434"/>
          <a:ext cx="11611806" cy="1468702"/>
        </p:xfrm>
        <a:graphic>
          <a:graphicData uri="http://schemas.openxmlformats.org/drawingml/2006/table">
            <a:tbl>
              <a:tblPr firstRow="1" bandRow="1">
                <a:tableStyleId>{5C22544A-7EE6-4342-B048-85BDC9FD1C3A}</a:tableStyleId>
              </a:tblPr>
              <a:tblGrid>
                <a:gridCol w="3008386">
                  <a:extLst>
                    <a:ext uri="{9D8B030D-6E8A-4147-A177-3AD203B41FA5}">
                      <a16:colId xmlns:a16="http://schemas.microsoft.com/office/drawing/2014/main" val="2180917898"/>
                    </a:ext>
                  </a:extLst>
                </a:gridCol>
                <a:gridCol w="8603420">
                  <a:extLst>
                    <a:ext uri="{9D8B030D-6E8A-4147-A177-3AD203B41FA5}">
                      <a16:colId xmlns:a16="http://schemas.microsoft.com/office/drawing/2014/main" val="1699244468"/>
                    </a:ext>
                  </a:extLst>
                </a:gridCol>
              </a:tblGrid>
              <a:tr h="228538">
                <a:tc gridSpan="2">
                  <a:txBody>
                    <a:bodyPr/>
                    <a:lstStyle/>
                    <a:p>
                      <a:r>
                        <a:rPr lang="en-GB" sz="1000" dirty="0">
                          <a:solidFill>
                            <a:schemeClr val="tx1"/>
                          </a:solidFill>
                        </a:rPr>
                        <a:t>B2: Sustainable Tourism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72325277"/>
                  </a:ext>
                </a:extLst>
              </a:tr>
              <a:tr h="488598">
                <a:tc>
                  <a:txBody>
                    <a:bodyPr/>
                    <a:lstStyle/>
                    <a:p>
                      <a:r>
                        <a:rPr lang="en-GB" sz="1000" b="1" i="0" u="none" strike="noStrike" kern="1200" baseline="0" dirty="0">
                          <a:solidFill>
                            <a:schemeClr val="dk1"/>
                          </a:solidFill>
                          <a:latin typeface="+mn-lt"/>
                          <a:ea typeface="+mn-ea"/>
                          <a:cs typeface="+mn-cs"/>
                        </a:rPr>
                        <a:t>What is sustainable tourism?</a:t>
                      </a:r>
                      <a:endParaRPr lang="en-GB" sz="1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000" b="0" i="0" u="none" strike="noStrike" kern="1200" baseline="0" dirty="0">
                          <a:solidFill>
                            <a:schemeClr val="dk1"/>
                          </a:solidFill>
                          <a:latin typeface="+mn-lt"/>
                          <a:ea typeface="+mn-ea"/>
                          <a:cs typeface="+mn-cs"/>
                        </a:rPr>
                        <a:t>Tourism can be a catalyst for growth in the local economy, providing good quality jobs, opportunities for enterprise and funds for conservation. But if it is not managed well, tourism can have negative impacts on local communities and environments, creating long-term problems for local residents, which can ultimately lead to the decline of tourism in the destination</a:t>
                      </a:r>
                      <a:endParaRPr lang="en-GB"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19249808"/>
                  </a:ext>
                </a:extLst>
              </a:tr>
              <a:tr h="676222">
                <a:tc>
                  <a:txBody>
                    <a:bodyPr/>
                    <a:lstStyle/>
                    <a:p>
                      <a:r>
                        <a:rPr lang="en-GB" sz="1000" b="1" i="0" u="none" strike="noStrike" kern="1200" baseline="0" dirty="0">
                          <a:solidFill>
                            <a:schemeClr val="dk1"/>
                          </a:solidFill>
                          <a:latin typeface="+mn-lt"/>
                          <a:ea typeface="+mn-ea"/>
                          <a:cs typeface="+mn-cs"/>
                        </a:rPr>
                        <a:t>The aim of sustainable tourism </a:t>
                      </a:r>
                      <a:r>
                        <a:rPr lang="en-GB" sz="1000" b="0" i="0" u="none" strike="noStrike" kern="1200" baseline="0" dirty="0">
                          <a:solidFill>
                            <a:schemeClr val="dk1"/>
                          </a:solidFill>
                          <a:latin typeface="+mn-lt"/>
                          <a:ea typeface="+mn-ea"/>
                          <a:cs typeface="+mn-cs"/>
                        </a:rPr>
                        <a:t>is to increase the benefits and to reduce the negative impacts caused by tourism for destinations. </a:t>
                      </a:r>
                      <a:endParaRPr lang="en-GB"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000" b="0" i="0" u="none" strike="noStrike" kern="1200" baseline="0" dirty="0">
                          <a:solidFill>
                            <a:schemeClr val="dk1"/>
                          </a:solidFill>
                          <a:latin typeface="+mn-lt"/>
                          <a:ea typeface="+mn-ea"/>
                          <a:cs typeface="+mn-cs"/>
                        </a:rPr>
                        <a:t>o protecting natural environments, wildlife and natural resources when developing and managing tourism activities</a:t>
                      </a:r>
                    </a:p>
                    <a:p>
                      <a:r>
                        <a:rPr lang="en-GB" sz="1000" b="0" i="0" u="none" strike="noStrike" kern="1200" baseline="0" dirty="0">
                          <a:solidFill>
                            <a:schemeClr val="dk1"/>
                          </a:solidFill>
                          <a:latin typeface="+mn-lt"/>
                          <a:ea typeface="+mn-ea"/>
                          <a:cs typeface="+mn-cs"/>
                        </a:rPr>
                        <a:t>o providing authentic tourist experiences that celebrate and conserve heritage and culture</a:t>
                      </a:r>
                    </a:p>
                    <a:p>
                      <a:r>
                        <a:rPr lang="en-GB" sz="1000" b="0" i="0" u="none" strike="noStrike" kern="1200" baseline="0" dirty="0">
                          <a:solidFill>
                            <a:schemeClr val="dk1"/>
                          </a:solidFill>
                          <a:latin typeface="+mn-lt"/>
                          <a:ea typeface="+mn-ea"/>
                          <a:cs typeface="+mn-cs"/>
                        </a:rPr>
                        <a:t>o creating economic benefits for communities through employment and income-earning opportunities.</a:t>
                      </a:r>
                      <a:endParaRPr lang="en-GB"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2322876"/>
                  </a:ext>
                </a:extLst>
              </a:tr>
            </a:tbl>
          </a:graphicData>
        </a:graphic>
      </p:graphicFrame>
    </p:spTree>
    <p:extLst>
      <p:ext uri="{BB962C8B-B14F-4D97-AF65-F5344CB8AC3E}">
        <p14:creationId xmlns:p14="http://schemas.microsoft.com/office/powerpoint/2010/main" val="8657783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744</Words>
  <Application>Microsoft Office PowerPoint</Application>
  <PresentationFormat>Widescreen</PresentationFormat>
  <Paragraphs>47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 Foxton (BRI)</dc:creator>
  <cp:lastModifiedBy>B Foxton (BRI)</cp:lastModifiedBy>
  <cp:revision>1</cp:revision>
  <dcterms:created xsi:type="dcterms:W3CDTF">2025-04-15T15:34:39Z</dcterms:created>
  <dcterms:modified xsi:type="dcterms:W3CDTF">2025-04-15T15:35:14Z</dcterms:modified>
</cp:coreProperties>
</file>