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5"/>
    <p:restoredTop sz="96327"/>
  </p:normalViewPr>
  <p:slideViewPr>
    <p:cSldViewPr snapToGrid="0">
      <p:cViewPr varScale="1">
        <p:scale>
          <a:sx n="109" d="100"/>
          <a:sy n="109" d="100"/>
        </p:scale>
        <p:origin x="20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8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2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2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2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4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9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0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8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7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2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2D73B-FBA6-F142-8968-7B9DC4106A7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0BC10-3534-CD4E-AB77-1D0CD2E5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3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3A7B9D-32B5-6AF2-FE9A-C85DDA15C4A5}"/>
              </a:ext>
            </a:extLst>
          </p:cNvPr>
          <p:cNvSpPr/>
          <p:nvPr/>
        </p:nvSpPr>
        <p:spPr>
          <a:xfrm>
            <a:off x="179545" y="110263"/>
            <a:ext cx="8765094" cy="574907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1" name="Graphic 20" descr="Pen outline">
            <a:extLst>
              <a:ext uri="{FF2B5EF4-FFF2-40B4-BE49-F238E27FC236}">
                <a16:creationId xmlns:a16="http://schemas.microsoft.com/office/drawing/2014/main" id="{83DDE241-F395-7020-9EAA-415645CEB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0994" y="783375"/>
            <a:ext cx="205344" cy="1853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0C2C63-9E1B-B748-716D-398B889FDBF3}"/>
              </a:ext>
            </a:extLst>
          </p:cNvPr>
          <p:cNvSpPr txBox="1"/>
          <p:nvPr/>
        </p:nvSpPr>
        <p:spPr>
          <a:xfrm>
            <a:off x="2376245" y="162562"/>
            <a:ext cx="4370833" cy="50083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400" b="1" dirty="0">
                <a:latin typeface="Aptos ExtraBold" panose="020B0004020202020204" pitchFamily="34" charset="0"/>
              </a:rPr>
              <a:t>Eduqas</a:t>
            </a:r>
          </a:p>
          <a:p>
            <a:pPr algn="ctr">
              <a:lnSpc>
                <a:spcPct val="70000"/>
              </a:lnSpc>
            </a:pPr>
            <a:r>
              <a:rPr lang="en-US" sz="2300" b="1" dirty="0">
                <a:latin typeface="Aptos ExtraBold" panose="020B0004020202020204" pitchFamily="34" charset="0"/>
              </a:rPr>
              <a:t>English Language Component 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E34BA9-43F1-1713-2987-089E59BFD72F}"/>
              </a:ext>
            </a:extLst>
          </p:cNvPr>
          <p:cNvSpPr txBox="1"/>
          <p:nvPr/>
        </p:nvSpPr>
        <p:spPr>
          <a:xfrm>
            <a:off x="179545" y="108089"/>
            <a:ext cx="2172329" cy="5770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Aptos Display" panose="020B0004020202020204" pitchFamily="34" charset="0"/>
              </a:rPr>
              <a:t>EXAM LENGTH:</a:t>
            </a:r>
            <a:r>
              <a:rPr lang="en-US" sz="1050" dirty="0">
                <a:latin typeface="Aptos Display" panose="020B0004020202020204" pitchFamily="34" charset="0"/>
              </a:rPr>
              <a:t> 1hr 45mins</a:t>
            </a:r>
          </a:p>
          <a:p>
            <a:r>
              <a:rPr lang="en-US" sz="1050" b="1" dirty="0">
                <a:latin typeface="Aptos Display" panose="020B0004020202020204" pitchFamily="34" charset="0"/>
              </a:rPr>
              <a:t>Section A:</a:t>
            </a:r>
            <a:r>
              <a:rPr lang="en-US" sz="1050" dirty="0">
                <a:latin typeface="Aptos Display" panose="020B0004020202020204" pitchFamily="34" charset="0"/>
              </a:rPr>
              <a:t> Reading 1hr</a:t>
            </a:r>
          </a:p>
          <a:p>
            <a:r>
              <a:rPr lang="en-US" sz="1050" b="1" dirty="0">
                <a:latin typeface="Aptos Display" panose="020B0004020202020204" pitchFamily="34" charset="0"/>
              </a:rPr>
              <a:t>Section B:</a:t>
            </a:r>
            <a:r>
              <a:rPr lang="en-US" sz="1050" dirty="0">
                <a:latin typeface="Aptos Display" panose="020B0004020202020204" pitchFamily="34" charset="0"/>
              </a:rPr>
              <a:t> Writing 45 mins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52DA36-8CD0-F054-3B20-5FAC8D0AA21F}"/>
              </a:ext>
            </a:extLst>
          </p:cNvPr>
          <p:cNvSpPr txBox="1"/>
          <p:nvPr/>
        </p:nvSpPr>
        <p:spPr>
          <a:xfrm>
            <a:off x="6748691" y="145762"/>
            <a:ext cx="2195948" cy="50783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 anchor="ctr">
            <a:spAutoFit/>
          </a:bodyPr>
          <a:lstStyle/>
          <a:p>
            <a:r>
              <a:rPr lang="en-US" sz="900" b="1" dirty="0">
                <a:latin typeface="Aptos Display" panose="020B0004020202020204" pitchFamily="34" charset="0"/>
              </a:rPr>
              <a:t>EXTRA TIME ? </a:t>
            </a:r>
            <a:r>
              <a:rPr lang="en-US" sz="900" dirty="0">
                <a:latin typeface="Aptos Display" panose="020B0004020202020204" pitchFamily="34" charset="0"/>
              </a:rPr>
              <a:t>add 25% to each question: </a:t>
            </a:r>
            <a:r>
              <a:rPr lang="en-US" sz="900" b="1" dirty="0">
                <a:latin typeface="Aptos Display" panose="020B0004020202020204" pitchFamily="34" charset="0"/>
              </a:rPr>
              <a:t>Section A: </a:t>
            </a:r>
            <a:r>
              <a:rPr lang="en-US" sz="900" dirty="0">
                <a:latin typeface="Aptos Display" panose="020B0004020202020204" pitchFamily="34" charset="0"/>
              </a:rPr>
              <a:t>Reading: 1hr 15mins</a:t>
            </a:r>
          </a:p>
          <a:p>
            <a:r>
              <a:rPr lang="en-US" sz="900" b="1" dirty="0">
                <a:latin typeface="Aptos Display" panose="020B0004020202020204" pitchFamily="34" charset="0"/>
              </a:rPr>
              <a:t>Section B: </a:t>
            </a:r>
            <a:r>
              <a:rPr lang="en-US" sz="900" dirty="0">
                <a:latin typeface="Aptos Display" panose="020B0004020202020204" pitchFamily="34" charset="0"/>
              </a:rPr>
              <a:t>Writing: 55 mins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A3EAE12-EC9E-E73E-9CD9-4B822ADA297B}"/>
              </a:ext>
            </a:extLst>
          </p:cNvPr>
          <p:cNvGrpSpPr/>
          <p:nvPr/>
        </p:nvGrpSpPr>
        <p:grpSpPr>
          <a:xfrm>
            <a:off x="4612322" y="757312"/>
            <a:ext cx="4339620" cy="2172854"/>
            <a:chOff x="4612322" y="757312"/>
            <a:chExt cx="4339620" cy="2172854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2F7741E-8ABF-1BB6-2A61-1B6BB00CBD38}"/>
                </a:ext>
              </a:extLst>
            </p:cNvPr>
            <p:cNvSpPr/>
            <p:nvPr/>
          </p:nvSpPr>
          <p:spPr>
            <a:xfrm>
              <a:off x="4612322" y="1069835"/>
              <a:ext cx="2155433" cy="1860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A6A06D9-2CE0-3600-4ED7-1951C2DD08E6}"/>
                </a:ext>
              </a:extLst>
            </p:cNvPr>
            <p:cNvSpPr txBox="1"/>
            <p:nvPr/>
          </p:nvSpPr>
          <p:spPr>
            <a:xfrm>
              <a:off x="4623476" y="1103136"/>
              <a:ext cx="2123603" cy="18039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0" bIns="36000" rtlCol="0">
              <a:spAutoFit/>
            </a:bodyPr>
            <a:lstStyle/>
            <a:p>
              <a:r>
                <a:rPr lang="en-US" sz="1050" b="1" dirty="0">
                  <a:latin typeface="Aptos Display" panose="020B0004020202020204" pitchFamily="34" charset="0"/>
                </a:rPr>
                <a:t>TRACK – </a:t>
              </a:r>
              <a:r>
                <a:rPr lang="en-US" sz="900" dirty="0">
                  <a:latin typeface="Aptos Display" panose="020B0004020202020204" pitchFamily="34" charset="0"/>
                </a:rPr>
                <a:t>your</a:t>
              </a:r>
              <a:r>
                <a:rPr lang="en-US" sz="900" b="1" dirty="0">
                  <a:latin typeface="Aptos Display" panose="020B0004020202020204" pitchFamily="34" charset="0"/>
                </a:rPr>
                <a:t> </a:t>
              </a:r>
              <a:r>
                <a:rPr lang="en-US" sz="900" dirty="0">
                  <a:latin typeface="Aptos Display" panose="020B0004020202020204" pitchFamily="34" charset="0"/>
                </a:rPr>
                <a:t>answers should follow the chronology of the text, briefly stating where your ideas have come from in the text using discourse markers, or sequencing adverbials. </a:t>
              </a:r>
            </a:p>
            <a:p>
              <a:endParaRPr lang="en-US" sz="500" dirty="0">
                <a:latin typeface="Aptos Display" panose="020B0004020202020204" pitchFamily="34" charset="0"/>
              </a:endParaRPr>
            </a:p>
            <a:p>
              <a:r>
                <a:rPr lang="en-US" sz="1050" b="1" dirty="0">
                  <a:latin typeface="Aptos Display" panose="020B0004020202020204" pitchFamily="34" charset="0"/>
                </a:rPr>
                <a:t>QUOTE – </a:t>
              </a:r>
              <a:r>
                <a:rPr lang="en-US" sz="900" dirty="0">
                  <a:latin typeface="Aptos Display" panose="020B0004020202020204" pitchFamily="34" charset="0"/>
                </a:rPr>
                <a:t>select the best evidence to answer the question and prove your ideas using direct evidence from the text. </a:t>
              </a:r>
            </a:p>
            <a:p>
              <a:endParaRPr lang="en-US" sz="500" b="1" dirty="0">
                <a:latin typeface="Aptos Display" panose="020B0004020202020204" pitchFamily="34" charset="0"/>
              </a:endParaRPr>
            </a:p>
            <a:p>
              <a:r>
                <a:rPr lang="en-US" sz="1050" b="1" dirty="0">
                  <a:latin typeface="Aptos Display" panose="020B0004020202020204" pitchFamily="34" charset="0"/>
                </a:rPr>
                <a:t>COMMENT – </a:t>
              </a:r>
              <a:r>
                <a:rPr lang="en-US" sz="900" dirty="0">
                  <a:latin typeface="Aptos Display" panose="020B0004020202020204" pitchFamily="34" charset="0"/>
                </a:rPr>
                <a:t>make one, specific, insightful comment about each quote. Focus on the meanings and infer what the writer is telling is. This is where the mark is awarded. </a:t>
              </a:r>
              <a:endParaRPr lang="en-US" sz="900" b="1" dirty="0">
                <a:latin typeface="Aptos Display" panose="020B00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C3450F-973E-5DF1-2B35-5C9593134C5A}"/>
                </a:ext>
              </a:extLst>
            </p:cNvPr>
            <p:cNvSpPr txBox="1"/>
            <p:nvPr/>
          </p:nvSpPr>
          <p:spPr>
            <a:xfrm>
              <a:off x="4613138" y="757312"/>
              <a:ext cx="2145892" cy="276999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ptos Display" panose="020B0004020202020204" pitchFamily="34" charset="0"/>
                </a:rPr>
                <a:t>Answer structure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C546775-AF5E-F617-F618-FCD6F745B487}"/>
                </a:ext>
              </a:extLst>
            </p:cNvPr>
            <p:cNvSpPr txBox="1"/>
            <p:nvPr/>
          </p:nvSpPr>
          <p:spPr>
            <a:xfrm>
              <a:off x="6798747" y="757849"/>
              <a:ext cx="2145892" cy="276999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ptos Display" panose="020B0004020202020204" pitchFamily="34" charset="0"/>
                </a:rPr>
                <a:t>Key vocabulary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41109C5-1A80-F564-A365-B6D3636CA172}"/>
                </a:ext>
              </a:extLst>
            </p:cNvPr>
            <p:cNvSpPr/>
            <p:nvPr/>
          </p:nvSpPr>
          <p:spPr>
            <a:xfrm>
              <a:off x="6796509" y="1068031"/>
              <a:ext cx="2155433" cy="1860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14A0A64-89D6-96B3-9B3F-AF7917C978B7}"/>
                </a:ext>
              </a:extLst>
            </p:cNvPr>
            <p:cNvSpPr txBox="1"/>
            <p:nvPr/>
          </p:nvSpPr>
          <p:spPr>
            <a:xfrm>
              <a:off x="6809085" y="1107527"/>
              <a:ext cx="1093291" cy="1786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0" bIns="36000" rtlCol="0">
              <a:spAutoFit/>
            </a:bodyPr>
            <a:lstStyle/>
            <a:p>
              <a:pPr marL="0" marR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050" b="1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Sequencing adverbials:</a:t>
              </a: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At the start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Next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Later 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In the middle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Further on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Towards the end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57150" marR="0" indent="-5715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sz="105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Finally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21BE172D-894A-F9AA-9D11-99CCDB48F3C0}"/>
              </a:ext>
            </a:extLst>
          </p:cNvPr>
          <p:cNvSpPr/>
          <p:nvPr/>
        </p:nvSpPr>
        <p:spPr>
          <a:xfrm>
            <a:off x="6762673" y="105122"/>
            <a:ext cx="2181966" cy="58640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171B280-F986-968D-DE4F-FFC38BA87D39}"/>
              </a:ext>
            </a:extLst>
          </p:cNvPr>
          <p:cNvGrpSpPr/>
          <p:nvPr/>
        </p:nvGrpSpPr>
        <p:grpSpPr>
          <a:xfrm>
            <a:off x="192058" y="760640"/>
            <a:ext cx="4339620" cy="1735569"/>
            <a:chOff x="4612322" y="757312"/>
            <a:chExt cx="4339620" cy="17355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E7BA3BF-7F36-E93C-FA8B-8F8DF77D6828}"/>
                </a:ext>
              </a:extLst>
            </p:cNvPr>
            <p:cNvSpPr/>
            <p:nvPr/>
          </p:nvSpPr>
          <p:spPr>
            <a:xfrm>
              <a:off x="4612322" y="1069835"/>
              <a:ext cx="2155433" cy="14230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33FEC8C-D094-B639-1672-0AD32B16459F}"/>
                </a:ext>
              </a:extLst>
            </p:cNvPr>
            <p:cNvSpPr txBox="1"/>
            <p:nvPr/>
          </p:nvSpPr>
          <p:spPr>
            <a:xfrm>
              <a:off x="4636020" y="1357813"/>
              <a:ext cx="2123603" cy="10883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0" bIns="36000" rtlCol="0">
              <a:spAutoFit/>
            </a:bodyPr>
            <a:lstStyle/>
            <a:p>
              <a:pPr algn="ctr"/>
              <a:r>
                <a:rPr lang="en-US" sz="1100" b="1" dirty="0">
                  <a:latin typeface="Aptos Display" panose="020B0004020202020204" pitchFamily="34" charset="0"/>
                </a:rPr>
                <a:t>Reading: Fiction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ptos Display" panose="020B0004020202020204" pitchFamily="34" charset="0"/>
                </a:rPr>
                <a:t>1 piece of unseen prose.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ptos Display" panose="020B0004020202020204" pitchFamily="34" charset="0"/>
                </a:rPr>
                <a:t>Between 60-100 lines of text.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ptos Display" panose="020B0004020202020204" pitchFamily="34" charset="0"/>
                </a:rPr>
                <a:t>5 questions covering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ptos Display" panose="020B0004020202020204" pitchFamily="34" charset="0"/>
                </a:rPr>
                <a:t>AO1, AO2, AO3,  and AO4</a:t>
              </a:r>
            </a:p>
            <a:p>
              <a:pPr algn="ctr"/>
              <a:r>
                <a:rPr lang="en-US" sz="1100" b="1" dirty="0">
                  <a:latin typeface="Aptos Display" panose="020B0004020202020204" pitchFamily="34" charset="0"/>
                </a:rPr>
                <a:t>20% - 40 marks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9D12181-1659-D363-C79E-6B0FD63D17A0}"/>
                </a:ext>
              </a:extLst>
            </p:cNvPr>
            <p:cNvSpPr txBox="1"/>
            <p:nvPr/>
          </p:nvSpPr>
          <p:spPr>
            <a:xfrm>
              <a:off x="4613137" y="757312"/>
              <a:ext cx="4337989" cy="276999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ptos Display" panose="020B0004020202020204" pitchFamily="34" charset="0"/>
                </a:rPr>
                <a:t>Component 1 is worth 40% of your English Language GCSE 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22375C1-5C78-E7C0-C128-586B2BE7099F}"/>
                </a:ext>
              </a:extLst>
            </p:cNvPr>
            <p:cNvSpPr/>
            <p:nvPr/>
          </p:nvSpPr>
          <p:spPr>
            <a:xfrm>
              <a:off x="6796509" y="1068031"/>
              <a:ext cx="2155433" cy="142304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A297D58A-A0D8-E5C3-C1D5-A8FF488CF400}"/>
              </a:ext>
            </a:extLst>
          </p:cNvPr>
          <p:cNvSpPr txBox="1"/>
          <p:nvPr/>
        </p:nvSpPr>
        <p:spPr>
          <a:xfrm>
            <a:off x="7941174" y="1102439"/>
            <a:ext cx="1009952" cy="178637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marL="0" marR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05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Analytical verbs:</a:t>
            </a:r>
            <a:endParaRPr lang="en-GB" sz="10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Implies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Suggests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Indicates 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Presents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Shows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Portrays</a:t>
            </a:r>
          </a:p>
          <a:p>
            <a:pPr marL="114300" marR="0" indent="-1143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Demonstrates</a:t>
            </a:r>
            <a:endParaRPr lang="en-GB" sz="10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EB670AE-85CF-1B10-3EF8-40301CE46982}"/>
              </a:ext>
            </a:extLst>
          </p:cNvPr>
          <p:cNvSpPr txBox="1"/>
          <p:nvPr/>
        </p:nvSpPr>
        <p:spPr>
          <a:xfrm>
            <a:off x="197815" y="1077686"/>
            <a:ext cx="2149676" cy="253916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ptos Display" panose="020B0004020202020204" pitchFamily="34" charset="0"/>
              </a:rPr>
              <a:t>Section 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84D219D-66F5-959E-8B12-6A0955D1C55F}"/>
              </a:ext>
            </a:extLst>
          </p:cNvPr>
          <p:cNvSpPr txBox="1"/>
          <p:nvPr/>
        </p:nvSpPr>
        <p:spPr>
          <a:xfrm>
            <a:off x="2377215" y="1077686"/>
            <a:ext cx="2146539" cy="253916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ptos Display" panose="020B0004020202020204" pitchFamily="34" charset="0"/>
              </a:rPr>
              <a:t>Section B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442C1C4-9AFF-B9CB-3A85-C781B51DD50C}"/>
              </a:ext>
            </a:extLst>
          </p:cNvPr>
          <p:cNvSpPr txBox="1"/>
          <p:nvPr/>
        </p:nvSpPr>
        <p:spPr>
          <a:xfrm>
            <a:off x="2398578" y="1356227"/>
            <a:ext cx="2123603" cy="116531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algn="ctr"/>
            <a:r>
              <a:rPr lang="en-US" sz="1000" b="1" dirty="0">
                <a:latin typeface="Aptos Display" panose="020B0004020202020204" pitchFamily="34" charset="0"/>
              </a:rPr>
              <a:t>Writing</a:t>
            </a:r>
          </a:p>
          <a:p>
            <a:r>
              <a:rPr lang="en-US" sz="1000" dirty="0">
                <a:latin typeface="Aptos Display" panose="020B0004020202020204" pitchFamily="34" charset="0"/>
              </a:rPr>
              <a:t>Narrative based on choice of 4 titles.</a:t>
            </a:r>
          </a:p>
          <a:p>
            <a:r>
              <a:rPr lang="en-US" sz="1000" dirty="0">
                <a:latin typeface="Aptos Display" panose="020B0004020202020204" pitchFamily="34" charset="0"/>
              </a:rPr>
              <a:t>1 question covering AO5, communicate clearly and imaginatively and AO6</a:t>
            </a:r>
          </a:p>
          <a:p>
            <a:r>
              <a:rPr lang="en-US" sz="1000" dirty="0">
                <a:latin typeface="Aptos Display" panose="020B0004020202020204" pitchFamily="34" charset="0"/>
              </a:rPr>
              <a:t>communicate with clarity, purpose</a:t>
            </a:r>
          </a:p>
          <a:p>
            <a:r>
              <a:rPr lang="en-US" sz="1000" dirty="0">
                <a:latin typeface="Aptos Display" panose="020B0004020202020204" pitchFamily="34" charset="0"/>
              </a:rPr>
              <a:t>and effect</a:t>
            </a:r>
          </a:p>
          <a:p>
            <a:pPr algn="ctr"/>
            <a:r>
              <a:rPr lang="en-US" sz="1100" b="1" dirty="0">
                <a:latin typeface="Aptos Display" panose="020B0004020202020204" pitchFamily="34" charset="0"/>
              </a:rPr>
              <a:t>20% - 40 marks</a:t>
            </a:r>
            <a:endParaRPr lang="en-US" sz="1100" dirty="0">
              <a:latin typeface="Aptos Display" panose="020B0004020202020204" pitchFamily="34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F10D458-7D4B-8E2F-2CD9-9A2FEA0C46C8}"/>
              </a:ext>
            </a:extLst>
          </p:cNvPr>
          <p:cNvGrpSpPr/>
          <p:nvPr/>
        </p:nvGrpSpPr>
        <p:grpSpPr>
          <a:xfrm>
            <a:off x="192056" y="2577121"/>
            <a:ext cx="4335737" cy="2256784"/>
            <a:chOff x="192056" y="2577121"/>
            <a:chExt cx="4335737" cy="2256784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E8EA523-9600-9CF6-16C1-DEBB07656865}"/>
                </a:ext>
              </a:extLst>
            </p:cNvPr>
            <p:cNvSpPr txBox="1"/>
            <p:nvPr/>
          </p:nvSpPr>
          <p:spPr>
            <a:xfrm>
              <a:off x="214781" y="2899154"/>
              <a:ext cx="2123603" cy="19347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0" bIns="36000" rtlCol="0">
              <a:spAutoFit/>
            </a:bodyPr>
            <a:lstStyle/>
            <a:p>
              <a:pPr marL="171450" indent="-171450">
                <a:buFont typeface="Wingdings" pitchFamily="2" charset="2"/>
                <a:buChar char="Ø"/>
              </a:pPr>
              <a:r>
                <a:rPr lang="en-US" sz="1100" u="sng" dirty="0">
                  <a:latin typeface="Aptos Display" panose="020B0004020202020204" pitchFamily="34" charset="0"/>
                </a:rPr>
                <a:t>Read the contextual information </a:t>
              </a:r>
              <a:r>
                <a:rPr lang="en-US" sz="1100" dirty="0">
                  <a:latin typeface="Aptos Display" panose="020B0004020202020204" pitchFamily="34" charset="0"/>
                </a:rPr>
                <a:t>in the box above the extract. </a:t>
              </a: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en-US" sz="1100" dirty="0">
                  <a:latin typeface="Aptos Display" panose="020B0004020202020204" pitchFamily="34" charset="0"/>
                </a:rPr>
                <a:t>Read Q1. </a:t>
              </a:r>
              <a:r>
                <a:rPr lang="en-US" sz="1100" u="sng" dirty="0">
                  <a:latin typeface="Aptos Display" panose="020B0004020202020204" pitchFamily="34" charset="0"/>
                </a:rPr>
                <a:t>Rule off indicated lines. </a:t>
              </a: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en-US" sz="1100" dirty="0">
                  <a:latin typeface="Aptos Display" panose="020B0004020202020204" pitchFamily="34" charset="0"/>
                </a:rPr>
                <a:t>Read the lines. </a:t>
              </a:r>
              <a:r>
                <a:rPr lang="en-US" sz="1100" u="sng" dirty="0">
                  <a:latin typeface="Aptos Display" panose="020B0004020202020204" pitchFamily="34" charset="0"/>
                </a:rPr>
                <a:t>Highlight ideas related to the question.</a:t>
              </a:r>
              <a:r>
                <a:rPr lang="en-US" sz="1100" dirty="0">
                  <a:latin typeface="Aptos Display" panose="020B0004020202020204" pitchFamily="34" charset="0"/>
                </a:rPr>
                <a:t> Ensure highlighted text is specific.</a:t>
              </a: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en-US" sz="1100" u="sng" dirty="0">
                  <a:latin typeface="Aptos Display" panose="020B0004020202020204" pitchFamily="34" charset="0"/>
                </a:rPr>
                <a:t>Paraphrase the evidence </a:t>
              </a:r>
              <a:r>
                <a:rPr lang="en-US" sz="1100" dirty="0">
                  <a:latin typeface="Aptos Display" panose="020B0004020202020204" pitchFamily="34" charset="0"/>
                </a:rPr>
                <a:t>you selected or embed evidence. </a:t>
              </a: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en-US" sz="1100" u="sng" dirty="0">
                  <a:latin typeface="Aptos Display" panose="020B0004020202020204" pitchFamily="34" charset="0"/>
                </a:rPr>
                <a:t>Inference is </a:t>
              </a:r>
              <a:r>
                <a:rPr lang="en-US" sz="1100" i="1" u="sng" dirty="0">
                  <a:latin typeface="Aptos Display" panose="020B0004020202020204" pitchFamily="34" charset="0"/>
                </a:rPr>
                <a:t>not</a:t>
              </a:r>
              <a:r>
                <a:rPr lang="en-US" sz="1100" u="sng" dirty="0">
                  <a:latin typeface="Aptos Display" panose="020B0004020202020204" pitchFamily="34" charset="0"/>
                </a:rPr>
                <a:t> required</a:t>
              </a:r>
              <a:r>
                <a:rPr lang="en-US" sz="1100" dirty="0">
                  <a:latin typeface="Aptos Display" panose="020B0004020202020204" pitchFamily="34" charset="0"/>
                </a:rPr>
                <a:t>-stick to the facts in the text. </a:t>
              </a: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en-US" sz="1100" u="sng" dirty="0">
                  <a:latin typeface="Aptos Display" panose="020B0004020202020204" pitchFamily="34" charset="0"/>
                </a:rPr>
                <a:t>Write 5-7 bulleted answers. 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3612232-D6C6-01F1-C333-FC2B84A521D8}"/>
                </a:ext>
              </a:extLst>
            </p:cNvPr>
            <p:cNvSpPr/>
            <p:nvPr/>
          </p:nvSpPr>
          <p:spPr>
            <a:xfrm>
              <a:off x="192056" y="2869139"/>
              <a:ext cx="2153109" cy="19545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72F09053-FB02-AD7F-D811-80A56901CFBD}"/>
                </a:ext>
              </a:extLst>
            </p:cNvPr>
            <p:cNvSpPr txBox="1"/>
            <p:nvPr/>
          </p:nvSpPr>
          <p:spPr>
            <a:xfrm>
              <a:off x="192874" y="2577121"/>
              <a:ext cx="2154618" cy="261610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u="sng" dirty="0">
                  <a:latin typeface="Aptos Display" panose="020B0004020202020204" pitchFamily="34" charset="0"/>
                </a:rPr>
                <a:t>Question 1</a:t>
              </a:r>
              <a:r>
                <a:rPr lang="en-US" sz="1100" b="1" dirty="0">
                  <a:latin typeface="Aptos Display" panose="020B0004020202020204" pitchFamily="34" charset="0"/>
                </a:rPr>
                <a:t>: </a:t>
              </a:r>
              <a:r>
                <a:rPr lang="en-US" sz="1100" dirty="0">
                  <a:latin typeface="Aptos Display" panose="020B0004020202020204" pitchFamily="34" charset="0"/>
                </a:rPr>
                <a:t>5 marks – 5 minutes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DC4B38B4-9119-FD41-E22D-EAD092B10653}"/>
                </a:ext>
              </a:extLst>
            </p:cNvPr>
            <p:cNvSpPr txBox="1"/>
            <p:nvPr/>
          </p:nvSpPr>
          <p:spPr>
            <a:xfrm>
              <a:off x="2373175" y="2577121"/>
              <a:ext cx="2154618" cy="261610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u="sng" dirty="0">
                  <a:latin typeface="Aptos Display" panose="020B0004020202020204" pitchFamily="34" charset="0"/>
                </a:rPr>
                <a:t>Question 2</a:t>
              </a:r>
              <a:r>
                <a:rPr lang="en-US" sz="1100" b="1" dirty="0">
                  <a:latin typeface="Aptos Display" panose="020B0004020202020204" pitchFamily="34" charset="0"/>
                </a:rPr>
                <a:t>: </a:t>
              </a:r>
              <a:r>
                <a:rPr lang="en-US" sz="1100" dirty="0">
                  <a:latin typeface="Aptos Display" panose="020B0004020202020204" pitchFamily="34" charset="0"/>
                </a:rPr>
                <a:t>5 marks – 10 minutes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F8A3C7AB-2934-4C74-CDB0-FB5D1E52D2B0}"/>
                </a:ext>
              </a:extLst>
            </p:cNvPr>
            <p:cNvSpPr/>
            <p:nvPr/>
          </p:nvSpPr>
          <p:spPr>
            <a:xfrm>
              <a:off x="2373929" y="2869140"/>
              <a:ext cx="2153109" cy="19545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09A07D-2C50-6427-06E9-A2215B4E7106}"/>
              </a:ext>
            </a:extLst>
          </p:cNvPr>
          <p:cNvSpPr/>
          <p:nvPr/>
        </p:nvSpPr>
        <p:spPr>
          <a:xfrm>
            <a:off x="188017" y="5194274"/>
            <a:ext cx="4334164" cy="150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1733BEC-196B-9942-4A56-736963C41265}"/>
              </a:ext>
            </a:extLst>
          </p:cNvPr>
          <p:cNvSpPr txBox="1"/>
          <p:nvPr/>
        </p:nvSpPr>
        <p:spPr>
          <a:xfrm>
            <a:off x="188017" y="4892556"/>
            <a:ext cx="4334164" cy="26161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Aptos Display" panose="020B0004020202020204" pitchFamily="34" charset="0"/>
              </a:rPr>
              <a:t>Question 3:</a:t>
            </a:r>
            <a:r>
              <a:rPr lang="en-US" sz="1100" b="1" dirty="0">
                <a:latin typeface="Aptos Display" panose="020B0004020202020204" pitchFamily="34" charset="0"/>
              </a:rPr>
              <a:t> </a:t>
            </a:r>
            <a:r>
              <a:rPr lang="en-US" sz="1100" dirty="0">
                <a:latin typeface="Aptos Display" panose="020B0004020202020204" pitchFamily="34" charset="0"/>
              </a:rPr>
              <a:t>10 marks – </a:t>
            </a:r>
            <a:r>
              <a:rPr lang="en-US" sz="1000" dirty="0">
                <a:latin typeface="Aptos Display" panose="020B0004020202020204" pitchFamily="34" charset="0"/>
              </a:rPr>
              <a:t>15 minutes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B30452FF-3439-1EF0-F83F-07761A57FE09}"/>
              </a:ext>
            </a:extLst>
          </p:cNvPr>
          <p:cNvGrpSpPr/>
          <p:nvPr/>
        </p:nvGrpSpPr>
        <p:grpSpPr>
          <a:xfrm>
            <a:off x="4612321" y="3009310"/>
            <a:ext cx="4332317" cy="1801896"/>
            <a:chOff x="188172" y="2597564"/>
            <a:chExt cx="4332317" cy="1958122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F7832FD4-ACF9-E352-708B-498E022E32DF}"/>
                </a:ext>
              </a:extLst>
            </p:cNvPr>
            <p:cNvSpPr/>
            <p:nvPr/>
          </p:nvSpPr>
          <p:spPr>
            <a:xfrm>
              <a:off x="192872" y="2924370"/>
              <a:ext cx="4327617" cy="16313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7EA07650-F40E-497C-8CE7-53A635BD2D41}"/>
                </a:ext>
              </a:extLst>
            </p:cNvPr>
            <p:cNvSpPr txBox="1"/>
            <p:nvPr/>
          </p:nvSpPr>
          <p:spPr>
            <a:xfrm>
              <a:off x="188172" y="2597564"/>
              <a:ext cx="4327617" cy="284292"/>
            </a:xfrm>
            <a:prstGeom prst="rect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u="sng" dirty="0">
                  <a:latin typeface="Aptos Display" panose="020B0004020202020204" pitchFamily="34" charset="0"/>
                </a:rPr>
                <a:t>Question 4:</a:t>
              </a:r>
              <a:r>
                <a:rPr lang="en-US" sz="1100" b="1" dirty="0">
                  <a:latin typeface="Aptos Display" panose="020B0004020202020204" pitchFamily="34" charset="0"/>
                </a:rPr>
                <a:t> </a:t>
              </a:r>
              <a:r>
                <a:rPr lang="en-US" sz="1100" dirty="0">
                  <a:latin typeface="Aptos Display" panose="020B0004020202020204" pitchFamily="34" charset="0"/>
                </a:rPr>
                <a:t>10 marks – 15 minutes</a:t>
              </a:r>
            </a:p>
          </p:txBody>
        </p: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2CD91284-1D66-7CAC-4007-632D43489F74}"/>
              </a:ext>
            </a:extLst>
          </p:cNvPr>
          <p:cNvSpPr/>
          <p:nvPr/>
        </p:nvSpPr>
        <p:spPr>
          <a:xfrm>
            <a:off x="4612321" y="5194275"/>
            <a:ext cx="4327617" cy="1501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6DFC134-D9E8-ADEB-AC12-4BD38ADDA4D7}"/>
              </a:ext>
            </a:extLst>
          </p:cNvPr>
          <p:cNvSpPr txBox="1"/>
          <p:nvPr/>
        </p:nvSpPr>
        <p:spPr>
          <a:xfrm>
            <a:off x="4612321" y="4892556"/>
            <a:ext cx="4327617" cy="26161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u="sng" dirty="0">
                <a:latin typeface="Aptos Display" panose="020B0004020202020204" pitchFamily="34" charset="0"/>
              </a:rPr>
              <a:t>Question 5:</a:t>
            </a:r>
            <a:r>
              <a:rPr lang="en-US" sz="1100" b="1" dirty="0">
                <a:latin typeface="Aptos Display" panose="020B0004020202020204" pitchFamily="34" charset="0"/>
              </a:rPr>
              <a:t> </a:t>
            </a:r>
            <a:r>
              <a:rPr lang="en-US" sz="1100" dirty="0">
                <a:latin typeface="Aptos Display" panose="020B0004020202020204" pitchFamily="34" charset="0"/>
              </a:rPr>
              <a:t>10</a:t>
            </a:r>
            <a:r>
              <a:rPr lang="en-US" sz="1100" b="1" dirty="0">
                <a:latin typeface="Aptos Display" panose="020B0004020202020204" pitchFamily="34" charset="0"/>
              </a:rPr>
              <a:t> </a:t>
            </a:r>
            <a:r>
              <a:rPr lang="en-US" sz="1100" dirty="0">
                <a:latin typeface="Aptos Display" panose="020B0004020202020204" pitchFamily="34" charset="0"/>
              </a:rPr>
              <a:t>marks – 15 minutes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9D2780-7023-8B4C-539D-46FA1960EE7B}"/>
              </a:ext>
            </a:extLst>
          </p:cNvPr>
          <p:cNvSpPr txBox="1"/>
          <p:nvPr/>
        </p:nvSpPr>
        <p:spPr>
          <a:xfrm>
            <a:off x="2382227" y="2899154"/>
            <a:ext cx="2123603" cy="1934751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US" sz="1100" dirty="0">
                <a:latin typeface="Aptos Display" panose="020B0004020202020204" pitchFamily="34" charset="0"/>
              </a:rPr>
              <a:t>Read Q2. </a:t>
            </a:r>
            <a:r>
              <a:rPr lang="en-US" sz="1100" u="sng" dirty="0">
                <a:latin typeface="Aptos Display" panose="020B0004020202020204" pitchFamily="34" charset="0"/>
              </a:rPr>
              <a:t>Rule off indicated lines.</a:t>
            </a:r>
            <a:r>
              <a:rPr lang="en-US" sz="1100" dirty="0">
                <a:latin typeface="Aptos Display" panose="020B0004020202020204" pitchFamily="34" charset="0"/>
              </a:rPr>
              <a:t>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100" dirty="0">
                <a:latin typeface="Aptos Display" panose="020B0004020202020204" pitchFamily="34" charset="0"/>
              </a:rPr>
              <a:t>Read the relevant lines </a:t>
            </a:r>
            <a:r>
              <a:rPr lang="en-US" sz="1100" u="sng" dirty="0">
                <a:latin typeface="Aptos Display" panose="020B0004020202020204" pitchFamily="34" charset="0"/>
              </a:rPr>
              <a:t>thoroughly.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100" dirty="0">
                <a:latin typeface="Aptos Display" panose="020B0004020202020204" pitchFamily="34" charset="0"/>
              </a:rPr>
              <a:t>As you read, </a:t>
            </a:r>
            <a:r>
              <a:rPr lang="en-US" sz="1100" u="sng" dirty="0">
                <a:latin typeface="Aptos Display" panose="020B0004020202020204" pitchFamily="34" charset="0"/>
              </a:rPr>
              <a:t>track the text with  pen.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100" u="sng" dirty="0">
                <a:latin typeface="Aptos Display" panose="020B0004020202020204" pitchFamily="34" charset="0"/>
              </a:rPr>
              <a:t>Select 3-5 quotations </a:t>
            </a:r>
            <a:r>
              <a:rPr lang="en-US" sz="1100" dirty="0">
                <a:latin typeface="Aptos Display" panose="020B0004020202020204" pitchFamily="34" charset="0"/>
              </a:rPr>
              <a:t>that answer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100" dirty="0">
                <a:latin typeface="Aptos Display" panose="020B0004020202020204" pitchFamily="34" charset="0"/>
              </a:rPr>
              <a:t>Ensure that quotes are selected </a:t>
            </a:r>
            <a:r>
              <a:rPr lang="en-US" sz="1100" u="sng" dirty="0">
                <a:latin typeface="Aptos Display" panose="020B0004020202020204" pitchFamily="34" charset="0"/>
              </a:rPr>
              <a:t>chronologically.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100" u="sng" dirty="0">
                <a:latin typeface="Aptos Display" panose="020B0004020202020204" pitchFamily="34" charset="0"/>
              </a:rPr>
              <a:t>Write 3-5 Track-Quote-Comment </a:t>
            </a:r>
            <a:r>
              <a:rPr lang="en-US" sz="1100" dirty="0">
                <a:latin typeface="Aptos Display" panose="020B0004020202020204" pitchFamily="34" charset="0"/>
              </a:rPr>
              <a:t>paragraphs. 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0C905CC-6E44-A943-3FE6-283B46C53C9D}"/>
              </a:ext>
            </a:extLst>
          </p:cNvPr>
          <p:cNvSpPr txBox="1"/>
          <p:nvPr/>
        </p:nvSpPr>
        <p:spPr>
          <a:xfrm>
            <a:off x="214781" y="5230053"/>
            <a:ext cx="4291049" cy="145769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US" sz="1000" dirty="0">
                <a:latin typeface="Aptos Display" panose="020B0004020202020204" pitchFamily="34" charset="0"/>
              </a:rPr>
              <a:t>Read Q3.Identify the focus in the question. </a:t>
            </a:r>
            <a:r>
              <a:rPr lang="en-US" sz="1000" u="sng" dirty="0">
                <a:latin typeface="Aptos Display" panose="020B0004020202020204" pitchFamily="34" charset="0"/>
              </a:rPr>
              <a:t>Highlight the focus.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dirty="0">
                <a:latin typeface="Aptos Display" panose="020B0004020202020204" pitchFamily="34" charset="0"/>
              </a:rPr>
              <a:t>Highlight or “box out” the relevant lines. Then read thoroughly: </a:t>
            </a:r>
            <a:r>
              <a:rPr lang="en-US" sz="1000" u="sng" dirty="0">
                <a:latin typeface="Aptos Display" panose="020B0004020202020204" pitchFamily="34" charset="0"/>
              </a:rPr>
              <a:t>track text with a pen and highlight relevant ideas </a:t>
            </a:r>
            <a:r>
              <a:rPr lang="en-US" sz="1000" dirty="0">
                <a:latin typeface="Aptos Display" panose="020B0004020202020204" pitchFamily="34" charset="0"/>
              </a:rPr>
              <a:t>related to the focus of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Select 7-10 quotations </a:t>
            </a:r>
            <a:r>
              <a:rPr lang="en-US" sz="1000" dirty="0">
                <a:latin typeface="Aptos Display" panose="020B0004020202020204" pitchFamily="34" charset="0"/>
              </a:rPr>
              <a:t>that answer the questions.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dirty="0">
                <a:latin typeface="Aptos Display" panose="020B0004020202020204" pitchFamily="34" charset="0"/>
              </a:rPr>
              <a:t>Ensure that quotes are selected </a:t>
            </a:r>
            <a:r>
              <a:rPr lang="en-US" sz="1000" u="sng" dirty="0">
                <a:latin typeface="Aptos Display" panose="020B0004020202020204" pitchFamily="34" charset="0"/>
              </a:rPr>
              <a:t>chronologically. 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Write 7 Track-Quote-Comment paragraphs as a minimum. </a:t>
            </a:r>
            <a:r>
              <a:rPr lang="en-US" sz="1000" dirty="0">
                <a:latin typeface="Aptos Display" panose="020B0004020202020204" pitchFamily="34" charset="0"/>
              </a:rPr>
              <a:t>You’re aiming to write 10 of these analytical sentences in total.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Inference is key here</a:t>
            </a:r>
            <a:r>
              <a:rPr lang="en-US" sz="1000" dirty="0">
                <a:latin typeface="Aptos Display" panose="020B0004020202020204" pitchFamily="34" charset="0"/>
              </a:rPr>
              <a:t>: be sure to offer insight into how your evidence is proof of the focus in the question and how it influences the reaction of the reader.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F77D3CB-EF2E-C67C-3BEE-177FA5EA2234}"/>
              </a:ext>
            </a:extLst>
          </p:cNvPr>
          <p:cNvSpPr txBox="1"/>
          <p:nvPr/>
        </p:nvSpPr>
        <p:spPr>
          <a:xfrm>
            <a:off x="4630604" y="3345857"/>
            <a:ext cx="4291049" cy="15269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US" sz="1050" dirty="0">
                <a:latin typeface="Aptos Display" panose="020B0004020202020204" pitchFamily="34" charset="0"/>
              </a:rPr>
              <a:t>Read Q4.</a:t>
            </a:r>
            <a:r>
              <a:rPr lang="en-US" sz="1050" u="sng" dirty="0">
                <a:latin typeface="Aptos Display" panose="020B0004020202020204" pitchFamily="34" charset="0"/>
              </a:rPr>
              <a:t>Identify and highlight the focus in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50" dirty="0">
                <a:latin typeface="Aptos Display" panose="020B0004020202020204" pitchFamily="34" charset="0"/>
              </a:rPr>
              <a:t>Highlight the relevant lines and follow the text with a pen,  </a:t>
            </a:r>
            <a:r>
              <a:rPr lang="en-US" sz="1050" u="sng" dirty="0">
                <a:latin typeface="Aptos Display" panose="020B0004020202020204" pitchFamily="34" charset="0"/>
              </a:rPr>
              <a:t>highlighting relevant ideas and evidence</a:t>
            </a:r>
            <a:r>
              <a:rPr lang="en-US" sz="1050" dirty="0">
                <a:latin typeface="Aptos Display" panose="020B0004020202020204" pitchFamily="34" charset="0"/>
              </a:rPr>
              <a:t> related to the focus of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50" u="sng" dirty="0">
                <a:latin typeface="Aptos Display" panose="020B0004020202020204" pitchFamily="34" charset="0"/>
              </a:rPr>
              <a:t>Select 7-10 quotations </a:t>
            </a:r>
            <a:r>
              <a:rPr lang="en-US" sz="1050" dirty="0">
                <a:latin typeface="Aptos Display" panose="020B0004020202020204" pitchFamily="34" charset="0"/>
              </a:rPr>
              <a:t>that are related to the focus of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50" dirty="0">
                <a:latin typeface="Aptos Display" panose="020B0004020202020204" pitchFamily="34" charset="0"/>
              </a:rPr>
              <a:t>Read the section and identify quotes in </a:t>
            </a:r>
            <a:r>
              <a:rPr lang="en-US" sz="1050" u="sng" dirty="0">
                <a:latin typeface="Aptos Display" panose="020B0004020202020204" pitchFamily="34" charset="0"/>
              </a:rPr>
              <a:t>chronological order.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50" u="sng" dirty="0">
                <a:latin typeface="Aptos Display" panose="020B0004020202020204" pitchFamily="34" charset="0"/>
              </a:rPr>
              <a:t>Write 7 Track-Quote-Comment paragraphs as a minimum. </a:t>
            </a:r>
            <a:r>
              <a:rPr lang="en-US" sz="1050" dirty="0">
                <a:latin typeface="Aptos Display" panose="020B0004020202020204" pitchFamily="34" charset="0"/>
              </a:rPr>
              <a:t>You’re aiming to write 10 TQC paragraphs in total.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50" u="sng" dirty="0">
                <a:latin typeface="Aptos Display" panose="020B0004020202020204" pitchFamily="34" charset="0"/>
              </a:rPr>
              <a:t>Be sure to offer inference.</a:t>
            </a:r>
            <a:r>
              <a:rPr lang="en-US" sz="1050" dirty="0">
                <a:latin typeface="Aptos Display" panose="020B0004020202020204" pitchFamily="34" charset="0"/>
              </a:rPr>
              <a:t> Use analytical verbs to offer insight into why the author’s choice of language relates to the focus in the question.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BDDE6CF-E0B0-EA57-8F75-7A5004DE464A}"/>
              </a:ext>
            </a:extLst>
          </p:cNvPr>
          <p:cNvSpPr txBox="1"/>
          <p:nvPr/>
        </p:nvSpPr>
        <p:spPr>
          <a:xfrm>
            <a:off x="4630603" y="5230052"/>
            <a:ext cx="4254979" cy="1457698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0" bIns="36000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Read Q5 carefully. </a:t>
            </a:r>
            <a:r>
              <a:rPr lang="en-US" sz="1000" dirty="0">
                <a:latin typeface="Aptos Display" panose="020B0004020202020204" pitchFamily="34" charset="0"/>
              </a:rPr>
              <a:t>It differs from Q2-4 as it may ask you to refer to the end of the extract and the whole text OR the whole text.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Identify and highlight the focus in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dirty="0">
                <a:latin typeface="Aptos Display" panose="020B0004020202020204" pitchFamily="34" charset="0"/>
              </a:rPr>
              <a:t>Highlight the relevant lines in the question and track the text with a pen,  </a:t>
            </a:r>
            <a:r>
              <a:rPr lang="en-US" sz="1000" u="sng" dirty="0">
                <a:latin typeface="Aptos Display" panose="020B0004020202020204" pitchFamily="34" charset="0"/>
              </a:rPr>
              <a:t>highlighting evidence</a:t>
            </a:r>
            <a:r>
              <a:rPr lang="en-US" sz="1000" dirty="0">
                <a:latin typeface="Aptos Display" panose="020B0004020202020204" pitchFamily="34" charset="0"/>
              </a:rPr>
              <a:t> related to the focus of the question.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Select 7-10 quotations</a:t>
            </a:r>
            <a:r>
              <a:rPr lang="en-US" sz="1000" dirty="0">
                <a:latin typeface="Aptos Display" panose="020B0004020202020204" pitchFamily="34" charset="0"/>
              </a:rPr>
              <a:t> that you will be able to analyse to answer the focus.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dirty="0">
                <a:latin typeface="Aptos Display" panose="020B0004020202020204" pitchFamily="34" charset="0"/>
              </a:rPr>
              <a:t>Ensure that your evidence is from the part of the text the question specifies.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US" sz="1000" u="sng" dirty="0">
                <a:latin typeface="Aptos Display" panose="020B0004020202020204" pitchFamily="34" charset="0"/>
              </a:rPr>
              <a:t>Write 7 Track-Quote-Comment paragraphs as a minimum. </a:t>
            </a:r>
            <a:r>
              <a:rPr lang="en-US" sz="1000" dirty="0">
                <a:latin typeface="Aptos Display" panose="020B0004020202020204" pitchFamily="34" charset="0"/>
              </a:rPr>
              <a:t>You’re aiming to write 10 TQC paragraphs in total. </a:t>
            </a:r>
          </a:p>
        </p:txBody>
      </p:sp>
    </p:spTree>
    <p:extLst>
      <p:ext uri="{BB962C8B-B14F-4D97-AF65-F5344CB8AC3E}">
        <p14:creationId xmlns:p14="http://schemas.microsoft.com/office/powerpoint/2010/main" val="316033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23960</TotalTime>
  <Words>714</Words>
  <Application>Microsoft Office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Moreno-Melgar (BRI)</dc:creator>
  <cp:lastModifiedBy>B Foxton (BRI)</cp:lastModifiedBy>
  <cp:revision>52</cp:revision>
  <cp:lastPrinted>2025-04-22T05:49:28Z</cp:lastPrinted>
  <dcterms:created xsi:type="dcterms:W3CDTF">2023-11-07T10:53:45Z</dcterms:created>
  <dcterms:modified xsi:type="dcterms:W3CDTF">2025-04-23T07:41:16Z</dcterms:modified>
</cp:coreProperties>
</file>