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488A5-1773-39AA-CE1E-496D4294A5BB}" v="5" dt="2023-03-13T11:04:44.3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8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9589" y="551289"/>
            <a:ext cx="526058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870200" algn="l"/>
              </a:tabLst>
            </a:pPr>
            <a:r>
              <a:rPr lang="en-GB" sz="1600" b="1" dirty="0" err="1">
                <a:latin typeface="Comic Sans MS" panose="030F0702030302020204" pitchFamily="66" charset="0"/>
              </a:rPr>
              <a:t>Im</a:t>
            </a:r>
            <a:r>
              <a:rPr lang="en-GB" sz="1600" b="1" dirty="0">
                <a:latin typeface="Comic Sans MS" panose="030F0702030302020204" pitchFamily="66" charset="0"/>
              </a:rPr>
              <a:t> Kino – At the cinema </a:t>
            </a:r>
          </a:p>
          <a:p>
            <a:pPr algn="ctr">
              <a:tabLst>
                <a:tab pos="28702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8702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bin ins Kino </a:t>
            </a:r>
            <a:r>
              <a:rPr lang="en-GB" sz="1600" dirty="0" err="1">
                <a:latin typeface="Comic Sans MS" panose="030F0702030302020204" pitchFamily="66" charset="0"/>
              </a:rPr>
              <a:t>gegangen</a:t>
            </a:r>
            <a:r>
              <a:rPr lang="en-GB" sz="1600" dirty="0">
                <a:latin typeface="Comic Sans MS" panose="030F0702030302020204" pitchFamily="66" charset="0"/>
              </a:rPr>
              <a:t>.	I went to the cinema.</a:t>
            </a:r>
          </a:p>
          <a:p>
            <a:pPr>
              <a:tabLst>
                <a:tab pos="28702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</a:t>
            </a:r>
            <a:r>
              <a:rPr lang="en-GB" sz="1600" dirty="0" err="1">
                <a:latin typeface="Comic Sans MS" panose="030F0702030302020204" pitchFamily="66" charset="0"/>
              </a:rPr>
              <a:t>habe</a:t>
            </a:r>
            <a:r>
              <a:rPr lang="en-GB" sz="1600" dirty="0">
                <a:latin typeface="Comic Sans MS" panose="030F0702030302020204" pitchFamily="66" charset="0"/>
              </a:rPr>
              <a:t> ... </a:t>
            </a:r>
            <a:r>
              <a:rPr lang="en-GB" sz="1600" dirty="0" err="1">
                <a:latin typeface="Comic Sans MS" panose="030F0702030302020204" pitchFamily="66" charset="0"/>
              </a:rPr>
              <a:t>gesehen</a:t>
            </a:r>
            <a:r>
              <a:rPr lang="en-GB" sz="1600" dirty="0">
                <a:latin typeface="Comic Sans MS" panose="030F0702030302020204" pitchFamily="66" charset="0"/>
              </a:rPr>
              <a:t>	I watched…</a:t>
            </a:r>
          </a:p>
          <a:p>
            <a:pPr>
              <a:tabLst>
                <a:tab pos="28702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Actionfilm</a:t>
            </a:r>
            <a:r>
              <a:rPr lang="en-GB" sz="1600" dirty="0">
                <a:latin typeface="Comic Sans MS" panose="030F0702030302020204" pitchFamily="66" charset="0"/>
              </a:rPr>
              <a:t> (e)	an action film</a:t>
            </a: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Fantasyfilm</a:t>
            </a:r>
            <a:r>
              <a:rPr lang="en-GB" sz="1600" dirty="0">
                <a:latin typeface="Comic Sans MS" panose="030F0702030302020204" pitchFamily="66" charset="0"/>
              </a:rPr>
              <a:t> (e)	a fantasy film</a:t>
            </a: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Horrorfilm</a:t>
            </a:r>
            <a:r>
              <a:rPr lang="en-GB" sz="1600" dirty="0">
                <a:latin typeface="Comic Sans MS" panose="030F0702030302020204" pitchFamily="66" charset="0"/>
              </a:rPr>
              <a:t> (e) 	a horror film</a:t>
            </a: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Science-Fiction-Film (e)	a science fiction film</a:t>
            </a: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Zeichentrickfilm</a:t>
            </a:r>
            <a:r>
              <a:rPr lang="en-GB" sz="1600" dirty="0">
                <a:latin typeface="Comic Sans MS" panose="030F0702030302020204" pitchFamily="66" charset="0"/>
              </a:rPr>
              <a:t> (e)	a cartoon</a:t>
            </a:r>
          </a:p>
          <a:p>
            <a:pPr>
              <a:tabLst>
                <a:tab pos="28702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Komödie</a:t>
            </a:r>
            <a:r>
              <a:rPr lang="en-GB" sz="1600" dirty="0">
                <a:latin typeface="Comic Sans MS" panose="030F0702030302020204" pitchFamily="66" charset="0"/>
              </a:rPr>
              <a:t> (n)	a comedy</a:t>
            </a: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Liebeskomödie</a:t>
            </a:r>
            <a:r>
              <a:rPr lang="en-GB" sz="1600" dirty="0">
                <a:latin typeface="Comic Sans MS" panose="030F0702030302020204" pitchFamily="66" charset="0"/>
              </a:rPr>
              <a:t> (n)	a romantic comedy/ </a:t>
            </a:r>
          </a:p>
          <a:p>
            <a:pPr>
              <a:tabLst>
                <a:tab pos="28702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     	rom-com</a:t>
            </a:r>
          </a:p>
          <a:p>
            <a:pPr>
              <a:tabLst>
                <a:tab pos="28702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</a:t>
            </a:r>
            <a:r>
              <a:rPr lang="en-GB" sz="1600" dirty="0">
                <a:latin typeface="Comic Sans MS" panose="030F0702030302020204" pitchFamily="66" charset="0"/>
              </a:rPr>
              <a:t> Drama (</a:t>
            </a:r>
            <a:r>
              <a:rPr lang="en-GB" sz="1600" dirty="0" err="1">
                <a:latin typeface="Comic Sans MS" panose="030F0702030302020204" pitchFamily="66" charset="0"/>
              </a:rPr>
              <a:t>Dramen</a:t>
            </a:r>
            <a:r>
              <a:rPr lang="en-GB" sz="1600" dirty="0">
                <a:latin typeface="Comic Sans MS" panose="030F0702030302020204" pitchFamily="66" charset="0"/>
              </a:rPr>
              <a:t>)	a drama</a:t>
            </a:r>
          </a:p>
          <a:p>
            <a:pPr>
              <a:tabLst>
                <a:tab pos="28702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8702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</a:t>
            </a:r>
            <a:r>
              <a:rPr lang="en-GB" sz="1600" dirty="0" err="1">
                <a:latin typeface="Comic Sans MS" panose="030F0702030302020204" pitchFamily="66" charset="0"/>
              </a:rPr>
              <a:t>habe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zu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Hause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DVD	I watched a DVD at </a:t>
            </a:r>
          </a:p>
          <a:p>
            <a:pPr>
              <a:tabLst>
                <a:tab pos="28702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       </a:t>
            </a:r>
            <a:r>
              <a:rPr lang="en-GB" sz="1600" dirty="0" err="1">
                <a:latin typeface="Comic Sans MS" panose="030F0702030302020204" pitchFamily="66" charset="0"/>
              </a:rPr>
              <a:t>gesehen</a:t>
            </a:r>
            <a:r>
              <a:rPr lang="en-GB" sz="1600" dirty="0">
                <a:latin typeface="Comic Sans MS" panose="030F0702030302020204" pitchFamily="66" charset="0"/>
              </a:rPr>
              <a:t>.		home</a:t>
            </a:r>
          </a:p>
          <a:p>
            <a:pPr>
              <a:tabLst>
                <a:tab pos="28702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34233" y="194809"/>
            <a:ext cx="272353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B1AD48-4B21-42D6-BF05-C9C76AFCAF0B}"/>
              </a:ext>
            </a:extLst>
          </p:cNvPr>
          <p:cNvSpPr/>
          <p:nvPr/>
        </p:nvSpPr>
        <p:spPr>
          <a:xfrm>
            <a:off x="6401831" y="55128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2514600" algn="l"/>
              </a:tabLst>
            </a:pPr>
            <a:r>
              <a:rPr lang="en-GB" sz="1600" b="1" dirty="0" err="1">
                <a:latin typeface="Comic Sans MS" panose="030F0702030302020204" pitchFamily="66" charset="0"/>
              </a:rPr>
              <a:t>Im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Fernsehen</a:t>
            </a:r>
            <a:r>
              <a:rPr lang="en-GB" sz="1600" b="1" dirty="0">
                <a:latin typeface="Comic Sans MS" panose="030F0702030302020204" pitchFamily="66" charset="0"/>
              </a:rPr>
              <a:t> – On TV</a:t>
            </a:r>
          </a:p>
          <a:p>
            <a:pPr algn="ctr">
              <a:tabLst>
                <a:tab pos="2514600" algn="l"/>
              </a:tabLst>
            </a:pPr>
            <a:endParaRPr lang="en-GB" sz="1600" b="1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Was </a:t>
            </a:r>
            <a:r>
              <a:rPr lang="en-GB" sz="1600" dirty="0" err="1">
                <a:latin typeface="Comic Sans MS" panose="030F0702030302020204" pitchFamily="66" charset="0"/>
              </a:rPr>
              <a:t>siehst</a:t>
            </a:r>
            <a:r>
              <a:rPr lang="en-GB" sz="1600" dirty="0">
                <a:latin typeface="Comic Sans MS" panose="030F0702030302020204" pitchFamily="66" charset="0"/>
              </a:rPr>
              <a:t> du </a:t>
            </a:r>
            <a:r>
              <a:rPr lang="en-GB" sz="1600" dirty="0" err="1">
                <a:latin typeface="Comic Sans MS" panose="030F0702030302020204" pitchFamily="66" charset="0"/>
              </a:rPr>
              <a:t>gern</a:t>
            </a:r>
            <a:r>
              <a:rPr lang="en-GB" sz="1600" dirty="0">
                <a:latin typeface="Comic Sans MS" panose="030F0702030302020204" pitchFamily="66" charset="0"/>
              </a:rPr>
              <a:t>?	What do you like watching?</a:t>
            </a: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</a:t>
            </a:r>
            <a:r>
              <a:rPr lang="en-GB" sz="1600" dirty="0" err="1">
                <a:latin typeface="Comic Sans MS" panose="030F0702030302020204" pitchFamily="66" charset="0"/>
              </a:rPr>
              <a:t>sehe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sehr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gern</a:t>
            </a:r>
            <a:r>
              <a:rPr lang="en-GB" sz="1600" dirty="0">
                <a:latin typeface="Comic Sans MS" panose="030F0702030302020204" pitchFamily="66" charset="0"/>
              </a:rPr>
              <a:t>…	I really like watching…</a:t>
            </a: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</a:t>
            </a:r>
            <a:r>
              <a:rPr lang="en-GB" sz="1600" dirty="0" err="1">
                <a:latin typeface="Comic Sans MS" panose="030F0702030302020204" pitchFamily="66" charset="0"/>
              </a:rPr>
              <a:t>sehe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gern</a:t>
            </a:r>
            <a:r>
              <a:rPr lang="en-GB" sz="1600" dirty="0">
                <a:latin typeface="Comic Sans MS" panose="030F0702030302020204" pitchFamily="66" charset="0"/>
              </a:rPr>
              <a:t>…	I don’t like watching…</a:t>
            </a:r>
          </a:p>
          <a:p>
            <a:pPr>
              <a:tabLst>
                <a:tab pos="25146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</a:t>
            </a:r>
            <a:r>
              <a:rPr lang="en-GB" sz="1600" dirty="0" err="1">
                <a:latin typeface="Comic Sans MS" panose="030F0702030302020204" pitchFamily="66" charset="0"/>
              </a:rPr>
              <a:t>hasse</a:t>
            </a:r>
            <a:r>
              <a:rPr lang="en-GB" sz="1600" dirty="0">
                <a:latin typeface="Comic Sans MS" panose="030F0702030302020204" pitchFamily="66" charset="0"/>
              </a:rPr>
              <a:t>…	I hate…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gucken</a:t>
            </a:r>
            <a:r>
              <a:rPr lang="en-GB" sz="1600" dirty="0">
                <a:latin typeface="Comic Sans MS" panose="030F0702030302020204" pitchFamily="66" charset="0"/>
              </a:rPr>
              <a:t>/</a:t>
            </a:r>
            <a:r>
              <a:rPr lang="en-GB" sz="1600" dirty="0" err="1">
                <a:latin typeface="Comic Sans MS" panose="030F0702030302020204" pitchFamily="66" charset="0"/>
              </a:rPr>
              <a:t>sehen</a:t>
            </a:r>
            <a:r>
              <a:rPr lang="en-GB" sz="1600" dirty="0">
                <a:latin typeface="Comic Sans MS" panose="030F0702030302020204" pitchFamily="66" charset="0"/>
              </a:rPr>
              <a:t>	to watch</a:t>
            </a:r>
          </a:p>
          <a:p>
            <a:pPr>
              <a:tabLst>
                <a:tab pos="25146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Dokumentation</a:t>
            </a:r>
            <a:r>
              <a:rPr lang="en-GB" sz="1600" dirty="0">
                <a:latin typeface="Comic Sans MS" panose="030F0702030302020204" pitchFamily="66" charset="0"/>
              </a:rPr>
              <a:t>(</a:t>
            </a:r>
            <a:r>
              <a:rPr lang="en-GB" sz="1600" dirty="0" err="1">
                <a:latin typeface="Comic Sans MS" panose="030F0702030302020204" pitchFamily="66" charset="0"/>
              </a:rPr>
              <a:t>en</a:t>
            </a:r>
            <a:r>
              <a:rPr lang="en-GB" sz="1600" dirty="0">
                <a:latin typeface="Comic Sans MS" panose="030F0702030302020204" pitchFamily="66" charset="0"/>
              </a:rPr>
              <a:t>)	a documentary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Gameshow(s)	a game show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Realityshow</a:t>
            </a:r>
            <a:r>
              <a:rPr lang="en-GB" sz="1600" dirty="0">
                <a:latin typeface="Comic Sans MS" panose="030F0702030302020204" pitchFamily="66" charset="0"/>
              </a:rPr>
              <a:t>(s)	a reality show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Seifenoper</a:t>
            </a:r>
            <a:r>
              <a:rPr lang="en-GB" sz="1600" dirty="0">
                <a:latin typeface="Comic Sans MS" panose="030F0702030302020204" pitchFamily="66" charset="0"/>
              </a:rPr>
              <a:t>(n)	a soap opera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Serie(n)	a series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Sitcom(s)	a sitcom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Sportsendung</a:t>
            </a:r>
            <a:r>
              <a:rPr lang="en-GB" sz="1600" dirty="0">
                <a:latin typeface="Comic Sans MS" panose="030F0702030302020204" pitchFamily="66" charset="0"/>
              </a:rPr>
              <a:t>(</a:t>
            </a:r>
            <a:r>
              <a:rPr lang="en-GB" sz="1600" dirty="0" err="1">
                <a:latin typeface="Comic Sans MS" panose="030F0702030302020204" pitchFamily="66" charset="0"/>
              </a:rPr>
              <a:t>en</a:t>
            </a:r>
            <a:r>
              <a:rPr lang="en-GB" sz="1600" dirty="0">
                <a:latin typeface="Comic Sans MS" panose="030F0702030302020204" pitchFamily="66" charset="0"/>
              </a:rPr>
              <a:t>)	a sports programme	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Musikvideo</a:t>
            </a:r>
            <a:r>
              <a:rPr lang="en-GB" sz="1600" dirty="0">
                <a:latin typeface="Comic Sans MS" panose="030F0702030302020204" pitchFamily="66" charset="0"/>
              </a:rPr>
              <a:t>(s)	a music video</a:t>
            </a: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die </a:t>
            </a:r>
            <a:r>
              <a:rPr lang="en-GB" sz="1600" dirty="0" err="1">
                <a:latin typeface="Comic Sans MS" panose="030F0702030302020204" pitchFamily="66" charset="0"/>
              </a:rPr>
              <a:t>Nachrichten</a:t>
            </a:r>
            <a:r>
              <a:rPr lang="en-GB" sz="1600" dirty="0">
                <a:latin typeface="Comic Sans MS" panose="030F0702030302020204" pitchFamily="66" charset="0"/>
              </a:rPr>
              <a:t>	the news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28BE1B-5411-4139-8F97-3747F2B06C4A}"/>
              </a:ext>
            </a:extLst>
          </p:cNvPr>
          <p:cNvSpPr/>
          <p:nvPr/>
        </p:nvSpPr>
        <p:spPr>
          <a:xfrm>
            <a:off x="516889" y="551288"/>
            <a:ext cx="5214622" cy="45243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25A85A-F64B-4FE4-9D0B-94AF9D23B8F6}"/>
              </a:ext>
            </a:extLst>
          </p:cNvPr>
          <p:cNvSpPr/>
          <p:nvPr/>
        </p:nvSpPr>
        <p:spPr>
          <a:xfrm>
            <a:off x="6447789" y="573458"/>
            <a:ext cx="5214622" cy="45021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D7F9F8-F9CC-4A99-B22B-A4EA1ACE7E14}"/>
              </a:ext>
            </a:extLst>
          </p:cNvPr>
          <p:cNvSpPr/>
          <p:nvPr/>
        </p:nvSpPr>
        <p:spPr>
          <a:xfrm>
            <a:off x="2173205" y="5185863"/>
            <a:ext cx="78455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Wie hast du den Film </a:t>
            </a:r>
            <a:r>
              <a:rPr lang="en-GB" sz="1600" dirty="0" err="1">
                <a:latin typeface="Comic Sans MS" panose="030F0702030302020204" pitchFamily="66" charset="0"/>
              </a:rPr>
              <a:t>gefunden</a:t>
            </a:r>
            <a:r>
              <a:rPr lang="en-GB" sz="1600" dirty="0">
                <a:latin typeface="Comic Sans MS" panose="030F0702030302020204" pitchFamily="66" charset="0"/>
              </a:rPr>
              <a:t>?	What did you think of the film?</a:t>
            </a:r>
          </a:p>
          <a:p>
            <a:pPr>
              <a:tabLst>
                <a:tab pos="45720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</a:t>
            </a:r>
            <a:r>
              <a:rPr lang="en-GB" sz="1600" dirty="0" err="1">
                <a:latin typeface="Comic Sans MS" panose="030F0702030302020204" pitchFamily="66" charset="0"/>
              </a:rPr>
              <a:t>habe</a:t>
            </a:r>
            <a:r>
              <a:rPr lang="en-GB" sz="1600" dirty="0">
                <a:latin typeface="Comic Sans MS" panose="030F0702030302020204" pitchFamily="66" charset="0"/>
              </a:rPr>
              <a:t> den Film (</a:t>
            </a:r>
            <a:r>
              <a:rPr lang="en-GB" sz="1600" dirty="0" err="1">
                <a:latin typeface="Comic Sans MS" panose="030F0702030302020204" pitchFamily="66" charset="0"/>
              </a:rPr>
              <a:t>furchtbar</a:t>
            </a:r>
            <a:r>
              <a:rPr lang="en-GB" sz="1600" dirty="0">
                <a:latin typeface="Comic Sans MS" panose="030F0702030302020204" pitchFamily="66" charset="0"/>
              </a:rPr>
              <a:t>) </a:t>
            </a:r>
            <a:r>
              <a:rPr lang="en-GB" sz="1600" dirty="0" err="1">
                <a:latin typeface="Comic Sans MS" panose="030F0702030302020204" pitchFamily="66" charset="0"/>
              </a:rPr>
              <a:t>gefunden</a:t>
            </a:r>
            <a:r>
              <a:rPr lang="en-GB" sz="1600" dirty="0">
                <a:latin typeface="Comic Sans MS" panose="030F0702030302020204" pitchFamily="66" charset="0"/>
              </a:rPr>
              <a:t>. 	I thought the film was (awful).</a:t>
            </a:r>
          </a:p>
          <a:p>
            <a:pPr>
              <a:tabLst>
                <a:tab pos="45720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Der Film hat </a:t>
            </a:r>
            <a:r>
              <a:rPr lang="en-GB" sz="1600" dirty="0" err="1">
                <a:latin typeface="Comic Sans MS" panose="030F0702030302020204" pitchFamily="66" charset="0"/>
              </a:rPr>
              <a:t>mir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sehr</a:t>
            </a:r>
            <a:r>
              <a:rPr lang="en-GB" sz="1600" dirty="0">
                <a:latin typeface="Comic Sans MS" panose="030F0702030302020204" pitchFamily="66" charset="0"/>
              </a:rPr>
              <a:t> gut </a:t>
            </a:r>
            <a:r>
              <a:rPr lang="en-GB" sz="1600" dirty="0" err="1">
                <a:latin typeface="Comic Sans MS" panose="030F0702030302020204" pitchFamily="66" charset="0"/>
              </a:rPr>
              <a:t>gefallen</a:t>
            </a:r>
            <a:r>
              <a:rPr lang="en-GB" sz="1600" dirty="0">
                <a:latin typeface="Comic Sans MS" panose="030F0702030302020204" pitchFamily="66" charset="0"/>
              </a:rPr>
              <a:t> 	I really enjoyed the film</a:t>
            </a:r>
          </a:p>
          <a:p>
            <a:pPr>
              <a:tabLst>
                <a:tab pos="45720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der </a:t>
            </a:r>
            <a:r>
              <a:rPr lang="en-GB" sz="1600" dirty="0" err="1">
                <a:latin typeface="Comic Sans MS" panose="030F0702030302020204" pitchFamily="66" charset="0"/>
              </a:rPr>
              <a:t>Schauspieler</a:t>
            </a:r>
            <a:r>
              <a:rPr lang="en-GB" sz="1600" dirty="0">
                <a:latin typeface="Comic Sans MS" panose="030F0702030302020204" pitchFamily="66" charset="0"/>
              </a:rPr>
              <a:t>/die </a:t>
            </a:r>
            <a:r>
              <a:rPr lang="en-GB" sz="1600" dirty="0" err="1">
                <a:latin typeface="Comic Sans MS" panose="030F0702030302020204" pitchFamily="66" charset="0"/>
              </a:rPr>
              <a:t>Schauspielerin</a:t>
            </a:r>
            <a:r>
              <a:rPr lang="en-GB" sz="1600" dirty="0">
                <a:latin typeface="Comic Sans MS" panose="030F0702030302020204" pitchFamily="66" charset="0"/>
              </a:rPr>
              <a:t> war…	The actor/ actress was…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6E15B-5877-470C-88E4-376ED701E5C2}"/>
              </a:ext>
            </a:extLst>
          </p:cNvPr>
          <p:cNvSpPr/>
          <p:nvPr/>
        </p:nvSpPr>
        <p:spPr>
          <a:xfrm>
            <a:off x="2238211" y="5176546"/>
            <a:ext cx="7715578" cy="10772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6889" y="596233"/>
            <a:ext cx="546839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692400" algn="l"/>
              </a:tabLst>
            </a:pPr>
            <a:r>
              <a:rPr lang="en-GB" sz="1600" b="1" dirty="0">
                <a:latin typeface="Comic Sans MS" panose="030F0702030302020204" pitchFamily="66" charset="0"/>
              </a:rPr>
              <a:t>Was </a:t>
            </a:r>
            <a:r>
              <a:rPr lang="en-GB" sz="1600" b="1" dirty="0" err="1">
                <a:latin typeface="Comic Sans MS" panose="030F0702030302020204" pitchFamily="66" charset="0"/>
              </a:rPr>
              <a:t>liest</a:t>
            </a:r>
            <a:r>
              <a:rPr lang="en-GB" sz="1600" b="1" dirty="0">
                <a:latin typeface="Comic Sans MS" panose="030F0702030302020204" pitchFamily="66" charset="0"/>
              </a:rPr>
              <a:t> du </a:t>
            </a:r>
            <a:r>
              <a:rPr lang="en-GB" sz="1600" b="1" dirty="0" err="1">
                <a:latin typeface="Comic Sans MS" panose="030F0702030302020204" pitchFamily="66" charset="0"/>
              </a:rPr>
              <a:t>gern</a:t>
            </a:r>
            <a:r>
              <a:rPr lang="en-GB" sz="1600" b="1" dirty="0">
                <a:latin typeface="Comic Sans MS" panose="030F0702030302020204" pitchFamily="66" charset="0"/>
              </a:rPr>
              <a:t>? – What do you like reading?</a:t>
            </a:r>
          </a:p>
          <a:p>
            <a:pPr algn="ctr">
              <a:tabLst>
                <a:tab pos="25146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/>
              </a:rPr>
              <a:t>Ich </a:t>
            </a:r>
            <a:r>
              <a:rPr lang="en-GB" sz="1600" dirty="0" err="1">
                <a:latin typeface="Comic Sans MS"/>
              </a:rPr>
              <a:t>möchte</a:t>
            </a:r>
            <a:r>
              <a:rPr lang="en-GB" sz="1600" dirty="0">
                <a:latin typeface="Comic Sans MS"/>
              </a:rPr>
              <a:t>… 	I would like to...</a:t>
            </a:r>
            <a:endParaRPr lang="en-GB" sz="1600" dirty="0"/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/>
              </a:rPr>
              <a:t>Ich lese (</a:t>
            </a:r>
            <a:r>
              <a:rPr lang="en-GB" sz="1600" dirty="0" err="1">
                <a:latin typeface="Comic Sans MS"/>
              </a:rPr>
              <a:t>nicht</a:t>
            </a:r>
            <a:r>
              <a:rPr lang="en-GB" sz="1600" dirty="0">
                <a:latin typeface="Comic Sans MS"/>
              </a:rPr>
              <a:t>) </a:t>
            </a:r>
            <a:r>
              <a:rPr lang="en-GB" sz="1600" dirty="0" err="1">
                <a:latin typeface="Comic Sans MS"/>
              </a:rPr>
              <a:t>gern</a:t>
            </a:r>
            <a:r>
              <a:rPr lang="en-GB" sz="1600" dirty="0">
                <a:latin typeface="Comic Sans MS"/>
              </a:rPr>
              <a:t>…	I (don’t) like reading…</a:t>
            </a: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lese </a:t>
            </a:r>
            <a:r>
              <a:rPr lang="en-GB" sz="1600" dirty="0" err="1">
                <a:latin typeface="Comic Sans MS" panose="030F0702030302020204" pitchFamily="66" charset="0"/>
              </a:rPr>
              <a:t>lieber</a:t>
            </a:r>
            <a:r>
              <a:rPr lang="en-GB" sz="1600" dirty="0">
                <a:latin typeface="Comic Sans MS" panose="030F0702030302020204" pitchFamily="66" charset="0"/>
              </a:rPr>
              <a:t>…	I prefer reading</a:t>
            </a:r>
          </a:p>
          <a:p>
            <a:pPr>
              <a:tabLst>
                <a:tab pos="25146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lese am </a:t>
            </a:r>
            <a:r>
              <a:rPr lang="en-GB" sz="1600" dirty="0" err="1">
                <a:latin typeface="Comic Sans MS" panose="030F0702030302020204" pitchFamily="66" charset="0"/>
              </a:rPr>
              <a:t>liebsten</a:t>
            </a:r>
            <a:r>
              <a:rPr lang="en-GB" sz="1600" dirty="0">
                <a:latin typeface="Comic Sans MS" panose="030F0702030302020204" pitchFamily="66" charset="0"/>
              </a:rPr>
              <a:t>…	I like reading … most of all</a:t>
            </a:r>
          </a:p>
          <a:p>
            <a:pPr>
              <a:tabLst>
                <a:tab pos="25146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Comic(s)	a comic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Roman(e)	a novel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einen</a:t>
            </a:r>
            <a:r>
              <a:rPr lang="en-GB" sz="1600" dirty="0">
                <a:latin typeface="Comic Sans MS" panose="030F0702030302020204" pitchFamily="66" charset="0"/>
              </a:rPr>
              <a:t> Blog(s)	a blog</a:t>
            </a:r>
          </a:p>
          <a:p>
            <a:pPr>
              <a:tabLst>
                <a:tab pos="25146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Zeitschrift</a:t>
            </a:r>
            <a:r>
              <a:rPr lang="en-GB" sz="1600" dirty="0">
                <a:latin typeface="Comic Sans MS" panose="030F0702030302020204" pitchFamily="66" charset="0"/>
              </a:rPr>
              <a:t>(</a:t>
            </a:r>
            <a:r>
              <a:rPr lang="en-GB" sz="1600" dirty="0" err="1">
                <a:latin typeface="Comic Sans MS" panose="030F0702030302020204" pitchFamily="66" charset="0"/>
              </a:rPr>
              <a:t>en</a:t>
            </a:r>
            <a:r>
              <a:rPr lang="en-GB" sz="1600" dirty="0">
                <a:latin typeface="Comic Sans MS" panose="030F0702030302020204" pitchFamily="66" charset="0"/>
              </a:rPr>
              <a:t>)	a magazine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Zeitung(</a:t>
            </a:r>
            <a:r>
              <a:rPr lang="en-GB" sz="1600" dirty="0" err="1">
                <a:latin typeface="Comic Sans MS" panose="030F0702030302020204" pitchFamily="66" charset="0"/>
              </a:rPr>
              <a:t>en</a:t>
            </a:r>
            <a:r>
              <a:rPr lang="en-GB" sz="1600" dirty="0">
                <a:latin typeface="Comic Sans MS" panose="030F0702030302020204" pitchFamily="66" charset="0"/>
              </a:rPr>
              <a:t>)	a newspaper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Website(s)	a website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Biografie</a:t>
            </a:r>
            <a:r>
              <a:rPr lang="en-GB" sz="1600" dirty="0">
                <a:latin typeface="Comic Sans MS" panose="030F0702030302020204" pitchFamily="66" charset="0"/>
              </a:rPr>
              <a:t>(n)	a biography</a:t>
            </a:r>
          </a:p>
          <a:p>
            <a:pPr>
              <a:tabLst>
                <a:tab pos="25146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Fantasybuch</a:t>
            </a:r>
            <a:r>
              <a:rPr lang="en-GB" sz="1600" dirty="0">
                <a:latin typeface="Comic Sans MS" panose="030F0702030302020204" pitchFamily="66" charset="0"/>
              </a:rPr>
              <a:t>(-</a:t>
            </a:r>
            <a:r>
              <a:rPr lang="en-GB" sz="1600" dirty="0" err="1">
                <a:latin typeface="Comic Sans MS" panose="030F0702030302020204" pitchFamily="66" charset="0"/>
              </a:rPr>
              <a:t>bücher</a:t>
            </a:r>
            <a:r>
              <a:rPr lang="en-GB" sz="1600" dirty="0">
                <a:latin typeface="Comic Sans MS" panose="030F0702030302020204" pitchFamily="66" charset="0"/>
              </a:rPr>
              <a:t>)	a fantasy book </a:t>
            </a:r>
          </a:p>
          <a:p>
            <a:pPr>
              <a:tabLst>
                <a:tab pos="25146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Sachbuch</a:t>
            </a:r>
            <a:r>
              <a:rPr lang="en-GB" sz="1600" dirty="0">
                <a:latin typeface="Comic Sans MS" panose="030F0702030302020204" pitchFamily="66" charset="0"/>
              </a:rPr>
              <a:t>(-</a:t>
            </a:r>
            <a:r>
              <a:rPr lang="en-GB" sz="1600" dirty="0" err="1">
                <a:latin typeface="Comic Sans MS" panose="030F0702030302020204" pitchFamily="66" charset="0"/>
              </a:rPr>
              <a:t>bücher</a:t>
            </a:r>
            <a:r>
              <a:rPr lang="en-GB" sz="1600" dirty="0">
                <a:latin typeface="Comic Sans MS" panose="030F0702030302020204" pitchFamily="66" charset="0"/>
              </a:rPr>
              <a:t>)	a non-fiction book</a:t>
            </a:r>
          </a:p>
          <a:p>
            <a:pPr>
              <a:tabLst>
                <a:tab pos="2776538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AA594A-9B8D-4E83-B816-BB356E92D935}"/>
              </a:ext>
            </a:extLst>
          </p:cNvPr>
          <p:cNvSpPr/>
          <p:nvPr/>
        </p:nvSpPr>
        <p:spPr>
          <a:xfrm>
            <a:off x="6422732" y="551289"/>
            <a:ext cx="6096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Wo </a:t>
            </a:r>
            <a:r>
              <a:rPr lang="en-GB" sz="1600" b="1" dirty="0" err="1">
                <a:latin typeface="Comic Sans MS" panose="030F0702030302020204" pitchFamily="66" charset="0"/>
              </a:rPr>
              <a:t>liest</a:t>
            </a:r>
            <a:r>
              <a:rPr lang="en-GB" sz="1600" b="1" dirty="0">
                <a:latin typeface="Comic Sans MS" panose="030F0702030302020204" pitchFamily="66" charset="0"/>
              </a:rPr>
              <a:t> du? – Where do you read?</a:t>
            </a:r>
          </a:p>
          <a:p>
            <a:pPr algn="ctr"/>
            <a:endParaRPr lang="en-GB" sz="1600" b="1" dirty="0">
              <a:latin typeface="Comic Sans MS" panose="030F0702030302020204" pitchFamily="66" charset="0"/>
            </a:endParaRPr>
          </a:p>
          <a:p>
            <a:pPr>
              <a:tabLst>
                <a:tab pos="2959100" algn="l"/>
              </a:tabLst>
            </a:pPr>
            <a:r>
              <a:rPr lang="en-GB" sz="1600" dirty="0" err="1">
                <a:latin typeface="Comic Sans MS"/>
              </a:rPr>
              <a:t>Wenn</a:t>
            </a:r>
            <a:r>
              <a:rPr lang="en-GB" sz="1600" dirty="0">
                <a:latin typeface="Comic Sans MS"/>
              </a:rPr>
              <a:t> ich Zeit </a:t>
            </a:r>
            <a:r>
              <a:rPr lang="en-GB" sz="1600" dirty="0" err="1">
                <a:latin typeface="Comic Sans MS"/>
              </a:rPr>
              <a:t>habe</a:t>
            </a:r>
            <a:r>
              <a:rPr lang="en-GB" sz="1600" dirty="0">
                <a:latin typeface="Comic Sans MS"/>
              </a:rPr>
              <a:t>, lese ich…	If I have time I read…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</a:t>
            </a:r>
            <a:r>
              <a:rPr lang="en-GB" sz="1600" dirty="0" err="1">
                <a:latin typeface="Comic Sans MS" panose="030F0702030302020204" pitchFamily="66" charset="0"/>
              </a:rPr>
              <a:t>im</a:t>
            </a:r>
            <a:r>
              <a:rPr lang="en-GB" sz="1600" dirty="0">
                <a:latin typeface="Comic Sans MS" panose="030F0702030302020204" pitchFamily="66" charset="0"/>
              </a:rPr>
              <a:t> Bus.	…on the bus.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</a:t>
            </a:r>
            <a:r>
              <a:rPr lang="en-GB" sz="1600" dirty="0" err="1">
                <a:latin typeface="Comic Sans MS" panose="030F0702030302020204" pitchFamily="66" charset="0"/>
              </a:rPr>
              <a:t>im</a:t>
            </a:r>
            <a:r>
              <a:rPr lang="en-GB" sz="1600" dirty="0">
                <a:latin typeface="Comic Sans MS" panose="030F0702030302020204" pitchFamily="66" charset="0"/>
              </a:rPr>
              <a:t> Zug.	….on the train.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</a:t>
            </a:r>
            <a:r>
              <a:rPr lang="en-GB" sz="1600" dirty="0" err="1">
                <a:latin typeface="Comic Sans MS" panose="030F0702030302020204" pitchFamily="66" charset="0"/>
              </a:rPr>
              <a:t>im</a:t>
            </a:r>
            <a:r>
              <a:rPr lang="en-GB" sz="1600" dirty="0">
                <a:latin typeface="Comic Sans MS" panose="030F0702030302020204" pitchFamily="66" charset="0"/>
              </a:rPr>
              <a:t> Garten.	…in the garden.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</a:t>
            </a:r>
            <a:r>
              <a:rPr lang="en-GB" sz="1600" dirty="0" err="1">
                <a:latin typeface="Comic Sans MS" panose="030F0702030302020204" pitchFamily="66" charset="0"/>
              </a:rPr>
              <a:t>im</a:t>
            </a:r>
            <a:r>
              <a:rPr lang="en-GB" sz="1600" dirty="0">
                <a:latin typeface="Comic Sans MS" panose="030F0702030302020204" pitchFamily="66" charset="0"/>
              </a:rPr>
              <a:t> Park.	…in the park.	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</a:t>
            </a:r>
            <a:r>
              <a:rPr lang="en-GB" sz="1600" dirty="0" err="1">
                <a:latin typeface="Comic Sans MS" panose="030F0702030302020204" pitchFamily="66" charset="0"/>
              </a:rPr>
              <a:t>im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Schlafzimmer</a:t>
            </a:r>
            <a:r>
              <a:rPr lang="en-GB" sz="1600" dirty="0">
                <a:latin typeface="Comic Sans MS" panose="030F0702030302020204" pitchFamily="66" charset="0"/>
              </a:rPr>
              <a:t>.	…in the bedroom.</a:t>
            </a:r>
          </a:p>
          <a:p>
            <a:pPr>
              <a:tabLst>
                <a:tab pos="266700" algn="l"/>
                <a:tab pos="29591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…in der Pause.	…at breaktime.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…in der Schule.	…in school.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…in der </a:t>
            </a:r>
            <a:r>
              <a:rPr lang="en-GB" sz="1600" dirty="0" err="1">
                <a:latin typeface="Comic Sans MS" panose="030F0702030302020204" pitchFamily="66" charset="0"/>
              </a:rPr>
              <a:t>Badewanne</a:t>
            </a:r>
            <a:r>
              <a:rPr lang="en-GB" sz="1600" dirty="0">
                <a:latin typeface="Comic Sans MS" panose="030F0702030302020204" pitchFamily="66" charset="0"/>
              </a:rPr>
              <a:t>.	…in the bath.</a:t>
            </a:r>
          </a:p>
          <a:p>
            <a:pPr>
              <a:tabLst>
                <a:tab pos="266700" algn="l"/>
                <a:tab pos="29591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…auf </a:t>
            </a:r>
            <a:r>
              <a:rPr lang="en-GB" sz="1600" dirty="0" err="1">
                <a:latin typeface="Comic Sans MS" panose="030F0702030302020204" pitchFamily="66" charset="0"/>
              </a:rPr>
              <a:t>dem</a:t>
            </a:r>
            <a:r>
              <a:rPr lang="en-GB" sz="1600" dirty="0">
                <a:latin typeface="Comic Sans MS" panose="030F0702030302020204" pitchFamily="66" charset="0"/>
              </a:rPr>
              <a:t> Sofa.	…on the sofa.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/>
              </a:rPr>
              <a:t>	…auf </a:t>
            </a:r>
            <a:r>
              <a:rPr lang="en-GB" sz="1600" dirty="0" err="1">
                <a:latin typeface="Comic Sans MS"/>
              </a:rPr>
              <a:t>dem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dirty="0" err="1">
                <a:latin typeface="Comic Sans MS"/>
              </a:rPr>
              <a:t>Klo</a:t>
            </a:r>
            <a:r>
              <a:rPr lang="en-GB" sz="1600" dirty="0">
                <a:latin typeface="Comic Sans MS"/>
              </a:rPr>
              <a:t>.	…on the loo.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…auf </a:t>
            </a:r>
            <a:r>
              <a:rPr lang="en-GB" sz="1600" dirty="0" err="1">
                <a:latin typeface="Comic Sans MS" panose="030F0702030302020204" pitchFamily="66" charset="0"/>
              </a:rPr>
              <a:t>dem</a:t>
            </a:r>
            <a:r>
              <a:rPr lang="en-GB" sz="1600" dirty="0">
                <a:latin typeface="Comic Sans MS" panose="030F0702030302020204" pitchFamily="66" charset="0"/>
              </a:rPr>
              <a:t> Hof.	…on/in the school yard.</a:t>
            </a:r>
          </a:p>
          <a:p>
            <a:pPr>
              <a:tabLst>
                <a:tab pos="266700" algn="l"/>
                <a:tab pos="29591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…auf </a:t>
            </a:r>
            <a:r>
              <a:rPr lang="en-GB" sz="1600" dirty="0" err="1">
                <a:latin typeface="Comic Sans MS" panose="030F0702030302020204" pitchFamily="66" charset="0"/>
              </a:rPr>
              <a:t>meinem</a:t>
            </a:r>
            <a:r>
              <a:rPr lang="en-GB" sz="1600" dirty="0">
                <a:latin typeface="Comic Sans MS" panose="030F0702030302020204" pitchFamily="66" charset="0"/>
              </a:rPr>
              <a:t> Handy.	…on my mobile phone.</a:t>
            </a:r>
          </a:p>
          <a:p>
            <a:pPr>
              <a:tabLst>
                <a:tab pos="266700" algn="l"/>
                <a:tab pos="29591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	…auf </a:t>
            </a:r>
            <a:r>
              <a:rPr lang="en-GB" sz="1600" dirty="0" err="1">
                <a:latin typeface="Comic Sans MS" panose="030F0702030302020204" pitchFamily="66" charset="0"/>
              </a:rPr>
              <a:t>meinem</a:t>
            </a:r>
            <a:r>
              <a:rPr lang="en-GB" sz="1600" dirty="0">
                <a:latin typeface="Comic Sans MS" panose="030F0702030302020204" pitchFamily="66" charset="0"/>
              </a:rPr>
              <a:t> Computer.	…on my computer.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8D898C-26C9-48A1-A14E-653D450DB636}"/>
              </a:ext>
            </a:extLst>
          </p:cNvPr>
          <p:cNvSpPr/>
          <p:nvPr/>
        </p:nvSpPr>
        <p:spPr>
          <a:xfrm>
            <a:off x="516889" y="551289"/>
            <a:ext cx="5214622" cy="4770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B1674F-A285-4C63-84AC-C932E22DD7B5}"/>
              </a:ext>
            </a:extLst>
          </p:cNvPr>
          <p:cNvSpPr/>
          <p:nvPr/>
        </p:nvSpPr>
        <p:spPr>
          <a:xfrm>
            <a:off x="6460489" y="551289"/>
            <a:ext cx="5214622" cy="4770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E74097-E1FD-4D1C-944D-0375C3C1C201}"/>
              </a:ext>
            </a:extLst>
          </p:cNvPr>
          <p:cNvSpPr/>
          <p:nvPr/>
        </p:nvSpPr>
        <p:spPr>
          <a:xfrm>
            <a:off x="4925648" y="226901"/>
            <a:ext cx="23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2</a:t>
            </a:r>
          </a:p>
        </p:txBody>
      </p:sp>
    </p:spTree>
    <p:extLst>
      <p:ext uri="{BB962C8B-B14F-4D97-AF65-F5344CB8AC3E}">
        <p14:creationId xmlns:p14="http://schemas.microsoft.com/office/powerpoint/2010/main" val="322492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9993" y="821323"/>
            <a:ext cx="5690000" cy="2923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00" dirty="0">
                <a:latin typeface="Comic Sans MS"/>
              </a:rPr>
              <a:t>	</a:t>
            </a:r>
            <a:endParaRPr lang="en-GB" sz="1600" b="1" i="1" dirty="0">
              <a:latin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5767" y="2512756"/>
            <a:ext cx="34713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255713" algn="l"/>
              </a:tabLst>
            </a:pPr>
            <a:r>
              <a:rPr lang="en-GB" b="1" dirty="0">
                <a:latin typeface="Comic Sans MS" panose="030F0702030302020204" pitchFamily="66" charset="0"/>
              </a:rPr>
              <a:t>INTENSIFIERS</a:t>
            </a:r>
          </a:p>
          <a:p>
            <a:pPr>
              <a:tabLst>
                <a:tab pos="17907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so 	so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zu</a:t>
            </a:r>
            <a:r>
              <a:rPr lang="en-GB" sz="1600" dirty="0">
                <a:latin typeface="Comic Sans MS" panose="030F0702030302020204" pitchFamily="66" charset="0"/>
              </a:rPr>
              <a:t>	too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total	totally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gar </a:t>
            </a: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	not at all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echt</a:t>
            </a:r>
            <a:r>
              <a:rPr lang="en-GB" sz="1600" dirty="0">
                <a:latin typeface="Comic Sans MS" panose="030F0702030302020204" pitchFamily="66" charset="0"/>
              </a:rPr>
              <a:t>	really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02EC29-E1A2-42E5-AD68-CA4C0DF82E84}"/>
              </a:ext>
            </a:extLst>
          </p:cNvPr>
          <p:cNvSpPr/>
          <p:nvPr/>
        </p:nvSpPr>
        <p:spPr>
          <a:xfrm>
            <a:off x="1305770" y="419875"/>
            <a:ext cx="3471377" cy="20928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AED05B-2286-4BBB-B98D-553A17525F28}"/>
              </a:ext>
            </a:extLst>
          </p:cNvPr>
          <p:cNvSpPr txBox="1"/>
          <p:nvPr/>
        </p:nvSpPr>
        <p:spPr>
          <a:xfrm>
            <a:off x="1305770" y="427246"/>
            <a:ext cx="34713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790700" algn="l"/>
              </a:tabLst>
            </a:pPr>
            <a:r>
              <a:rPr lang="en-GB" b="1" dirty="0">
                <a:latin typeface="Comic Sans MS" panose="030F0702030302020204" pitchFamily="66" charset="0"/>
              </a:rPr>
              <a:t>WHEN?</a:t>
            </a:r>
          </a:p>
          <a:p>
            <a:pPr>
              <a:tabLst>
                <a:tab pos="17907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Letzte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Woche</a:t>
            </a:r>
            <a:r>
              <a:rPr lang="en-GB" sz="1600" dirty="0">
                <a:latin typeface="Comic Sans MS" panose="030F0702030302020204" pitchFamily="66" charset="0"/>
              </a:rPr>
              <a:t>	last week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Am </a:t>
            </a:r>
            <a:r>
              <a:rPr lang="en-GB" sz="1600" dirty="0" err="1">
                <a:latin typeface="Comic Sans MS" panose="030F0702030302020204" pitchFamily="66" charset="0"/>
              </a:rPr>
              <a:t>Wochenende</a:t>
            </a:r>
            <a:r>
              <a:rPr lang="en-GB" sz="1600" dirty="0">
                <a:latin typeface="Comic Sans MS" panose="030F0702030302020204" pitchFamily="66" charset="0"/>
              </a:rPr>
              <a:t> 	at the weekend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Nächstes</a:t>
            </a:r>
            <a:r>
              <a:rPr lang="en-GB" sz="1600" dirty="0">
                <a:latin typeface="Comic Sans MS" panose="030F0702030302020204" pitchFamily="66" charset="0"/>
              </a:rPr>
              <a:t> Mal	next time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immer</a:t>
            </a:r>
            <a:r>
              <a:rPr lang="en-GB" sz="1600" dirty="0">
                <a:latin typeface="Comic Sans MS" panose="030F0702030302020204" pitchFamily="66" charset="0"/>
              </a:rPr>
              <a:t> 	always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ab und </a:t>
            </a:r>
            <a:r>
              <a:rPr lang="en-GB" sz="1600" dirty="0" err="1">
                <a:latin typeface="Comic Sans MS" panose="030F0702030302020204" pitchFamily="66" charset="0"/>
              </a:rPr>
              <a:t>zu</a:t>
            </a:r>
            <a:r>
              <a:rPr lang="en-GB" sz="1600" dirty="0">
                <a:latin typeface="Comic Sans MS" panose="030F0702030302020204" pitchFamily="66" charset="0"/>
              </a:rPr>
              <a:t>	now and then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oft 	often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CC21BA-817A-491E-8756-B44CE3D01BF7}"/>
              </a:ext>
            </a:extLst>
          </p:cNvPr>
          <p:cNvSpPr/>
          <p:nvPr/>
        </p:nvSpPr>
        <p:spPr>
          <a:xfrm>
            <a:off x="6148413" y="743695"/>
            <a:ext cx="5723993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140075" algn="l"/>
              </a:tabLst>
            </a:pPr>
            <a:r>
              <a:rPr lang="en-GB" b="1" dirty="0" err="1">
                <a:latin typeface="Comic Sans MS" panose="030F0702030302020204" pitchFamily="66" charset="0"/>
              </a:rPr>
              <a:t>Meinungen</a:t>
            </a:r>
            <a:r>
              <a:rPr lang="en-GB" b="1" dirty="0">
                <a:latin typeface="Comic Sans MS" panose="030F0702030302020204" pitchFamily="66" charset="0"/>
              </a:rPr>
              <a:t> – opinions</a:t>
            </a:r>
          </a:p>
          <a:p>
            <a:pPr>
              <a:tabLst>
                <a:tab pos="3140075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3140075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Meiner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Meinung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nach</a:t>
            </a:r>
            <a:r>
              <a:rPr lang="en-GB" sz="1600" dirty="0">
                <a:latin typeface="Comic Sans MS" panose="030F0702030302020204" pitchFamily="66" charset="0"/>
              </a:rPr>
              <a:t>,…	In my opinion…</a:t>
            </a:r>
          </a:p>
          <a:p>
            <a:pPr>
              <a:tabLst>
                <a:tab pos="3140075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Blödsinn</a:t>
            </a:r>
            <a:r>
              <a:rPr lang="en-GB" sz="1600" dirty="0">
                <a:latin typeface="Comic Sans MS" panose="030F0702030302020204" pitchFamily="66" charset="0"/>
              </a:rPr>
              <a:t>! </a:t>
            </a:r>
            <a:r>
              <a:rPr lang="en-GB" sz="1600" dirty="0" err="1">
                <a:latin typeface="Comic Sans MS" panose="030F0702030302020204" pitchFamily="66" charset="0"/>
              </a:rPr>
              <a:t>Unsinn</a:t>
            </a:r>
            <a:r>
              <a:rPr lang="en-GB" sz="1600" dirty="0">
                <a:latin typeface="Comic Sans MS" panose="030F0702030302020204" pitchFamily="66" charset="0"/>
              </a:rPr>
              <a:t>! </a:t>
            </a:r>
            <a:r>
              <a:rPr lang="en-GB" sz="1600" dirty="0" err="1">
                <a:latin typeface="Comic Sans MS" panose="030F0702030302020204" pitchFamily="66" charset="0"/>
              </a:rPr>
              <a:t>Quatsch</a:t>
            </a:r>
            <a:r>
              <a:rPr lang="en-GB" sz="1600" dirty="0">
                <a:latin typeface="Comic Sans MS" panose="030F0702030302020204" pitchFamily="66" charset="0"/>
              </a:rPr>
              <a:t>! 	Nonsense!</a:t>
            </a:r>
          </a:p>
          <a:p>
            <a:pPr>
              <a:tabLst>
                <a:tab pos="3140075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346200" algn="l"/>
                <a:tab pos="3136900" algn="l"/>
                <a:tab pos="3140075" algn="l"/>
                <a:tab pos="43053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blöd</a:t>
            </a:r>
            <a:r>
              <a:rPr lang="en-GB" sz="1600" dirty="0">
                <a:latin typeface="Comic Sans MS" panose="030F0702030302020204" pitchFamily="66" charset="0"/>
              </a:rPr>
              <a:t> 	stupid	</a:t>
            </a:r>
            <a:r>
              <a:rPr lang="en-GB" sz="1600" dirty="0" err="1">
                <a:latin typeface="Comic Sans MS" panose="030F0702030302020204" pitchFamily="66" charset="0"/>
              </a:rPr>
              <a:t>gruselig</a:t>
            </a:r>
            <a:r>
              <a:rPr lang="en-GB" sz="1600" dirty="0">
                <a:latin typeface="Comic Sans MS" panose="030F0702030302020204" pitchFamily="66" charset="0"/>
              </a:rPr>
              <a:t>  	scary</a:t>
            </a:r>
          </a:p>
          <a:p>
            <a:pPr>
              <a:tabLst>
                <a:tab pos="1346200" algn="l"/>
                <a:tab pos="3136900" algn="l"/>
                <a:tab pos="3140075" algn="l"/>
                <a:tab pos="43053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interessant</a:t>
            </a:r>
            <a:r>
              <a:rPr lang="en-GB" sz="1600" dirty="0">
                <a:latin typeface="Comic Sans MS" panose="030F0702030302020204" pitchFamily="66" charset="0"/>
              </a:rPr>
              <a:t>	interesting	</a:t>
            </a:r>
            <a:r>
              <a:rPr lang="en-GB" sz="1600" dirty="0" err="1">
                <a:latin typeface="Comic Sans MS" panose="030F0702030302020204" pitchFamily="66" charset="0"/>
              </a:rPr>
              <a:t>kindisch</a:t>
            </a:r>
            <a:r>
              <a:rPr lang="en-GB" sz="1600" dirty="0">
                <a:latin typeface="Comic Sans MS" panose="030F0702030302020204" pitchFamily="66" charset="0"/>
              </a:rPr>
              <a:t> 	childish</a:t>
            </a:r>
          </a:p>
          <a:p>
            <a:pPr>
              <a:tabLst>
                <a:tab pos="1346200" algn="l"/>
                <a:tab pos="3136900" algn="l"/>
                <a:tab pos="3140075" algn="l"/>
                <a:tab pos="43053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langweilig</a:t>
            </a:r>
            <a:r>
              <a:rPr lang="en-GB" sz="1600" dirty="0">
                <a:latin typeface="Comic Sans MS" panose="030F0702030302020204" pitchFamily="66" charset="0"/>
              </a:rPr>
              <a:t> 	boring	</a:t>
            </a:r>
            <a:r>
              <a:rPr lang="en-GB" sz="1600" dirty="0" err="1">
                <a:latin typeface="Comic Sans MS" panose="030F0702030302020204" pitchFamily="66" charset="0"/>
              </a:rPr>
              <a:t>lustig</a:t>
            </a:r>
            <a:r>
              <a:rPr lang="en-GB" sz="1600" dirty="0">
                <a:latin typeface="Comic Sans MS" panose="030F0702030302020204" pitchFamily="66" charset="0"/>
              </a:rPr>
              <a:t> 	funny</a:t>
            </a:r>
          </a:p>
          <a:p>
            <a:pPr>
              <a:tabLst>
                <a:tab pos="1346200" algn="l"/>
                <a:tab pos="3136900" algn="l"/>
                <a:tab pos="3140075" algn="l"/>
                <a:tab pos="43053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romantisch</a:t>
            </a:r>
            <a:r>
              <a:rPr lang="en-GB" sz="1600" dirty="0">
                <a:latin typeface="Comic Sans MS" panose="030F0702030302020204" pitchFamily="66" charset="0"/>
              </a:rPr>
              <a:t> 	romantic	</a:t>
            </a:r>
            <a:r>
              <a:rPr lang="en-GB" sz="1600" dirty="0" err="1">
                <a:latin typeface="Comic Sans MS" panose="030F0702030302020204" pitchFamily="66" charset="0"/>
              </a:rPr>
              <a:t>schrecklich</a:t>
            </a:r>
            <a:r>
              <a:rPr lang="en-GB" sz="1600" dirty="0">
                <a:latin typeface="Comic Sans MS" panose="030F0702030302020204" pitchFamily="66" charset="0"/>
              </a:rPr>
              <a:t> 	terrible</a:t>
            </a:r>
          </a:p>
          <a:p>
            <a:pPr>
              <a:tabLst>
                <a:tab pos="1346200" algn="l"/>
                <a:tab pos="3136900" algn="l"/>
                <a:tab pos="3140075" algn="l"/>
                <a:tab pos="43053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unterhaltsam</a:t>
            </a:r>
            <a:r>
              <a:rPr lang="en-GB" sz="1600" dirty="0">
                <a:latin typeface="Comic Sans MS" panose="030F0702030302020204" pitchFamily="66" charset="0"/>
              </a:rPr>
              <a:t>	entertaining	</a:t>
            </a:r>
            <a:r>
              <a:rPr lang="en-GB" sz="1600" dirty="0" err="1">
                <a:latin typeface="Comic Sans MS" panose="030F0702030302020204" pitchFamily="66" charset="0"/>
              </a:rPr>
              <a:t>spannend</a:t>
            </a:r>
            <a:r>
              <a:rPr lang="en-GB" sz="1600" dirty="0">
                <a:latin typeface="Comic Sans MS" panose="030F0702030302020204" pitchFamily="66" charset="0"/>
              </a:rPr>
              <a:t> 	exciting	</a:t>
            </a:r>
          </a:p>
          <a:p>
            <a:pPr>
              <a:tabLst>
                <a:tab pos="3140075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finde</a:t>
            </a:r>
            <a:r>
              <a:rPr lang="en-GB" sz="1600" dirty="0">
                <a:latin typeface="Comic Sans MS" panose="030F0702030302020204" pitchFamily="66" charset="0"/>
              </a:rPr>
              <a:t> ich (un)fair	I think that’s (un)fair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geht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mir</a:t>
            </a:r>
            <a:r>
              <a:rPr lang="en-GB" sz="1600" dirty="0">
                <a:latin typeface="Comic Sans MS" panose="030F0702030302020204" pitchFamily="66" charset="0"/>
              </a:rPr>
              <a:t> auf die </a:t>
            </a:r>
            <a:r>
              <a:rPr lang="en-GB" sz="1600" dirty="0" err="1">
                <a:latin typeface="Comic Sans MS" panose="030F0702030302020204" pitchFamily="66" charset="0"/>
              </a:rPr>
              <a:t>Nerven</a:t>
            </a:r>
            <a:r>
              <a:rPr lang="en-GB" sz="1600" dirty="0">
                <a:latin typeface="Comic Sans MS" panose="030F0702030302020204" pitchFamily="66" charset="0"/>
              </a:rPr>
              <a:t>	that gets on my nerves			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ist</a:t>
            </a:r>
            <a:r>
              <a:rPr lang="en-GB" sz="1600" dirty="0">
                <a:latin typeface="Comic Sans MS" panose="030F0702030302020204" pitchFamily="66" charset="0"/>
              </a:rPr>
              <a:t> (un)</a:t>
            </a:r>
            <a:r>
              <a:rPr lang="en-GB" sz="1600" dirty="0" err="1">
                <a:latin typeface="Comic Sans MS" panose="030F0702030302020204" pitchFamily="66" charset="0"/>
              </a:rPr>
              <a:t>gesund</a:t>
            </a:r>
            <a:r>
              <a:rPr lang="en-GB" sz="1600" dirty="0">
                <a:latin typeface="Comic Sans MS" panose="030F0702030302020204" pitchFamily="66" charset="0"/>
              </a:rPr>
              <a:t> 	that’s (un)healthy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ist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aktiv</a:t>
            </a:r>
            <a:r>
              <a:rPr lang="en-GB" sz="1600" dirty="0">
                <a:latin typeface="Comic Sans MS" panose="030F0702030302020204" pitchFamily="66" charset="0"/>
              </a:rPr>
              <a:t> 	that’s active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ist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passiv</a:t>
            </a:r>
            <a:r>
              <a:rPr lang="en-GB" sz="1600" dirty="0">
                <a:latin typeface="Comic Sans MS" panose="030F0702030302020204" pitchFamily="66" charset="0"/>
              </a:rPr>
              <a:t>  	that’s passive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macht</a:t>
            </a:r>
            <a:r>
              <a:rPr lang="en-GB" sz="1600" dirty="0">
                <a:latin typeface="Comic Sans MS" panose="030F0702030302020204" pitchFamily="66" charset="0"/>
              </a:rPr>
              <a:t> (un)fit  	that makes you (un)fit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macht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Spaß</a:t>
            </a:r>
            <a:r>
              <a:rPr lang="en-GB" sz="1600" dirty="0">
                <a:latin typeface="Comic Sans MS" panose="030F0702030302020204" pitchFamily="66" charset="0"/>
              </a:rPr>
              <a:t>  	that’s fun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das </a:t>
            </a:r>
            <a:r>
              <a:rPr lang="en-GB" sz="1600" dirty="0" err="1">
                <a:latin typeface="Comic Sans MS" panose="030F0702030302020204" pitchFamily="66" charset="0"/>
              </a:rPr>
              <a:t>stimmt</a:t>
            </a:r>
            <a:r>
              <a:rPr lang="en-GB" sz="1600" dirty="0">
                <a:latin typeface="Comic Sans MS" panose="030F0702030302020204" pitchFamily="66" charset="0"/>
              </a:rPr>
              <a:t> (</a:t>
            </a: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) 	that’s (not) true</a:t>
            </a:r>
          </a:p>
          <a:p>
            <a:pPr>
              <a:tabLst>
                <a:tab pos="3140075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du hast </a:t>
            </a:r>
            <a:r>
              <a:rPr lang="en-GB" sz="1600" dirty="0" err="1">
                <a:latin typeface="Comic Sans MS" panose="030F0702030302020204" pitchFamily="66" charset="0"/>
              </a:rPr>
              <a:t>recht</a:t>
            </a:r>
            <a:r>
              <a:rPr lang="en-GB" sz="1600" dirty="0">
                <a:latin typeface="Comic Sans MS" panose="030F0702030302020204" pitchFamily="66" charset="0"/>
              </a:rPr>
              <a:t> 	you’re right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8EA49D-E03C-48D1-80AB-77F72AFB4183}"/>
              </a:ext>
            </a:extLst>
          </p:cNvPr>
          <p:cNvSpPr/>
          <p:nvPr/>
        </p:nvSpPr>
        <p:spPr>
          <a:xfrm>
            <a:off x="6103786" y="820598"/>
            <a:ext cx="5742413" cy="53241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A641CF-EEAC-4D3F-857B-DEC3DD6667D4}"/>
              </a:ext>
            </a:extLst>
          </p:cNvPr>
          <p:cNvSpPr/>
          <p:nvPr/>
        </p:nvSpPr>
        <p:spPr>
          <a:xfrm>
            <a:off x="6155162" y="1955473"/>
            <a:ext cx="2690296" cy="14351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B02DFE-9597-4223-AF26-411AB9D3090F}"/>
              </a:ext>
            </a:extLst>
          </p:cNvPr>
          <p:cNvSpPr/>
          <p:nvPr/>
        </p:nvSpPr>
        <p:spPr>
          <a:xfrm>
            <a:off x="9129697" y="1955473"/>
            <a:ext cx="2690296" cy="14351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827404-36EB-4864-8EF8-2F89F8FE524F}"/>
              </a:ext>
            </a:extLst>
          </p:cNvPr>
          <p:cNvSpPr/>
          <p:nvPr/>
        </p:nvSpPr>
        <p:spPr>
          <a:xfrm>
            <a:off x="1305769" y="2512757"/>
            <a:ext cx="3471377" cy="1815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C79E54-7972-4281-99FE-61CE09C30C50}"/>
              </a:ext>
            </a:extLst>
          </p:cNvPr>
          <p:cNvSpPr txBox="1"/>
          <p:nvPr/>
        </p:nvSpPr>
        <p:spPr>
          <a:xfrm>
            <a:off x="1305764" y="4328639"/>
            <a:ext cx="34713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255713" algn="l"/>
              </a:tabLst>
            </a:pPr>
            <a:r>
              <a:rPr lang="en-GB" b="1" dirty="0">
                <a:latin typeface="Comic Sans MS" panose="030F0702030302020204" pitchFamily="66" charset="0"/>
              </a:rPr>
              <a:t>QUESTION WORDS</a:t>
            </a:r>
          </a:p>
          <a:p>
            <a:pPr>
              <a:tabLst>
                <a:tab pos="17907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Was?	What?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Wo?	Where?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Wer</a:t>
            </a:r>
            <a:r>
              <a:rPr lang="en-GB" sz="1600" dirty="0">
                <a:latin typeface="Comic Sans MS" panose="030F0702030302020204" pitchFamily="66" charset="0"/>
              </a:rPr>
              <a:t>?	Who?</a:t>
            </a:r>
          </a:p>
          <a:p>
            <a:pPr>
              <a:tabLst>
                <a:tab pos="17907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Wie?	How?</a:t>
            </a:r>
          </a:p>
          <a:p>
            <a:pPr>
              <a:tabLst>
                <a:tab pos="17907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Warum</a:t>
            </a:r>
            <a:r>
              <a:rPr lang="en-GB" sz="1600" dirty="0">
                <a:latin typeface="Comic Sans MS" panose="030F0702030302020204" pitchFamily="66" charset="0"/>
              </a:rPr>
              <a:t>?	Why?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EC01D3-1EA5-44AA-844B-FEDDB82DCD59}"/>
              </a:ext>
            </a:extLst>
          </p:cNvPr>
          <p:cNvSpPr/>
          <p:nvPr/>
        </p:nvSpPr>
        <p:spPr>
          <a:xfrm>
            <a:off x="1305769" y="4328857"/>
            <a:ext cx="3471377" cy="18158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690C7D-A4C8-4678-8EF0-185ED16200D0}"/>
              </a:ext>
            </a:extLst>
          </p:cNvPr>
          <p:cNvSpPr/>
          <p:nvPr/>
        </p:nvSpPr>
        <p:spPr>
          <a:xfrm>
            <a:off x="4925648" y="226901"/>
            <a:ext cx="23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2</a:t>
            </a:r>
          </a:p>
        </p:txBody>
      </p:sp>
    </p:spTree>
    <p:extLst>
      <p:ext uri="{BB962C8B-B14F-4D97-AF65-F5344CB8AC3E}">
        <p14:creationId xmlns:p14="http://schemas.microsoft.com/office/powerpoint/2010/main" val="57232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42896" y="930570"/>
            <a:ext cx="4960156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MODAL VERBS</a:t>
            </a:r>
          </a:p>
          <a:p>
            <a:r>
              <a:rPr lang="en-GB" sz="1600" dirty="0">
                <a:latin typeface="Comic Sans MS"/>
              </a:rPr>
              <a:t>	</a:t>
            </a:r>
          </a:p>
          <a:p>
            <a:r>
              <a:rPr lang="en-GB" sz="1600" dirty="0">
                <a:latin typeface="Comic Sans MS"/>
              </a:rPr>
              <a:t>	Ich </a:t>
            </a:r>
            <a:r>
              <a:rPr lang="en-GB" sz="1600" dirty="0" err="1">
                <a:latin typeface="Comic Sans MS"/>
              </a:rPr>
              <a:t>kann</a:t>
            </a:r>
            <a:r>
              <a:rPr lang="en-GB" sz="1600" dirty="0">
                <a:latin typeface="Comic Sans MS"/>
              </a:rPr>
              <a:t> 		I can</a:t>
            </a:r>
          </a:p>
          <a:p>
            <a:r>
              <a:rPr lang="en-GB" sz="1600" dirty="0">
                <a:latin typeface="Comic Sans MS"/>
              </a:rPr>
              <a:t>	Ich </a:t>
            </a:r>
            <a:r>
              <a:rPr lang="en-GB" sz="1600" dirty="0" err="1">
                <a:latin typeface="Comic Sans MS"/>
              </a:rPr>
              <a:t>darf</a:t>
            </a:r>
            <a:r>
              <a:rPr lang="en-GB" sz="1600" dirty="0">
                <a:latin typeface="Comic Sans MS"/>
              </a:rPr>
              <a:t>		I‘m allowed</a:t>
            </a:r>
          </a:p>
          <a:p>
            <a:r>
              <a:rPr lang="en-GB" sz="1600" dirty="0">
                <a:latin typeface="Comic Sans MS"/>
              </a:rPr>
              <a:t>	Ich </a:t>
            </a:r>
            <a:r>
              <a:rPr lang="en-GB" sz="1600" dirty="0" err="1">
                <a:latin typeface="Comic Sans MS"/>
              </a:rPr>
              <a:t>sollte</a:t>
            </a:r>
            <a:r>
              <a:rPr lang="en-GB" sz="1600" dirty="0">
                <a:latin typeface="Comic Sans MS"/>
              </a:rPr>
              <a:t>	I should</a:t>
            </a:r>
          </a:p>
          <a:p>
            <a:endParaRPr lang="en-GB" sz="1600" i="1" dirty="0">
              <a:latin typeface="Comic Sans MS"/>
            </a:endParaRPr>
          </a:p>
          <a:p>
            <a:r>
              <a:rPr lang="en-GB" sz="1600" u="sng" dirty="0">
                <a:latin typeface="Comic Sans MS"/>
              </a:rPr>
              <a:t>MODAL VERBS </a:t>
            </a:r>
            <a:r>
              <a:rPr lang="en-GB" sz="1600" dirty="0">
                <a:latin typeface="Comic Sans MS"/>
              </a:rPr>
              <a:t>send the </a:t>
            </a:r>
            <a:r>
              <a:rPr lang="en-GB" sz="1600" b="1" i="1" dirty="0">
                <a:latin typeface="Comic Sans MS"/>
              </a:rPr>
              <a:t>INFINITIVE</a:t>
            </a:r>
            <a:r>
              <a:rPr lang="en-GB" sz="1600" b="1" dirty="0">
                <a:latin typeface="Comic Sans MS"/>
              </a:rPr>
              <a:t> </a:t>
            </a:r>
            <a:r>
              <a:rPr lang="en-GB" sz="1600" dirty="0">
                <a:latin typeface="Comic Sans MS"/>
              </a:rPr>
              <a:t>to the end of the sentence:</a:t>
            </a:r>
          </a:p>
          <a:p>
            <a:endParaRPr lang="en-GB" sz="1600" i="1" dirty="0">
              <a:latin typeface="Comic Sans MS"/>
            </a:endParaRPr>
          </a:p>
          <a:p>
            <a:r>
              <a:rPr lang="en-GB" sz="1600" dirty="0">
                <a:latin typeface="Comic Sans MS"/>
              </a:rPr>
              <a:t>Ich </a:t>
            </a:r>
            <a:r>
              <a:rPr lang="en-GB" sz="1600" u="sng" dirty="0" err="1">
                <a:latin typeface="Comic Sans MS"/>
              </a:rPr>
              <a:t>kann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dirty="0" err="1">
                <a:latin typeface="Comic Sans MS"/>
              </a:rPr>
              <a:t>heute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dirty="0" err="1">
                <a:latin typeface="Comic Sans MS"/>
              </a:rPr>
              <a:t>Fußball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b="1" i="1" dirty="0" err="1">
                <a:latin typeface="Comic Sans MS"/>
              </a:rPr>
              <a:t>spielen</a:t>
            </a:r>
            <a:r>
              <a:rPr lang="en-GB" sz="1600" i="1" dirty="0">
                <a:latin typeface="Comic Sans MS"/>
              </a:rPr>
              <a:t>.</a:t>
            </a:r>
          </a:p>
          <a:p>
            <a:endParaRPr lang="en-GB" sz="1600" i="1" dirty="0">
              <a:latin typeface="Comic Sans MS"/>
            </a:endParaRPr>
          </a:p>
          <a:p>
            <a:r>
              <a:rPr lang="en-GB" sz="1600" dirty="0">
                <a:latin typeface="Comic Sans MS"/>
              </a:rPr>
              <a:t>Ich </a:t>
            </a:r>
            <a:r>
              <a:rPr lang="en-GB" sz="1600" u="sng" dirty="0" err="1">
                <a:latin typeface="Comic Sans MS"/>
              </a:rPr>
              <a:t>darf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dirty="0" err="1">
                <a:latin typeface="Comic Sans MS"/>
              </a:rPr>
              <a:t>meinen</a:t>
            </a:r>
            <a:r>
              <a:rPr lang="en-GB" sz="1600" dirty="0">
                <a:latin typeface="Comic Sans MS"/>
              </a:rPr>
              <a:t> Computer </a:t>
            </a:r>
            <a:r>
              <a:rPr lang="en-GB" sz="1600" dirty="0" err="1">
                <a:latin typeface="Comic Sans MS"/>
              </a:rPr>
              <a:t>nur</a:t>
            </a:r>
            <a:r>
              <a:rPr lang="en-GB" sz="1600" dirty="0">
                <a:latin typeface="Comic Sans MS"/>
              </a:rPr>
              <a:t> am </a:t>
            </a:r>
          </a:p>
          <a:p>
            <a:r>
              <a:rPr lang="en-GB" sz="1600" dirty="0" err="1">
                <a:latin typeface="Comic Sans MS"/>
              </a:rPr>
              <a:t>Wochenende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b="1" i="1" dirty="0" err="1">
                <a:latin typeface="Comic Sans MS"/>
              </a:rPr>
              <a:t>benutzen</a:t>
            </a:r>
            <a:r>
              <a:rPr lang="en-GB" sz="1600" b="1" i="1" dirty="0">
                <a:latin typeface="Comic Sans MS"/>
              </a:rPr>
              <a:t>.</a:t>
            </a:r>
          </a:p>
          <a:p>
            <a:endParaRPr lang="en-GB" sz="1600" b="1" i="1" dirty="0">
              <a:latin typeface="Comic Sans MS"/>
            </a:endParaRPr>
          </a:p>
          <a:p>
            <a:r>
              <a:rPr lang="en-GB" sz="1600" dirty="0">
                <a:latin typeface="Comic Sans MS"/>
              </a:rPr>
              <a:t>Ich </a:t>
            </a:r>
            <a:r>
              <a:rPr lang="en-GB" sz="1600" u="sng" dirty="0" err="1">
                <a:latin typeface="Comic Sans MS"/>
              </a:rPr>
              <a:t>sollte</a:t>
            </a:r>
            <a:r>
              <a:rPr lang="en-GB" sz="1600" dirty="0">
                <a:latin typeface="Comic Sans MS"/>
              </a:rPr>
              <a:t> </a:t>
            </a:r>
            <a:r>
              <a:rPr lang="en-GB" sz="1600" dirty="0" err="1">
                <a:latin typeface="Comic Sans MS"/>
              </a:rPr>
              <a:t>nicht</a:t>
            </a:r>
            <a:r>
              <a:rPr lang="en-GB" sz="1600" dirty="0">
                <a:latin typeface="Comic Sans MS"/>
              </a:rPr>
              <a:t> so oft </a:t>
            </a:r>
            <a:r>
              <a:rPr lang="en-GB" sz="1600" b="1" i="1" dirty="0" err="1">
                <a:latin typeface="Comic Sans MS"/>
              </a:rPr>
              <a:t>fernsehen</a:t>
            </a:r>
            <a:endParaRPr lang="en-GB" sz="1600" b="1" i="1" dirty="0">
              <a:latin typeface="Comic Sans M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BEE433-CE6F-40FC-A7C2-70F549DCFDD5}"/>
              </a:ext>
            </a:extLst>
          </p:cNvPr>
          <p:cNvSpPr/>
          <p:nvPr/>
        </p:nvSpPr>
        <p:spPr>
          <a:xfrm>
            <a:off x="288948" y="930570"/>
            <a:ext cx="646806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492500" algn="l"/>
              </a:tabLst>
            </a:pPr>
            <a:r>
              <a:rPr lang="en-GB" b="1" dirty="0" err="1">
                <a:latin typeface="Comic Sans MS" panose="030F0702030302020204" pitchFamily="66" charset="0"/>
              </a:rPr>
              <a:t>Bist</a:t>
            </a:r>
            <a:r>
              <a:rPr lang="en-GB" b="1" dirty="0">
                <a:latin typeface="Comic Sans MS" panose="030F0702030302020204" pitchFamily="66" charset="0"/>
              </a:rPr>
              <a:t> du </a:t>
            </a:r>
            <a:r>
              <a:rPr lang="en-GB" b="1" dirty="0" err="1">
                <a:latin typeface="Comic Sans MS" panose="030F0702030302020204" pitchFamily="66" charset="0"/>
              </a:rPr>
              <a:t>süchtig</a:t>
            </a:r>
            <a:r>
              <a:rPr lang="en-GB" b="1" dirty="0">
                <a:latin typeface="Comic Sans MS" panose="030F0702030302020204" pitchFamily="66" charset="0"/>
              </a:rPr>
              <a:t>? Are you addicted?</a:t>
            </a:r>
          </a:p>
          <a:p>
            <a:pPr>
              <a:tabLst>
                <a:tab pos="3492500" algn="l"/>
              </a:tabLst>
            </a:pPr>
            <a:endParaRPr lang="en-GB" sz="1600" b="1" dirty="0">
              <a:latin typeface="Comic Sans MS" panose="030F0702030302020204" pitchFamily="66" charset="0"/>
            </a:endParaRPr>
          </a:p>
          <a:p>
            <a:pPr>
              <a:tabLst>
                <a:tab pos="34925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Ja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bestimmt</a:t>
            </a:r>
            <a:r>
              <a:rPr lang="en-GB" sz="1600" dirty="0">
                <a:latin typeface="Comic Sans MS" panose="030F0702030302020204" pitchFamily="66" charset="0"/>
              </a:rPr>
              <a:t>!	Yes, definitely!</a:t>
            </a:r>
          </a:p>
          <a:p>
            <a:pPr>
              <a:tabLst>
                <a:tab pos="34925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Nein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err="1">
                <a:latin typeface="Comic Sans MS" panose="030F0702030302020204" pitchFamily="66" charset="0"/>
              </a:rPr>
              <a:t>überhaupt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.	No, not at all.</a:t>
            </a:r>
          </a:p>
          <a:p>
            <a:pPr>
              <a:tabLst>
                <a:tab pos="34925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Ich bin (</a:t>
            </a: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) </a:t>
            </a:r>
            <a:r>
              <a:rPr lang="en-GB" sz="1600" dirty="0" err="1">
                <a:latin typeface="Comic Sans MS" panose="030F0702030302020204" pitchFamily="66" charset="0"/>
              </a:rPr>
              <a:t>süchtig</a:t>
            </a:r>
            <a:r>
              <a:rPr lang="en-GB" sz="1600" dirty="0">
                <a:latin typeface="Comic Sans MS" panose="030F0702030302020204" pitchFamily="66" charset="0"/>
              </a:rPr>
              <a:t>	I’m (not) addicted</a:t>
            </a:r>
          </a:p>
          <a:p>
            <a:pPr>
              <a:tabLst>
                <a:tab pos="34925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34925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  <a:p>
            <a:pPr>
              <a:tabLst>
                <a:tab pos="34925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eine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Stunde</a:t>
            </a:r>
            <a:r>
              <a:rPr lang="en-GB" sz="1600" dirty="0">
                <a:latin typeface="Comic Sans MS" panose="030F0702030302020204" pitchFamily="66" charset="0"/>
              </a:rPr>
              <a:t> pro Tag	an hour a day</a:t>
            </a:r>
          </a:p>
          <a:p>
            <a:pPr>
              <a:tabLst>
                <a:tab pos="34925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2 bis 3 </a:t>
            </a:r>
            <a:r>
              <a:rPr lang="en-GB" sz="1600" dirty="0" err="1">
                <a:latin typeface="Comic Sans MS" panose="030F0702030302020204" pitchFamily="66" charset="0"/>
              </a:rPr>
              <a:t>Stunden</a:t>
            </a:r>
            <a:r>
              <a:rPr lang="en-GB" sz="1600" dirty="0">
                <a:latin typeface="Comic Sans MS" panose="030F0702030302020204" pitchFamily="66" charset="0"/>
              </a:rPr>
              <a:t> pro Tag	2 to 3hours a day</a:t>
            </a:r>
          </a:p>
          <a:p>
            <a:pPr>
              <a:tabLst>
                <a:tab pos="34925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nicht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mehr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als</a:t>
            </a:r>
            <a:r>
              <a:rPr lang="en-GB" sz="1600" dirty="0">
                <a:latin typeface="Comic Sans MS" panose="030F0702030302020204" pitchFamily="66" charset="0"/>
              </a:rPr>
              <a:t> 3 </a:t>
            </a:r>
            <a:r>
              <a:rPr lang="en-GB" sz="1600" dirty="0" err="1">
                <a:latin typeface="Comic Sans MS" panose="030F0702030302020204" pitchFamily="66" charset="0"/>
              </a:rPr>
              <a:t>Stunden</a:t>
            </a:r>
            <a:r>
              <a:rPr lang="en-GB" sz="1600" dirty="0">
                <a:latin typeface="Comic Sans MS" panose="030F0702030302020204" pitchFamily="66" charset="0"/>
              </a:rPr>
              <a:t> pro Tag 	no more than 3 hours a day</a:t>
            </a:r>
          </a:p>
          <a:p>
            <a:pPr>
              <a:tabLst>
                <a:tab pos="34925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mehr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als</a:t>
            </a:r>
            <a:r>
              <a:rPr lang="en-GB" sz="1600" dirty="0">
                <a:latin typeface="Comic Sans MS" panose="030F0702030302020204" pitchFamily="66" charset="0"/>
              </a:rPr>
              <a:t> 20 </a:t>
            </a:r>
            <a:r>
              <a:rPr lang="en-GB" sz="1600" dirty="0" err="1">
                <a:latin typeface="Comic Sans MS" panose="030F0702030302020204" pitchFamily="66" charset="0"/>
              </a:rPr>
              <a:t>Stunden</a:t>
            </a:r>
            <a:r>
              <a:rPr lang="en-GB" sz="1600" dirty="0">
                <a:latin typeface="Comic Sans MS" panose="030F0702030302020204" pitchFamily="66" charset="0"/>
              </a:rPr>
              <a:t> pro </a:t>
            </a:r>
            <a:r>
              <a:rPr lang="en-GB" sz="1600" dirty="0" err="1">
                <a:latin typeface="Comic Sans MS" panose="030F0702030302020204" pitchFamily="66" charset="0"/>
              </a:rPr>
              <a:t>Woche</a:t>
            </a:r>
            <a:r>
              <a:rPr lang="en-GB" sz="1600" dirty="0">
                <a:latin typeface="Comic Sans MS" panose="030F0702030302020204" pitchFamily="66" charset="0"/>
              </a:rPr>
              <a:t> 	more than 20 hours a week</a:t>
            </a:r>
          </a:p>
          <a:p>
            <a:pPr>
              <a:tabLst>
                <a:tab pos="34925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von 20 bis 22 </a:t>
            </a:r>
            <a:r>
              <a:rPr lang="en-GB" sz="1600" dirty="0" err="1">
                <a:latin typeface="Comic Sans MS" panose="030F0702030302020204" pitchFamily="66" charset="0"/>
              </a:rPr>
              <a:t>Uhr</a:t>
            </a:r>
            <a:r>
              <a:rPr lang="en-GB" sz="1600" dirty="0">
                <a:latin typeface="Comic Sans MS" panose="030F0702030302020204" pitchFamily="66" charset="0"/>
              </a:rPr>
              <a:t>	from 8.00 to 10.00 pm</a:t>
            </a:r>
          </a:p>
          <a:p>
            <a:pPr>
              <a:tabLst>
                <a:tab pos="3492500" algn="l"/>
              </a:tabLst>
            </a:pPr>
            <a:r>
              <a:rPr lang="en-GB" sz="1600" dirty="0" err="1">
                <a:latin typeface="Comic Sans MS" panose="030F0702030302020204" pitchFamily="66" charset="0"/>
              </a:rPr>
              <a:t>nur</a:t>
            </a:r>
            <a:r>
              <a:rPr lang="en-GB" sz="1600" dirty="0">
                <a:latin typeface="Comic Sans MS" panose="030F0702030302020204" pitchFamily="66" charset="0"/>
              </a:rPr>
              <a:t> am </a:t>
            </a:r>
            <a:r>
              <a:rPr lang="en-GB" sz="1600" dirty="0" err="1">
                <a:latin typeface="Comic Sans MS" panose="030F0702030302020204" pitchFamily="66" charset="0"/>
              </a:rPr>
              <a:t>Wochenende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latin typeface="Comic Sans MS" panose="030F0702030302020204" pitchFamily="66" charset="0"/>
              </a:rPr>
              <a:t>nach</a:t>
            </a:r>
            <a:r>
              <a:rPr lang="en-GB" sz="1600" dirty="0">
                <a:latin typeface="Comic Sans MS" panose="030F0702030302020204" pitchFamily="66" charset="0"/>
              </a:rPr>
              <a:t> 	only at the weekend</a:t>
            </a:r>
          </a:p>
          <a:p>
            <a:pPr>
              <a:tabLst>
                <a:tab pos="3492500" algn="l"/>
              </a:tabLst>
            </a:pPr>
            <a:r>
              <a:rPr lang="en-GB" sz="1600" dirty="0">
                <a:latin typeface="Comic Sans MS" panose="030F0702030302020204" pitchFamily="66" charset="0"/>
              </a:rPr>
              <a:t>       den </a:t>
            </a:r>
            <a:r>
              <a:rPr lang="en-GB" sz="1600" dirty="0" err="1">
                <a:latin typeface="Comic Sans MS" panose="030F0702030302020204" pitchFamily="66" charset="0"/>
              </a:rPr>
              <a:t>Hausaufgaben</a:t>
            </a:r>
            <a:r>
              <a:rPr lang="en-GB" sz="1600" dirty="0">
                <a:latin typeface="Comic Sans MS" panose="030F0702030302020204" pitchFamily="66" charset="0"/>
              </a:rPr>
              <a:t>		after homework</a:t>
            </a:r>
          </a:p>
          <a:p>
            <a:pPr>
              <a:tabLst>
                <a:tab pos="3492500" algn="l"/>
              </a:tabLst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C3C538-3B16-469B-8E4F-9B41EBA0B249}"/>
              </a:ext>
            </a:extLst>
          </p:cNvPr>
          <p:cNvSpPr/>
          <p:nvPr/>
        </p:nvSpPr>
        <p:spPr>
          <a:xfrm>
            <a:off x="9221840" y="9251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610D9D-892E-4132-8434-0F3C5FB74B92}"/>
              </a:ext>
            </a:extLst>
          </p:cNvPr>
          <p:cNvSpPr/>
          <p:nvPr/>
        </p:nvSpPr>
        <p:spPr>
          <a:xfrm>
            <a:off x="304771" y="920621"/>
            <a:ext cx="6184929" cy="35751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E1114E-78B4-4AE8-97A0-2EA8193606F9}"/>
              </a:ext>
            </a:extLst>
          </p:cNvPr>
          <p:cNvSpPr/>
          <p:nvPr/>
        </p:nvSpPr>
        <p:spPr>
          <a:xfrm>
            <a:off x="6808422" y="920621"/>
            <a:ext cx="5011569" cy="3774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2D83FA-F317-47B6-B4E9-3BCCC938FAED}"/>
              </a:ext>
            </a:extLst>
          </p:cNvPr>
          <p:cNvSpPr/>
          <p:nvPr/>
        </p:nvSpPr>
        <p:spPr>
          <a:xfrm>
            <a:off x="4925648" y="226901"/>
            <a:ext cx="23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err="1">
                <a:latin typeface="Comic Sans MS"/>
              </a:rPr>
              <a:t>Stimmt</a:t>
            </a:r>
            <a:r>
              <a:rPr lang="en-GB" b="1" dirty="0">
                <a:latin typeface="Comic Sans MS"/>
              </a:rPr>
              <a:t> 2 Module 2</a:t>
            </a:r>
          </a:p>
        </p:txBody>
      </p:sp>
    </p:spTree>
    <p:extLst>
      <p:ext uri="{BB962C8B-B14F-4D97-AF65-F5344CB8AC3E}">
        <p14:creationId xmlns:p14="http://schemas.microsoft.com/office/powerpoint/2010/main" val="59704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cd580e-1984-426a-8418-8e1674c233db" xsi:nil="true"/>
    <lcf76f155ced4ddcb4097134ff3c332f xmlns="89ab1a97-1e4e-4ffa-95fd-a921414e71b2">
      <Terms xmlns="http://schemas.microsoft.com/office/infopath/2007/PartnerControls"/>
    </lcf76f155ced4ddcb4097134ff3c332f>
    <SharedWithUsers xmlns="49cd580e-1984-426a-8418-8e1674c233db">
      <UserInfo>
        <DisplayName>Reprographics (BRI)</DisplayName>
        <AccountId>43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ACA0052CDCE34C8BBDD135A9887A7B" ma:contentTypeVersion="15" ma:contentTypeDescription="Create a new document." ma:contentTypeScope="" ma:versionID="1f9a1f16ae2c65098f35b753feee04ca">
  <xsd:schema xmlns:xsd="http://www.w3.org/2001/XMLSchema" xmlns:xs="http://www.w3.org/2001/XMLSchema" xmlns:p="http://schemas.microsoft.com/office/2006/metadata/properties" xmlns:ns2="89ab1a97-1e4e-4ffa-95fd-a921414e71b2" xmlns:ns3="49cd580e-1984-426a-8418-8e1674c233db" targetNamespace="http://schemas.microsoft.com/office/2006/metadata/properties" ma:root="true" ma:fieldsID="96854dd28747e04eb63f533ff66dabec" ns2:_="" ns3:_="">
    <xsd:import namespace="89ab1a97-1e4e-4ffa-95fd-a921414e71b2"/>
    <xsd:import namespace="49cd580e-1984-426a-8418-8e1674c233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b1a97-1e4e-4ffa-95fd-a921414e7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8a0d6290-1ea3-4fb3-b0d6-20e35eecb9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d580e-1984-426a-8418-8e1674c233db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b850b2e-1931-4f25-8b18-b7a7d57d2a89}" ma:internalName="TaxCatchAll" ma:showField="CatchAllData" ma:web="49cd580e-1984-426a-8418-8e1674c233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B02B54-911F-46CD-AA68-352EF216F7C6}">
  <ds:schemaRefs>
    <ds:schemaRef ds:uri="89ab1a97-1e4e-4ffa-95fd-a921414e71b2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9cd580e-1984-426a-8418-8e1674c233db"/>
  </ds:schemaRefs>
</ds:datastoreItem>
</file>

<file path=customXml/itemProps2.xml><?xml version="1.0" encoding="utf-8"?>
<ds:datastoreItem xmlns:ds="http://schemas.openxmlformats.org/officeDocument/2006/customXml" ds:itemID="{669F0382-4BCA-4A4C-8A99-ED9A95767D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A7D37-9368-4437-B177-A6BD1B7D1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ab1a97-1e4e-4ffa-95fd-a921414e71b2"/>
    <ds:schemaRef ds:uri="49cd580e-1984-426a-8418-8e1674c23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1037</Words>
  <Application>Microsoft Office PowerPoint</Application>
  <PresentationFormat>Widescreen</PresentationFormat>
  <Paragraphs>153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117</cp:revision>
  <dcterms:created xsi:type="dcterms:W3CDTF">2020-11-16T12:54:35Z</dcterms:created>
  <dcterms:modified xsi:type="dcterms:W3CDTF">2025-01-22T07:59:00Z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0x010100F5ACA0052CDCE34C8BBDD135A9887A7B</vt:lpwstr>
  </property>
  <property fmtid="{D5CDD505-2E9C-101B-9397-08002B2CF9AE}" pid="3" name="MediaServiceImageTags">
    <vt:lpwstr/>
  </property>
</Properties>
</file>