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omic Sans MS" panose="030F0702030302020204" pitchFamily="66" charset="0"/>
              </a:rPr>
              <a:t>HIGHER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MODULE 3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1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School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Jobs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40434"/>
            <a:ext cx="41402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L’ECOLE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au college		at school (11-15)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sixième</a:t>
            </a:r>
            <a:r>
              <a:rPr lang="en-GB" sz="1400" dirty="0">
                <a:latin typeface="Comic Sans MS" panose="030F0702030302020204" pitchFamily="66" charset="0"/>
              </a:rPr>
              <a:t>		Y7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cinquième</a:t>
            </a:r>
            <a:r>
              <a:rPr lang="en-GB" sz="1400" dirty="0">
                <a:latin typeface="Comic Sans MS" panose="030F0702030302020204" pitchFamily="66" charset="0"/>
              </a:rPr>
              <a:t>	Y8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quatrième</a:t>
            </a:r>
            <a:r>
              <a:rPr lang="en-GB" sz="1400" dirty="0">
                <a:latin typeface="Comic Sans MS" panose="030F0702030302020204" pitchFamily="66" charset="0"/>
              </a:rPr>
              <a:t>	Y9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troisième</a:t>
            </a:r>
            <a:r>
              <a:rPr lang="en-GB" sz="1400" dirty="0">
                <a:latin typeface="Comic Sans MS" panose="030F0702030302020204" pitchFamily="66" charset="0"/>
              </a:rPr>
              <a:t>	Y10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lycée		school 6</a:t>
            </a:r>
            <a:r>
              <a:rPr lang="en-GB" sz="1400" baseline="30000" dirty="0">
                <a:latin typeface="Comic Sans MS" panose="030F0702030302020204" pitchFamily="66" charset="0"/>
              </a:rPr>
              <a:t>th</a:t>
            </a:r>
            <a:r>
              <a:rPr lang="en-GB" sz="1400" dirty="0">
                <a:latin typeface="Comic Sans MS" panose="030F0702030302020204" pitchFamily="66" charset="0"/>
              </a:rPr>
              <a:t> form/college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terminale</a:t>
            </a:r>
            <a:r>
              <a:rPr lang="en-GB" sz="1400" dirty="0">
                <a:latin typeface="Comic Sans MS" panose="030F0702030302020204" pitchFamily="66" charset="0"/>
              </a:rPr>
              <a:t>	y13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première	y12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seconde</a:t>
            </a:r>
            <a:r>
              <a:rPr lang="en-GB" sz="1400" dirty="0">
                <a:latin typeface="Comic Sans MS" panose="030F0702030302020204" pitchFamily="66" charset="0"/>
              </a:rPr>
              <a:t>		y11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baccalauréat</a:t>
            </a:r>
            <a:r>
              <a:rPr lang="en-GB" sz="1400" dirty="0">
                <a:latin typeface="Comic Sans MS" panose="030F0702030302020204" pitchFamily="66" charset="0"/>
              </a:rPr>
              <a:t> (le bac) A level equivalent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l’université</a:t>
            </a:r>
            <a:r>
              <a:rPr lang="en-GB" sz="1400" dirty="0">
                <a:latin typeface="Comic Sans MS" panose="030F0702030302020204" pitchFamily="66" charset="0"/>
              </a:rPr>
              <a:t>		university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bâtiments</a:t>
            </a:r>
            <a:r>
              <a:rPr lang="en-GB" sz="1400" dirty="0">
                <a:latin typeface="Comic Sans MS" panose="030F0702030302020204" pitchFamily="66" charset="0"/>
              </a:rPr>
              <a:t>	buildings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cantine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>
                <a:latin typeface="Comic Sans MS" panose="030F0702030302020204" pitchFamily="66" charset="0"/>
              </a:rPr>
              <a:t>cantine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gymnase</a:t>
            </a:r>
            <a:r>
              <a:rPr lang="en-GB" sz="1400" dirty="0">
                <a:latin typeface="Comic Sans MS" panose="030F0702030302020204" pitchFamily="66" charset="0"/>
              </a:rPr>
              <a:t>	gym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bibliothèque</a:t>
            </a:r>
            <a:r>
              <a:rPr lang="en-GB" sz="1400" dirty="0">
                <a:latin typeface="Comic Sans MS" panose="030F0702030302020204" pitchFamily="66" charset="0"/>
              </a:rPr>
              <a:t>	library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classe</a:t>
            </a:r>
            <a:r>
              <a:rPr lang="en-GB" sz="1400" dirty="0">
                <a:latin typeface="Comic Sans MS" panose="030F0702030302020204" pitchFamily="66" charset="0"/>
              </a:rPr>
              <a:t> 		class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salle </a:t>
            </a:r>
            <a:r>
              <a:rPr lang="en-GB" sz="1400" dirty="0" err="1">
                <a:latin typeface="Comic Sans MS" panose="030F0702030302020204" pitchFamily="66" charset="0"/>
              </a:rPr>
              <a:t>d’informatique</a:t>
            </a:r>
            <a:r>
              <a:rPr lang="en-GB" sz="1400" dirty="0">
                <a:latin typeface="Comic Sans MS" panose="030F0702030302020204" pitchFamily="66" charset="0"/>
              </a:rPr>
              <a:t>  IT room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il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interdit</a:t>
            </a:r>
            <a:r>
              <a:rPr lang="en-GB" sz="1400" dirty="0">
                <a:latin typeface="Comic Sans MS" panose="030F0702030302020204" pitchFamily="66" charset="0"/>
              </a:rPr>
              <a:t> de	It’s forbidden to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règlement</a:t>
            </a:r>
            <a:r>
              <a:rPr lang="en-GB" sz="1400" dirty="0">
                <a:latin typeface="Comic Sans MS" panose="030F0702030302020204" pitchFamily="66" charset="0"/>
              </a:rPr>
              <a:t> (</a:t>
            </a:r>
            <a:r>
              <a:rPr lang="en-GB" sz="1400" dirty="0" err="1">
                <a:latin typeface="Comic Sans MS" panose="030F0702030302020204" pitchFamily="66" charset="0"/>
              </a:rPr>
              <a:t>scolaire</a:t>
            </a:r>
            <a:r>
              <a:rPr lang="en-GB" sz="1400" dirty="0">
                <a:latin typeface="Comic Sans MS" panose="030F0702030302020204" pitchFamily="66" charset="0"/>
              </a:rPr>
              <a:t>)	school rules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cyber-intimidation		cyber-bullying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oublier</a:t>
            </a:r>
            <a:r>
              <a:rPr lang="en-GB" sz="1400" dirty="0">
                <a:latin typeface="Comic Sans MS" panose="030F0702030302020204" pitchFamily="66" charset="0"/>
              </a:rPr>
              <a:t>		to forget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papier		paper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règle</a:t>
            </a:r>
            <a:r>
              <a:rPr lang="en-GB" sz="1400" dirty="0">
                <a:latin typeface="Comic Sans MS" panose="030F0702030302020204" pitchFamily="66" charset="0"/>
              </a:rPr>
              <a:t>		ruler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cahier		ex book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chaise		chair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lecture		reading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notes		grades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sac		bag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stylo</a:t>
            </a:r>
            <a:r>
              <a:rPr lang="en-GB" sz="1400" dirty="0">
                <a:latin typeface="Comic Sans MS" panose="030F0702030302020204" pitchFamily="66" charset="0"/>
              </a:rPr>
              <a:t>		pen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0377" y="151179"/>
            <a:ext cx="47371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l’élève</a:t>
            </a:r>
            <a:r>
              <a:rPr lang="en-GB" sz="1400" dirty="0">
                <a:latin typeface="Comic Sans MS" panose="030F0702030302020204" pitchFamily="66" charset="0"/>
              </a:rPr>
              <a:t>			pupil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étudiant</a:t>
            </a:r>
            <a:r>
              <a:rPr lang="en-GB" sz="1400" dirty="0">
                <a:latin typeface="Comic Sans MS" panose="030F0702030302020204" pitchFamily="66" charset="0"/>
              </a:rPr>
              <a:t>		student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journée</a:t>
            </a:r>
            <a:r>
              <a:rPr lang="en-GB" sz="1400" dirty="0">
                <a:latin typeface="Comic Sans MS" panose="030F0702030302020204" pitchFamily="66" charset="0"/>
              </a:rPr>
              <a:t>			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récré</a:t>
            </a:r>
            <a:r>
              <a:rPr lang="en-GB" sz="1400" dirty="0">
                <a:latin typeface="Comic Sans MS" panose="030F0702030302020204" pitchFamily="66" charset="0"/>
              </a:rPr>
              <a:t>(</a:t>
            </a:r>
            <a:r>
              <a:rPr lang="en-GB" sz="1400" dirty="0" err="1">
                <a:latin typeface="Comic Sans MS" panose="030F0702030302020204" pitchFamily="66" charset="0"/>
              </a:rPr>
              <a:t>ation</a:t>
            </a:r>
            <a:r>
              <a:rPr lang="en-GB" sz="1400" dirty="0">
                <a:latin typeface="Comic Sans MS" panose="030F0702030302020204" pitchFamily="66" charset="0"/>
              </a:rPr>
              <a:t>)		break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déjeuner		lunch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cour</a:t>
            </a:r>
            <a:r>
              <a:rPr lang="en-GB" sz="1400" dirty="0">
                <a:latin typeface="Comic Sans MS" panose="030F0702030302020204" pitchFamily="66" charset="0"/>
              </a:rPr>
              <a:t>			playground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échange</a:t>
            </a:r>
            <a:r>
              <a:rPr lang="en-GB" sz="1400" dirty="0">
                <a:latin typeface="Comic Sans MS" panose="030F0702030302020204" pitchFamily="66" charset="0"/>
              </a:rPr>
              <a:t>		a school exchange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examen			exam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vêtements</a:t>
            </a:r>
            <a:r>
              <a:rPr lang="en-GB" sz="1400" dirty="0">
                <a:latin typeface="Comic Sans MS" panose="030F0702030302020204" pitchFamily="66" charset="0"/>
              </a:rPr>
              <a:t>		clothes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l’uniforme</a:t>
            </a:r>
            <a:r>
              <a:rPr lang="en-GB" sz="1400" dirty="0">
                <a:latin typeface="Comic Sans MS" panose="030F0702030302020204" pitchFamily="66" charset="0"/>
              </a:rPr>
              <a:t>			uniform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pantalon</a:t>
            </a:r>
            <a:r>
              <a:rPr lang="en-GB" sz="1400" dirty="0">
                <a:latin typeface="Comic Sans MS" panose="030F0702030302020204" pitchFamily="66" charset="0"/>
              </a:rPr>
              <a:t>		trousers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voyage </a:t>
            </a:r>
            <a:r>
              <a:rPr lang="en-GB" sz="1400" dirty="0" err="1">
                <a:latin typeface="Comic Sans MS" panose="030F0702030302020204" pitchFamily="66" charset="0"/>
              </a:rPr>
              <a:t>scolaire</a:t>
            </a:r>
            <a:r>
              <a:rPr lang="en-GB" sz="1400" dirty="0">
                <a:latin typeface="Comic Sans MS" panose="030F0702030302020204" pitchFamily="66" charset="0"/>
              </a:rPr>
              <a:t>		school trip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devoirs			homework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controle</a:t>
            </a:r>
            <a:r>
              <a:rPr lang="en-GB" sz="1400" dirty="0">
                <a:latin typeface="Comic Sans MS" panose="030F0702030302020204" pitchFamily="66" charset="0"/>
              </a:rPr>
              <a:t>		test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matière/un </a:t>
            </a:r>
            <a:r>
              <a:rPr lang="en-GB" sz="1400" dirty="0" err="1">
                <a:latin typeface="Comic Sans MS" panose="030F0702030302020204" pitchFamily="66" charset="0"/>
              </a:rPr>
              <a:t>leçon</a:t>
            </a:r>
            <a:r>
              <a:rPr lang="en-GB" sz="1400" dirty="0">
                <a:latin typeface="Comic Sans MS" panose="030F0702030302020204" pitchFamily="66" charset="0"/>
              </a:rPr>
              <a:t>/un </a:t>
            </a:r>
            <a:r>
              <a:rPr lang="en-GB" sz="1400" dirty="0" err="1">
                <a:latin typeface="Comic Sans MS" panose="030F0702030302020204" pitchFamily="66" charset="0"/>
              </a:rPr>
              <a:t>cours</a:t>
            </a:r>
            <a:r>
              <a:rPr lang="en-GB" sz="1400" dirty="0">
                <a:latin typeface="Comic Sans MS" panose="030F0702030302020204" pitchFamily="66" charset="0"/>
              </a:rPr>
              <a:t>	lesson/subject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l’histoire</a:t>
            </a:r>
            <a:r>
              <a:rPr lang="en-GB" sz="1400" dirty="0">
                <a:latin typeface="Comic Sans MS" panose="030F0702030302020204" pitchFamily="66" charset="0"/>
              </a:rPr>
              <a:t>			history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l’informatique</a:t>
            </a:r>
            <a:r>
              <a:rPr lang="en-GB" sz="1400" dirty="0">
                <a:latin typeface="Comic Sans MS" panose="030F0702030302020204" pitchFamily="66" charset="0"/>
              </a:rPr>
              <a:t>		IT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langues</a:t>
            </a:r>
            <a:r>
              <a:rPr lang="en-GB" sz="1400" dirty="0">
                <a:latin typeface="Comic Sans MS" panose="030F0702030302020204" pitchFamily="66" charset="0"/>
              </a:rPr>
              <a:t>			languages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musique			music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physique			physics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politique			politics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géographie</a:t>
            </a:r>
            <a:r>
              <a:rPr lang="en-GB" sz="1400" dirty="0">
                <a:latin typeface="Comic Sans MS" panose="030F0702030302020204" pitchFamily="66" charset="0"/>
              </a:rPr>
              <a:t>		geography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religion			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sciences		science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technologie</a:t>
            </a:r>
            <a:r>
              <a:rPr lang="en-GB" sz="1400" dirty="0">
                <a:latin typeface="Comic Sans MS" panose="030F0702030302020204" pitchFamily="66" charset="0"/>
              </a:rPr>
              <a:t>		technology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maths			maths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affaires/le commerce	business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théâtre</a:t>
            </a:r>
            <a:r>
              <a:rPr lang="en-GB" sz="1400" dirty="0">
                <a:latin typeface="Comic Sans MS" panose="030F0702030302020204" pitchFamily="66" charset="0"/>
              </a:rPr>
              <a:t>			drama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l’enseignement</a:t>
            </a:r>
            <a:r>
              <a:rPr lang="en-GB" sz="1400" dirty="0">
                <a:latin typeface="Comic Sans MS" panose="030F0702030302020204" pitchFamily="66" charset="0"/>
              </a:rPr>
              <a:t>		education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rentrée</a:t>
            </a:r>
            <a:r>
              <a:rPr lang="en-GB" sz="1400" dirty="0">
                <a:latin typeface="Comic Sans MS" panose="030F0702030302020204" pitchFamily="66" charset="0"/>
              </a:rPr>
              <a:t>			return to school after summer holidays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450" y="3667343"/>
            <a:ext cx="511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696" y="140153"/>
            <a:ext cx="57340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Au travail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 bureau			office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banque</a:t>
            </a:r>
            <a:r>
              <a:rPr lang="en-GB" sz="1400" dirty="0">
                <a:latin typeface="Comic Sans MS" panose="030F0702030302020204" pitchFamily="66" charset="0"/>
              </a:rPr>
              <a:t>			bank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bâtiment</a:t>
            </a:r>
            <a:r>
              <a:rPr lang="en-GB" sz="1400" dirty="0">
                <a:latin typeface="Comic Sans MS" panose="030F0702030302020204" pitchFamily="66" charset="0"/>
              </a:rPr>
              <a:t>		building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entreprise</a:t>
            </a:r>
            <a:r>
              <a:rPr lang="en-GB" sz="1400" dirty="0">
                <a:latin typeface="Comic Sans MS" panose="030F0702030302020204" pitchFamily="66" charset="0"/>
              </a:rPr>
              <a:t>		business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journal			newspaper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loi</a:t>
            </a:r>
            <a:r>
              <a:rPr lang="en-GB" sz="1400" dirty="0">
                <a:latin typeface="Comic Sans MS" panose="030F0702030302020204" pitchFamily="66" charset="0"/>
              </a:rPr>
              <a:t>			law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magasin</a:t>
            </a:r>
            <a:r>
              <a:rPr lang="en-GB" sz="1400" dirty="0">
                <a:latin typeface="Comic Sans MS" panose="030F0702030302020204" pitchFamily="66" charset="0"/>
              </a:rPr>
              <a:t>			shop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usine</a:t>
            </a:r>
            <a:r>
              <a:rPr lang="en-GB" sz="1400" dirty="0">
                <a:latin typeface="Comic Sans MS" panose="030F0702030302020204" pitchFamily="66" charset="0"/>
              </a:rPr>
              <a:t>			factory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poste			post office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reception		reception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champ			field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dehors			outside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médecine</a:t>
            </a:r>
            <a:r>
              <a:rPr lang="en-GB" sz="1400" dirty="0">
                <a:latin typeface="Comic Sans MS" panose="030F0702030302020204" pitchFamily="66" charset="0"/>
              </a:rPr>
              <a:t>		</a:t>
            </a:r>
            <a:r>
              <a:rPr lang="en-GB" sz="1400" dirty="0" err="1">
                <a:latin typeface="Comic Sans MS" panose="030F0702030302020204" pitchFamily="66" charset="0"/>
              </a:rPr>
              <a:t>medecine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la mode			fashion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construction		construction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tourists		tourists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l’organisation</a:t>
            </a:r>
            <a:r>
              <a:rPr lang="en-GB" sz="1400" dirty="0">
                <a:latin typeface="Comic Sans MS" panose="030F0702030302020204" pitchFamily="66" charset="0"/>
              </a:rPr>
              <a:t> caritative	charity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chanter			to sing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construire</a:t>
            </a:r>
            <a:r>
              <a:rPr lang="en-GB" sz="1400" dirty="0">
                <a:latin typeface="Comic Sans MS" panose="030F0702030302020204" pitchFamily="66" charset="0"/>
              </a:rPr>
              <a:t>			to build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collègues</a:t>
            </a:r>
            <a:r>
              <a:rPr lang="en-GB" sz="1400" dirty="0">
                <a:latin typeface="Comic Sans MS" panose="030F0702030302020204" pitchFamily="66" charset="0"/>
              </a:rPr>
              <a:t>		colleagues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patron			boss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grève</a:t>
            </a:r>
            <a:r>
              <a:rPr lang="en-GB" sz="1400" dirty="0">
                <a:latin typeface="Comic Sans MS" panose="030F0702030302020204" pitchFamily="66" charset="0"/>
              </a:rPr>
              <a:t>			strike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stage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entreprise</a:t>
            </a:r>
            <a:r>
              <a:rPr lang="en-GB" sz="1400" dirty="0">
                <a:latin typeface="Comic Sans MS" panose="030F0702030302020204" pitchFamily="66" charset="0"/>
              </a:rPr>
              <a:t>	work experience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au </a:t>
            </a:r>
            <a:r>
              <a:rPr lang="en-GB" sz="1400" dirty="0" err="1">
                <a:latin typeface="Comic Sans MS" panose="030F0702030302020204" pitchFamily="66" charset="0"/>
              </a:rPr>
              <a:t>chômage</a:t>
            </a:r>
            <a:r>
              <a:rPr lang="en-GB" sz="1400" dirty="0">
                <a:latin typeface="Comic Sans MS" panose="030F0702030302020204" pitchFamily="66" charset="0"/>
              </a:rPr>
              <a:t>		unemployed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apprentissage</a:t>
            </a:r>
            <a:r>
              <a:rPr lang="en-GB" sz="1400" dirty="0">
                <a:latin typeface="Comic Sans MS" panose="030F0702030302020204" pitchFamily="66" charset="0"/>
              </a:rPr>
              <a:t>		apprenticeship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sabbatique</a:t>
            </a:r>
            <a:r>
              <a:rPr lang="en-GB" sz="1400" dirty="0">
                <a:latin typeface="Comic Sans MS" panose="030F0702030302020204" pitchFamily="66" charset="0"/>
              </a:rPr>
              <a:t>		gap year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formation		training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recherche		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40153"/>
            <a:ext cx="585439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 travail/</a:t>
            </a:r>
            <a:r>
              <a:rPr lang="en-GB" sz="1400" dirty="0" err="1">
                <a:latin typeface="Comic Sans MS" panose="030F0702030302020204" pitchFamily="66" charset="0"/>
              </a:rPr>
              <a:t>boulot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l’employ</a:t>
            </a:r>
            <a:r>
              <a:rPr lang="en-GB" sz="1400" dirty="0">
                <a:latin typeface="Comic Sans MS" panose="030F0702030302020204" pitchFamily="66" charset="0"/>
              </a:rPr>
              <a:t>/le </a:t>
            </a:r>
            <a:r>
              <a:rPr lang="en-GB" sz="1400" dirty="0" err="1">
                <a:latin typeface="Comic Sans MS" panose="030F0702030302020204" pitchFamily="66" charset="0"/>
              </a:rPr>
              <a:t>métier</a:t>
            </a:r>
            <a:r>
              <a:rPr lang="en-GB" sz="1400" dirty="0">
                <a:latin typeface="Comic Sans MS" panose="030F0702030302020204" pitchFamily="66" charset="0"/>
              </a:rPr>
              <a:t>	job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carrière</a:t>
            </a:r>
            <a:r>
              <a:rPr lang="en-GB" sz="1400" dirty="0">
                <a:latin typeface="Comic Sans MS" panose="030F0702030302020204" pitchFamily="66" charset="0"/>
              </a:rPr>
              <a:t>			career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l’auteur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autrice</a:t>
            </a:r>
            <a:r>
              <a:rPr lang="en-GB" sz="1400" dirty="0">
                <a:latin typeface="Comic Sans MS" panose="030F0702030302020204" pitchFamily="66" charset="0"/>
              </a:rPr>
              <a:t>			author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roman				novel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l’influenceur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influenceuse</a:t>
            </a:r>
            <a:r>
              <a:rPr lang="en-GB" sz="1400" dirty="0">
                <a:latin typeface="Comic Sans MS" panose="030F0702030302020204" pitchFamily="66" charset="0"/>
              </a:rPr>
              <a:t>		influencer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musician			musician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député</a:t>
            </a:r>
            <a:r>
              <a:rPr lang="en-GB" sz="1400" dirty="0">
                <a:latin typeface="Comic Sans MS" panose="030F0702030302020204" pitchFamily="66" charset="0"/>
              </a:rPr>
              <a:t>				MP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secretaire			secretary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l’aidant</a:t>
            </a:r>
            <a:r>
              <a:rPr lang="en-GB" sz="1400" dirty="0">
                <a:latin typeface="Comic Sans MS" panose="030F0702030302020204" pitchFamily="66" charset="0"/>
              </a:rPr>
              <a:t>				carer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l’artiste</a:t>
            </a:r>
            <a:r>
              <a:rPr lang="en-GB" sz="1400" dirty="0">
                <a:latin typeface="Comic Sans MS" panose="030F0702030302020204" pitchFamily="66" charset="0"/>
              </a:rPr>
              <a:t>				artist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chef				chef/boss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directeur</a:t>
            </a:r>
            <a:r>
              <a:rPr lang="en-GB" sz="1400" dirty="0">
                <a:latin typeface="Comic Sans MS" panose="030F0702030302020204" pitchFamily="66" charset="0"/>
              </a:rPr>
              <a:t>			head teacher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l’écrivain</a:t>
            </a:r>
            <a:r>
              <a:rPr lang="en-GB" sz="1400" dirty="0">
                <a:latin typeface="Comic Sans MS" panose="030F0702030302020204" pitchFamily="66" charset="0"/>
              </a:rPr>
              <a:t>				author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policier</a:t>
            </a:r>
            <a:r>
              <a:rPr lang="en-GB" sz="1400" dirty="0">
                <a:latin typeface="Comic Sans MS" panose="030F0702030302020204" pitchFamily="66" charset="0"/>
              </a:rPr>
              <a:t>				police officer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scientifique</a:t>
            </a:r>
            <a:r>
              <a:rPr lang="en-GB" sz="1400" dirty="0">
                <a:latin typeface="Comic Sans MS" panose="030F0702030302020204" pitchFamily="66" charset="0"/>
              </a:rPr>
              <a:t>			scientist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professeur</a:t>
            </a:r>
            <a:r>
              <a:rPr lang="en-GB" sz="1400" dirty="0">
                <a:latin typeface="Comic Sans MS" panose="030F0702030302020204" pitchFamily="66" charset="0"/>
              </a:rPr>
              <a:t>			teacher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employé</a:t>
            </a:r>
            <a:r>
              <a:rPr lang="en-GB" sz="1400" dirty="0">
                <a:latin typeface="Comic Sans MS" panose="030F0702030302020204" pitchFamily="66" charset="0"/>
              </a:rPr>
              <a:t>				employee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facteur</a:t>
            </a:r>
            <a:r>
              <a:rPr lang="en-GB" sz="1400" dirty="0">
                <a:latin typeface="Comic Sans MS" panose="030F0702030302020204" pitchFamily="66" charset="0"/>
              </a:rPr>
              <a:t>				postal worker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serveur</a:t>
            </a:r>
            <a:r>
              <a:rPr lang="en-GB" sz="1400" dirty="0">
                <a:latin typeface="Comic Sans MS" panose="030F0702030302020204" pitchFamily="66" charset="0"/>
              </a:rPr>
              <a:t>				waiter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bénévol</a:t>
            </a:r>
            <a:r>
              <a:rPr lang="en-GB" sz="1400" dirty="0">
                <a:latin typeface="Comic Sans MS" panose="030F0702030302020204" pitchFamily="66" charset="0"/>
              </a:rPr>
              <a:t>				volunteer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journaliste</a:t>
            </a:r>
            <a:r>
              <a:rPr lang="en-GB" sz="1400" dirty="0">
                <a:latin typeface="Comic Sans MS" panose="030F0702030302020204" pitchFamily="66" charset="0"/>
              </a:rPr>
              <a:t>			journalist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médecin</a:t>
            </a:r>
            <a:r>
              <a:rPr lang="en-GB" sz="1400" dirty="0">
                <a:latin typeface="Comic Sans MS" panose="030F0702030302020204" pitchFamily="66" charset="0"/>
              </a:rPr>
              <a:t>				doctor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propriétaire			owner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avocat				lawyer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soldat</a:t>
            </a:r>
            <a:r>
              <a:rPr lang="en-GB" sz="1400" dirty="0">
                <a:latin typeface="Comic Sans MS" panose="030F0702030302020204" pitchFamily="66" charset="0"/>
              </a:rPr>
              <a:t>				soldier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salaire</a:t>
            </a:r>
            <a:r>
              <a:rPr lang="en-GB" sz="1400" dirty="0">
                <a:latin typeface="Comic Sans MS" panose="030F0702030302020204" pitchFamily="66" charset="0"/>
              </a:rPr>
              <a:t>				salary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Ma </a:t>
            </a:r>
            <a:r>
              <a:rPr lang="en-GB" sz="1400" b="1" dirty="0">
                <a:latin typeface="Comic Sans MS" panose="030F0702030302020204" pitchFamily="66" charset="0"/>
              </a:rPr>
              <a:t>matière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subject is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 err="1">
                <a:latin typeface="Comic Sans MS" panose="030F0702030302020204" pitchFamily="66" charset="0"/>
              </a:rPr>
              <a:t>apprendre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learn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>
                <a:latin typeface="Comic Sans MS" panose="030F0702030302020204" pitchFamily="66" charset="0"/>
              </a:rPr>
              <a:t>le </a:t>
            </a:r>
            <a:r>
              <a:rPr lang="en-GB" sz="1400" b="1" dirty="0" err="1">
                <a:latin typeface="Comic Sans MS" panose="030F0702030302020204" pitchFamily="66" charset="0"/>
              </a:rPr>
              <a:t>français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>
                <a:latin typeface="Comic Sans MS" panose="030F0702030302020204" pitchFamily="66" charset="0"/>
              </a:rPr>
              <a:t>French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du </a:t>
            </a:r>
            <a:r>
              <a:rPr lang="en-GB" sz="1400" b="1" dirty="0" err="1">
                <a:latin typeface="Comic Sans MS" panose="030F0702030302020204" pitchFamily="66" charset="0"/>
              </a:rPr>
              <a:t>français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	I’m a fan of </a:t>
            </a:r>
            <a:r>
              <a:rPr lang="en-GB" sz="1400" b="1" dirty="0">
                <a:latin typeface="Comic Sans MS" panose="030F0702030302020204" pitchFamily="66" charset="0"/>
              </a:rPr>
              <a:t>French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affreux</a:t>
            </a:r>
            <a:r>
              <a:rPr lang="en-GB" sz="1400" dirty="0">
                <a:latin typeface="Comic Sans MS" panose="030F0702030302020204" pitchFamily="66" charset="0"/>
              </a:rPr>
              <a:t>		terrible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du </a:t>
            </a:r>
            <a:r>
              <a:rPr lang="en-GB" sz="1400" b="1" dirty="0" err="1">
                <a:latin typeface="Comic Sans MS" panose="030F0702030302020204" pitchFamily="66" charset="0"/>
              </a:rPr>
              <a:t>français</a:t>
            </a:r>
            <a:r>
              <a:rPr lang="en-GB" sz="1400" dirty="0">
                <a:latin typeface="Comic Sans MS" panose="030F0702030302020204" pitchFamily="66" charset="0"/>
              </a:rPr>
              <a:t>		I hate </a:t>
            </a:r>
            <a:r>
              <a:rPr lang="en-GB" sz="1400" b="1" dirty="0">
                <a:latin typeface="Comic Sans MS" panose="030F0702030302020204" pitchFamily="66" charset="0"/>
              </a:rPr>
              <a:t>French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dur		hard			</a:t>
            </a:r>
            <a:r>
              <a:rPr lang="en-GB" sz="1400" b="1" dirty="0">
                <a:latin typeface="Comic Sans MS" panose="030F0702030302020204" pitchFamily="66" charset="0"/>
              </a:rPr>
              <a:t>Le </a:t>
            </a:r>
            <a:r>
              <a:rPr lang="en-GB" sz="1400" b="1" dirty="0" err="1">
                <a:latin typeface="Comic Sans MS" panose="030F0702030302020204" pitchFamily="66" charset="0"/>
              </a:rPr>
              <a:t>français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 French</a:t>
            </a:r>
            <a:r>
              <a:rPr lang="en-GB" sz="1400" dirty="0">
                <a:latin typeface="Comic Sans MS" panose="030F0702030302020204" pitchFamily="66" charset="0"/>
              </a:rPr>
              <a:t> pleases 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faible</a:t>
            </a:r>
            <a:r>
              <a:rPr lang="en-GB" sz="1400" dirty="0">
                <a:latin typeface="Comic Sans MS" panose="030F0702030302020204" pitchFamily="66" charset="0"/>
              </a:rPr>
              <a:t>		weak 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 err="1">
                <a:latin typeface="Comic Sans MS" panose="030F0702030302020204" pitchFamily="66" charset="0"/>
              </a:rPr>
              <a:t>français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French 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(in)utile		useful/useless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Nul</a:t>
            </a:r>
            <a:r>
              <a:rPr lang="en-GB" sz="1400" dirty="0">
                <a:latin typeface="Comic Sans MS" panose="030F0702030302020204" pitchFamily="66" charset="0"/>
              </a:rPr>
              <a:t>(</a:t>
            </a:r>
            <a:r>
              <a:rPr lang="en-GB" sz="1400" dirty="0" err="1">
                <a:latin typeface="Comic Sans MS" panose="030F0702030302020204" pitchFamily="66" charset="0"/>
              </a:rPr>
              <a:t>nulle</a:t>
            </a:r>
            <a:r>
              <a:rPr lang="en-GB" sz="1400" dirty="0">
                <a:latin typeface="Comic Sans MS" panose="030F0702030302020204" pitchFamily="66" charset="0"/>
              </a:rPr>
              <a:t>)		rubbish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strict		strict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facile		easy	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Passionant</a:t>
            </a:r>
            <a:r>
              <a:rPr lang="en-GB" sz="1400" dirty="0">
                <a:latin typeface="Comic Sans MS" panose="030F0702030302020204" pitchFamily="66" charset="0"/>
              </a:rPr>
              <a:t>		exciting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pratique		practical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appris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étudié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travaillé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278" y="651455"/>
            <a:ext cx="293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J’apprends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J’étudie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travaille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651455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apprendre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apprendrai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étudier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étudierai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travailler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travaillerai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Toujours</a:t>
            </a:r>
            <a:r>
              <a:rPr lang="en-GB" sz="1400" dirty="0">
                <a:latin typeface="Comic Sans MS" panose="030F0702030302020204" pitchFamily="66" charset="0"/>
              </a:rPr>
              <a:t>			always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dernier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il</a:t>
            </a:r>
            <a:r>
              <a:rPr lang="en-GB" sz="1400" b="1" dirty="0">
                <a:latin typeface="Comic Sans MS" panose="030F0702030302020204" pitchFamily="66" charset="0"/>
              </a:rPr>
              <a:t>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plus			in addition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Comme par </a:t>
            </a:r>
            <a:r>
              <a:rPr lang="en-GB" sz="1400" dirty="0" err="1">
                <a:latin typeface="Comic Sans MS" panose="030F0702030302020204" pitchFamily="66" charset="0"/>
              </a:rPr>
              <a:t>exemple</a:t>
            </a:r>
            <a:r>
              <a:rPr lang="en-GB" sz="1400" dirty="0">
                <a:latin typeface="Comic Sans MS" panose="030F0702030302020204" pitchFamily="66" charset="0"/>
              </a:rPr>
              <a:t>		like for </a:t>
            </a:r>
            <a:r>
              <a:rPr lang="en-GB" sz="1400" dirty="0" err="1">
                <a:latin typeface="Comic Sans MS" panose="030F0702030302020204" pitchFamily="66" charset="0"/>
              </a:rPr>
              <a:t>eg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revanche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Par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	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Prepositions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dans			in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derrière			behind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devant</a:t>
            </a:r>
            <a:r>
              <a:rPr lang="en-GB" sz="1400" dirty="0">
                <a:latin typeface="Comic Sans MS" panose="030F0702030302020204" pitchFamily="66" charset="0"/>
              </a:rPr>
              <a:t>			in front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entre			between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face de			opposite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</a:t>
            </a:r>
            <a:r>
              <a:rPr lang="en-GB" sz="1400" dirty="0" err="1">
                <a:latin typeface="Comic Sans MS" panose="030F0702030302020204" pitchFamily="66" charset="0"/>
              </a:rPr>
              <a:t>coté</a:t>
            </a:r>
            <a:r>
              <a:rPr lang="en-GB" sz="1400" dirty="0">
                <a:latin typeface="Comic Sans MS" panose="030F0702030302020204" pitchFamily="66" charset="0"/>
              </a:rPr>
              <a:t> de			next to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près</a:t>
            </a:r>
            <a:r>
              <a:rPr lang="en-GB" sz="1400" dirty="0">
                <a:latin typeface="Comic Sans MS" panose="030F0702030302020204" pitchFamily="66" charset="0"/>
              </a:rPr>
              <a:t> de			near to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1187</Words>
  <Application>Microsoft Office PowerPoint</Application>
  <PresentationFormat>Widescreen</PresentationFormat>
  <Paragraphs>207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49</cp:revision>
  <dcterms:created xsi:type="dcterms:W3CDTF">2020-11-16T12:54:35Z</dcterms:created>
  <dcterms:modified xsi:type="dcterms:W3CDTF">2025-02-24T16:13:03Z</dcterms:modified>
</cp:coreProperties>
</file>