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60" r:id="rId5"/>
    <p:sldId id="258" r:id="rId6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4180F1-A52A-DA9C-C4B8-EB6AB9AC089D}" v="28" dt="2025-01-22T13:23:27.740"/>
    <p1510:client id="{8949164B-F1AC-066A-77E6-ADC47EA5B47B}" v="5" dt="2025-01-21T08:35:19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8"/>
    <p:restoredTop sz="94243" autoAdjust="0"/>
  </p:normalViewPr>
  <p:slideViewPr>
    <p:cSldViewPr snapToGrid="0" snapToObjects="1" showGuides="1">
      <p:cViewPr>
        <p:scale>
          <a:sx n="120" d="100"/>
          <a:sy n="120" d="100"/>
        </p:scale>
        <p:origin x="-2958" y="-1080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F8424C8-6180-E744-90CE-EC4DB32C32F1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39D2DB5-C842-F44C-883D-360DD525B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22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D2DB5-C842-F44C-883D-360DD525B0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9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DE17-005F-6E4D-B2DA-20C3F15A5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B5AF7-5328-FD46-A165-B5A79CEDF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2A5FB-7F2C-0948-98DA-A0A0F584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F79-1C4F-E446-9F3F-A95CDCCE9258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F6870-7F68-0A40-B451-66DED9D3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B8B4-FEFC-D941-B784-FBCF5F3F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7DDD-0BC6-9D49-A968-8710C425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2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564F-BB60-FE4D-9390-12A7A10E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1748FF-FD69-BD42-8095-1913545DB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C1885-5C03-FD40-AEF8-67096470C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F79-1C4F-E446-9F3F-A95CDCCE9258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E35AF-3EFD-6B40-96D6-E277717D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2739E-B4EC-C148-BFCD-4C8B6D02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7DDD-0BC6-9D49-A968-8710C425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7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3EB439-BD88-834C-A029-DE55B4AF2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D5EB8F-73EF-5C4D-BDE7-9D19ABF5C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7D7B8-0CF9-1C4B-A957-2B2A5919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F79-1C4F-E446-9F3F-A95CDCCE9258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C4320-A173-EF47-B4F4-19842BBE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747B5-2E8F-1B4D-ADE2-E44EF12C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7DDD-0BC6-9D49-A968-8710C425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1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D9375-F657-C44E-847D-97124460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E7707-CAC5-E643-8B72-6D3B06BF1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AE27F-3C66-144C-AB0F-A30547637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F79-1C4F-E446-9F3F-A95CDCCE9258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F6759-A66F-B14E-AFB5-E1BC8888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DBC6F-6A4D-964F-ADFB-C390D1F0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7DDD-0BC6-9D49-A968-8710C425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7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FC0E-C955-A643-8D54-0B640675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CA102-4D0C-F54E-A70C-383BEB76F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F8500-7482-3546-AF0A-B9A96171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F79-1C4F-E446-9F3F-A95CDCCE9258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B5BCD-57FF-B74A-8DCE-72FC0997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80D45-57EB-9D47-9A27-66A544AD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7DDD-0BC6-9D49-A968-8710C425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30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9C68-648B-6046-A69C-9383AD33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55E3E-8CFD-A24C-B381-B569DDC22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1D049-8B2C-9844-9985-34B58DAE5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0C0EB-55C9-894D-A18C-B120FB3DE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F79-1C4F-E446-9F3F-A95CDCCE9258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96A21-A329-4B42-A0AD-A7E52981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C36A8-8A10-F243-8010-2508112E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7DDD-0BC6-9D49-A968-8710C425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92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6CE2-56F7-904D-8155-BBCDEC75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E877D-726D-F943-B119-8C1BE38F1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5F945-5E76-D642-B5F1-5C00AD214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05141-2ED7-8648-A90B-4E1BB9EB9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29650B-7CC7-7E40-ABD6-B381E29CD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18AFB1-7EFE-D542-B22B-109450E9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F79-1C4F-E446-9F3F-A95CDCCE9258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A3A22-7185-9A48-ADC5-40FE16F3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3917D6-3D09-D14F-A9BA-B33D74F3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7DDD-0BC6-9D49-A968-8710C425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34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465BB-DC36-2B41-B096-8CA2A542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1A210-7271-5541-BD8E-6218DA6C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F79-1C4F-E446-9F3F-A95CDCCE9258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CAEB1-2981-D841-B05C-1B1448F6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1C894-1CD4-CB46-90A5-CEFFAA4A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7DDD-0BC6-9D49-A968-8710C425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03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F6E99F-390F-1744-BE68-BBAC79FD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F79-1C4F-E446-9F3F-A95CDCCE9258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8E767-99B9-EF44-813B-47DF6ABCF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231EF-B7C6-5E4C-A8B5-D3BF2045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7DDD-0BC6-9D49-A968-8710C425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17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6FFDA-2CBA-5E4A-AEFA-63109022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30B3D-696B-8C49-87D5-D230AB8DC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0AAB2-CAD7-AB41-B88F-DCA7A367A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AD8EA-F103-EA4B-84CA-3D4EF5F4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F79-1C4F-E446-9F3F-A95CDCCE9258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249BE-CCC8-3A49-92E6-1F1A07D0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F9957-CF75-F544-8D55-25F2D173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7DDD-0BC6-9D49-A968-8710C425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99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2414-7721-7D45-B30B-BCF8EAD9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F5529F-799B-C14B-B834-80F91DD23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AAB8F-E797-7B4A-A935-D4AD0F419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FF3F7-365F-BD46-A486-CA78BB72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F79-1C4F-E446-9F3F-A95CDCCE9258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493B3-D2B4-0446-B380-7099B4EA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4D639-B5FF-904B-B594-34363530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7DDD-0BC6-9D49-A968-8710C425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77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9BBC2F-B7B2-2F4D-8E51-17579364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0AD0E-F3F0-D549-878F-CC9B9F760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3C1BF-0192-2041-8D0D-284D527B1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EF79-1C4F-E446-9F3F-A95CDCCE9258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2EB86-81C7-744D-BC91-F6CC635AB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4F7F8-9259-9F4A-85C5-29B8C999E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7DDD-0BC6-9D49-A968-8710C425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45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83FB15-3C36-4E28-8194-B0C829EFF994}"/>
              </a:ext>
            </a:extLst>
          </p:cNvPr>
          <p:cNvSpPr txBox="1"/>
          <p:nvPr/>
        </p:nvSpPr>
        <p:spPr>
          <a:xfrm>
            <a:off x="0" y="0"/>
            <a:ext cx="569697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Paper 1 section B Weather Hazards and Climate Change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D3CAD-C03B-40A7-B03D-D62A2247E091}"/>
              </a:ext>
            </a:extLst>
          </p:cNvPr>
          <p:cNvSpPr txBox="1"/>
          <p:nvPr/>
        </p:nvSpPr>
        <p:spPr>
          <a:xfrm>
            <a:off x="-21900" y="570579"/>
            <a:ext cx="5113609" cy="24929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Weather and Climate key words:</a:t>
            </a:r>
          </a:p>
          <a:p>
            <a:endParaRPr lang="en-GB" sz="1200" b="1" dirty="0"/>
          </a:p>
          <a:p>
            <a:r>
              <a:rPr lang="en-GB" sz="1200" b="1" dirty="0"/>
              <a:t>Global circulation </a:t>
            </a:r>
            <a:r>
              <a:rPr lang="en-GB" sz="1200" dirty="0"/>
              <a:t>– the movement of hot air from areas of surplus (lots of heat) to deficit (less heat) within the Hadley, </a:t>
            </a:r>
            <a:r>
              <a:rPr lang="en-GB" sz="1200" dirty="0" err="1"/>
              <a:t>Ferrel</a:t>
            </a:r>
            <a:r>
              <a:rPr lang="en-GB" sz="1200" dirty="0"/>
              <a:t> and Polar cells </a:t>
            </a:r>
          </a:p>
          <a:p>
            <a:r>
              <a:rPr lang="en-GB" sz="1200" b="1" dirty="0"/>
              <a:t>Coriolis force  </a:t>
            </a:r>
            <a:r>
              <a:rPr lang="en-GB" sz="1200" dirty="0"/>
              <a:t>- a force that causes the air to bend creating winds. </a:t>
            </a:r>
          </a:p>
          <a:p>
            <a:r>
              <a:rPr lang="en-GB" sz="1200" b="1" dirty="0"/>
              <a:t>Tropics – </a:t>
            </a:r>
            <a:r>
              <a:rPr lang="en-GB" sz="1200" dirty="0"/>
              <a:t>30° north and south latitude </a:t>
            </a:r>
          </a:p>
          <a:p>
            <a:r>
              <a:rPr lang="en-GB" sz="1200" b="1" dirty="0"/>
              <a:t>Equator – </a:t>
            </a:r>
            <a:r>
              <a:rPr lang="en-GB" sz="1200" dirty="0"/>
              <a:t>an invisible line that runs across the centre of the earth marking the area of the earth that receives the most solar energy. It marks 0’ latitude </a:t>
            </a:r>
          </a:p>
          <a:p>
            <a:r>
              <a:rPr lang="en-GB" sz="1200" b="1" dirty="0"/>
              <a:t>Natural hazard  </a:t>
            </a:r>
            <a:r>
              <a:rPr lang="en-GB" sz="1200" dirty="0"/>
              <a:t>- a potential threat to lives, the economy and the environment that is caused by the climate or tectonic activity. </a:t>
            </a:r>
          </a:p>
          <a:p>
            <a:r>
              <a:rPr lang="en-GB" sz="1200" b="1" dirty="0"/>
              <a:t>Social, economic and environmental impacts </a:t>
            </a:r>
            <a:r>
              <a:rPr lang="en-GB" sz="1200" dirty="0"/>
              <a:t>– social = relating to people, economic = relating to money/wages, environmental = to do with natural processes.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8C674-1779-4857-AB9B-E6B220F68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094" y="3956139"/>
            <a:ext cx="1989370" cy="18162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4C7456-CE8C-4725-958C-EBDB66403A49}"/>
              </a:ext>
            </a:extLst>
          </p:cNvPr>
          <p:cNvSpPr txBox="1"/>
          <p:nvPr/>
        </p:nvSpPr>
        <p:spPr>
          <a:xfrm>
            <a:off x="-7900" y="5680727"/>
            <a:ext cx="5495925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The local factors that affect climate are; altitude, relief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BE4D98-91B3-43E0-9CC3-336C162C3800}"/>
              </a:ext>
            </a:extLst>
          </p:cNvPr>
          <p:cNvSpPr txBox="1"/>
          <p:nvPr/>
        </p:nvSpPr>
        <p:spPr>
          <a:xfrm>
            <a:off x="6246082" y="344436"/>
            <a:ext cx="390333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Global temperature has always fluctuated i</a:t>
            </a:r>
            <a:r>
              <a:rPr lang="en-GB" sz="1200" dirty="0"/>
              <a:t>n the last 2000 years. There have been </a:t>
            </a:r>
            <a:r>
              <a:rPr lang="en-GB" sz="1200" b="1" dirty="0"/>
              <a:t>glacial </a:t>
            </a:r>
            <a:r>
              <a:rPr lang="en-GB" sz="1200" dirty="0"/>
              <a:t>and </a:t>
            </a:r>
            <a:r>
              <a:rPr lang="en-GB" sz="1200" b="1" dirty="0"/>
              <a:t>inter glacial periods. </a:t>
            </a:r>
            <a:r>
              <a:rPr lang="en-GB" sz="1200" dirty="0"/>
              <a:t>  </a:t>
            </a:r>
          </a:p>
          <a:p>
            <a:endParaRPr lang="en-GB" sz="1200" dirty="0"/>
          </a:p>
          <a:p>
            <a:r>
              <a:rPr lang="en-GB" sz="1200" b="1" dirty="0"/>
              <a:t>Natural causes of climate change: </a:t>
            </a:r>
          </a:p>
          <a:p>
            <a:r>
              <a:rPr lang="en-GB" sz="1200" dirty="0"/>
              <a:t>Volcanic eruptions, Sunspots, Milankovitch cycles </a:t>
            </a:r>
          </a:p>
          <a:p>
            <a:endParaRPr lang="en-GB" sz="1200" dirty="0"/>
          </a:p>
          <a:p>
            <a:r>
              <a:rPr lang="en-GB" sz="1200" b="1" dirty="0"/>
              <a:t>Evidence</a:t>
            </a:r>
            <a:r>
              <a:rPr lang="en-GB" sz="1200" dirty="0"/>
              <a:t> for past climate change is:</a:t>
            </a:r>
          </a:p>
          <a:p>
            <a:r>
              <a:rPr lang="en-GB" sz="1200" dirty="0"/>
              <a:t>Tree rings, pollen records, historical records, ice cores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153783-1582-446D-B334-ECD9CFBAB61C}"/>
              </a:ext>
            </a:extLst>
          </p:cNvPr>
          <p:cNvSpPr txBox="1"/>
          <p:nvPr/>
        </p:nvSpPr>
        <p:spPr>
          <a:xfrm>
            <a:off x="6246082" y="1899821"/>
            <a:ext cx="2592175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Human causes of climate change: </a:t>
            </a:r>
          </a:p>
          <a:p>
            <a:r>
              <a:rPr lang="en-GB" sz="1200" dirty="0"/>
              <a:t>-burning fossil fuels in </a:t>
            </a:r>
          </a:p>
          <a:p>
            <a:r>
              <a:rPr lang="en-GB" sz="1200" dirty="0"/>
              <a:t>industry and transport</a:t>
            </a:r>
          </a:p>
          <a:p>
            <a:r>
              <a:rPr lang="en-GB" sz="1200" dirty="0"/>
              <a:t>-agriculture </a:t>
            </a:r>
          </a:p>
          <a:p>
            <a:r>
              <a:rPr lang="en-GB" sz="1200" dirty="0"/>
              <a:t>-energy production</a:t>
            </a:r>
          </a:p>
          <a:p>
            <a:r>
              <a:rPr lang="en-GB" sz="1200" dirty="0"/>
              <a:t>-deforestation </a:t>
            </a:r>
          </a:p>
          <a:p>
            <a:endParaRPr lang="en-GB" sz="1200" dirty="0"/>
          </a:p>
          <a:p>
            <a:r>
              <a:rPr lang="en-GB" sz="1200" dirty="0"/>
              <a:t>Which all release greenhouse gases such as carbon dioxide and methane. This contributes to the </a:t>
            </a:r>
            <a:r>
              <a:rPr lang="en-GB" sz="1200" b="1" dirty="0"/>
              <a:t>enhanced greenhouse effect.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F7D916-9E87-4C13-83FA-90C325474F51}"/>
              </a:ext>
            </a:extLst>
          </p:cNvPr>
          <p:cNvSpPr txBox="1"/>
          <p:nvPr/>
        </p:nvSpPr>
        <p:spPr>
          <a:xfrm>
            <a:off x="6247672" y="4006593"/>
            <a:ext cx="5932469" cy="28524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Impacts</a:t>
            </a:r>
            <a:r>
              <a:rPr lang="en-GB" sz="1200" dirty="0"/>
              <a:t> of climate change world wide 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Retreating glaciers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Reducing crop yields (food shortages) 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Rising sea levels </a:t>
            </a:r>
          </a:p>
          <a:p>
            <a:pPr marL="285750" indent="-285750">
              <a:buFontTx/>
              <a:buChar char="-"/>
            </a:pPr>
            <a:endParaRPr lang="en-GB" sz="1200" dirty="0"/>
          </a:p>
          <a:p>
            <a:r>
              <a:rPr lang="en-GB" sz="1200" b="1" dirty="0"/>
              <a:t>UK’s climate affected by climate change: </a:t>
            </a:r>
            <a:endParaRPr lang="en-GB" sz="1200" dirty="0"/>
          </a:p>
          <a:p>
            <a:pPr marL="171450" indent="-171450">
              <a:buFontTx/>
              <a:buChar char="-"/>
            </a:pPr>
            <a:r>
              <a:rPr lang="en-GB" sz="1200" dirty="0"/>
              <a:t>Less snow in Scotland so reduced tourism 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More flooding in the east of England due to sea level rising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More rainfall/flooding in places like Sheffield due to more evaporation 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Heatwaves </a:t>
            </a:r>
          </a:p>
          <a:p>
            <a:pPr marL="285750" indent="-285750">
              <a:buFontTx/>
              <a:buChar char="-"/>
            </a:pPr>
            <a:endParaRPr lang="en-GB" sz="1200" dirty="0"/>
          </a:p>
          <a:p>
            <a:r>
              <a:rPr lang="en-GB" sz="1200" b="1" dirty="0"/>
              <a:t>Ways to reduce the impact of climate change 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Renewable energy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Government agreements </a:t>
            </a:r>
          </a:p>
          <a:p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741D73-D44C-488B-8D61-BCC88B32B52D}"/>
              </a:ext>
            </a:extLst>
          </p:cNvPr>
          <p:cNvSpPr txBox="1"/>
          <p:nvPr/>
        </p:nvSpPr>
        <p:spPr>
          <a:xfrm>
            <a:off x="10150743" y="3679140"/>
            <a:ext cx="1568799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946A2D-5070-4488-9F5A-2751EEAA28C3}"/>
              </a:ext>
            </a:extLst>
          </p:cNvPr>
          <p:cNvSpPr txBox="1"/>
          <p:nvPr/>
        </p:nvSpPr>
        <p:spPr>
          <a:xfrm>
            <a:off x="6246082" y="1961"/>
            <a:ext cx="2431388" cy="4001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Climate change</a:t>
            </a:r>
            <a:endParaRPr lang="en-GB" sz="2000" dirty="0"/>
          </a:p>
        </p:txBody>
      </p:sp>
      <p:pic>
        <p:nvPicPr>
          <p:cNvPr id="1028" name="Picture 4" descr="Learn about Global atmospheric circulation | Encounter Edu">
            <a:extLst>
              <a:ext uri="{FF2B5EF4-FFF2-40B4-BE49-F238E27FC236}">
                <a16:creationId xmlns:a16="http://schemas.microsoft.com/office/drawing/2014/main" id="{02E68093-CCBB-41CF-80C6-FDB74B8FC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6" y="3862659"/>
            <a:ext cx="2254968" cy="18180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CD50AA-7C5D-461F-AFAA-90E9C7D0A697}"/>
              </a:ext>
            </a:extLst>
          </p:cNvPr>
          <p:cNvSpPr txBox="1"/>
          <p:nvPr/>
        </p:nvSpPr>
        <p:spPr>
          <a:xfrm>
            <a:off x="20205" y="3309170"/>
            <a:ext cx="5113609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What causes global and UK climate? </a:t>
            </a:r>
            <a:r>
              <a:rPr lang="en-GB" sz="1200" dirty="0"/>
              <a:t>The global atmospheric circulation and ocean currents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6D8CB5-1C11-461A-A025-E63C3DF38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258" y="2044004"/>
            <a:ext cx="3319987" cy="19632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246978-5240-45DA-8CAB-5862EEA20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9412" y="-31463"/>
            <a:ext cx="2042588" cy="19476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15C090-65E0-4534-8741-98FB1A9D5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3626" y="870153"/>
            <a:ext cx="541958" cy="385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CB3CD9-1213-4794-B79B-E37DB2FD22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797"/>
          <a:stretch/>
        </p:blipFill>
        <p:spPr>
          <a:xfrm>
            <a:off x="7897996" y="2234458"/>
            <a:ext cx="952262" cy="8838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2328091-8048-491D-9563-8C1EE3B90285}"/>
              </a:ext>
            </a:extLst>
          </p:cNvPr>
          <p:cNvSpPr txBox="1"/>
          <p:nvPr/>
        </p:nvSpPr>
        <p:spPr>
          <a:xfrm>
            <a:off x="10510251" y="2008827"/>
            <a:ext cx="1681749" cy="276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The greenhouse effect</a:t>
            </a:r>
            <a:endParaRPr lang="en-GB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F80EF9-3A13-42D8-9E64-F6E3E18E23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0251" y="4192525"/>
            <a:ext cx="1475453" cy="104442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0225B8-49E8-4085-9B68-D934089EE0D6}"/>
              </a:ext>
            </a:extLst>
          </p:cNvPr>
          <p:cNvCxnSpPr>
            <a:cxnSpLocks/>
          </p:cNvCxnSpPr>
          <p:nvPr/>
        </p:nvCxnSpPr>
        <p:spPr>
          <a:xfrm>
            <a:off x="6006393" y="1961"/>
            <a:ext cx="0" cy="68560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57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A55D33D-ABFE-4EAD-9FA8-84C7A2217646}"/>
              </a:ext>
            </a:extLst>
          </p:cNvPr>
          <p:cNvSpPr txBox="1"/>
          <p:nvPr/>
        </p:nvSpPr>
        <p:spPr>
          <a:xfrm>
            <a:off x="197769" y="398706"/>
            <a:ext cx="1205218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Key skills </a:t>
            </a:r>
          </a:p>
        </p:txBody>
      </p:sp>
      <p:pic>
        <p:nvPicPr>
          <p:cNvPr id="20" name="Picture 8" descr="Climate United Kingdom: Average Temperature, Weather by Month &amp;amp; Weather for  the UK - Climate-Data.org">
            <a:extLst>
              <a:ext uri="{FF2B5EF4-FFF2-40B4-BE49-F238E27FC236}">
                <a16:creationId xmlns:a16="http://schemas.microsoft.com/office/drawing/2014/main" id="{57699462-DE29-4F11-9D97-6CBEE6AC1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2"/>
          <a:stretch/>
        </p:blipFill>
        <p:spPr bwMode="auto">
          <a:xfrm>
            <a:off x="4623540" y="4858043"/>
            <a:ext cx="2944920" cy="19895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CF31A-2D7E-4571-9B03-D4E84849B0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299"/>
          <a:stretch/>
        </p:blipFill>
        <p:spPr>
          <a:xfrm>
            <a:off x="7665337" y="40502"/>
            <a:ext cx="4139239" cy="2638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49FB44-D909-4780-BE6F-F030F50A5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656" y="2675467"/>
            <a:ext cx="3752413" cy="21099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1D3FCD2-F91B-4DEE-8D97-26023AAEB9E1}"/>
              </a:ext>
            </a:extLst>
          </p:cNvPr>
          <p:cNvSpPr txBox="1"/>
          <p:nvPr/>
        </p:nvSpPr>
        <p:spPr>
          <a:xfrm>
            <a:off x="7911853" y="5823557"/>
            <a:ext cx="34286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Extra Q: Using the Saffir Simpson scale to monitor the magnitude of tropical storms. Irma’s wind speed was 100mph so what category would it be in?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1727F6-8EFB-4E82-B3B7-8117760D3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0498" y="2868726"/>
            <a:ext cx="3424078" cy="2541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AAD9E5-7046-0A48-BFA5-09441027BAD8}"/>
              </a:ext>
            </a:extLst>
          </p:cNvPr>
          <p:cNvSpPr txBox="1"/>
          <p:nvPr/>
        </p:nvSpPr>
        <p:spPr>
          <a:xfrm>
            <a:off x="0" y="9013"/>
            <a:ext cx="77930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Paper 1 Section B Weather Hazards and Climate Change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EC55A2-46F9-4786-ABC4-12B1314DDDF6}"/>
              </a:ext>
            </a:extLst>
          </p:cNvPr>
          <p:cNvSpPr txBox="1"/>
          <p:nvPr/>
        </p:nvSpPr>
        <p:spPr>
          <a:xfrm>
            <a:off x="0" y="699738"/>
            <a:ext cx="4368441" cy="32316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Integrated skills: (1) Use the line graphs/bar charts to explain how and why global temperature has changed since 1860.</a:t>
            </a:r>
          </a:p>
          <a:p>
            <a:endParaRPr lang="en-US" sz="1200" dirty="0"/>
          </a:p>
          <a:p>
            <a:r>
              <a:rPr lang="en-US" sz="1200" dirty="0"/>
              <a:t>(2) Use the GIS to track the movement of tropical cyclone, can you describe its path? </a:t>
            </a:r>
          </a:p>
          <a:p>
            <a:endParaRPr lang="en-US" sz="1200" dirty="0"/>
          </a:p>
          <a:p>
            <a:r>
              <a:rPr lang="en-US" sz="1200" dirty="0"/>
              <a:t>(3) Use the weather and storm surge data to calculate Saffir-Simpson magnitude. Which is the highest category of tropical storm? </a:t>
            </a:r>
          </a:p>
          <a:p>
            <a:endParaRPr lang="en-US" sz="1200" dirty="0"/>
          </a:p>
          <a:p>
            <a:r>
              <a:rPr lang="en-US" sz="1200" dirty="0"/>
              <a:t>(4) Use of social media source, satellite images and socio-economic data to assess impact. What features of a tropical storm can you see here?</a:t>
            </a:r>
          </a:p>
          <a:p>
            <a:endParaRPr lang="en-US" sz="1200" dirty="0"/>
          </a:p>
          <a:p>
            <a:r>
              <a:rPr lang="en-US" sz="1200" dirty="0"/>
              <a:t>(5) Use the climate chart to describe the rainfall trend in that place. </a:t>
            </a:r>
          </a:p>
          <a:p>
            <a:endParaRPr lang="en-US" sz="1200" dirty="0"/>
          </a:p>
          <a:p>
            <a:r>
              <a:rPr lang="en-US" sz="1200" dirty="0"/>
              <a:t>(6) Use and interpretation of socio-economic data</a:t>
            </a:r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0B4C92-6183-4145-940E-E314689B92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5656" y="504819"/>
            <a:ext cx="2978696" cy="21099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9377DB-5ED5-4A59-A4CE-B3096F2FC399}"/>
              </a:ext>
            </a:extLst>
          </p:cNvPr>
          <p:cNvSpPr txBox="1"/>
          <p:nvPr/>
        </p:nvSpPr>
        <p:spPr>
          <a:xfrm>
            <a:off x="4830755" y="706483"/>
            <a:ext cx="331795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EFE96B-38F6-4607-8B7D-3ED9F5A53995}"/>
              </a:ext>
            </a:extLst>
          </p:cNvPr>
          <p:cNvSpPr txBox="1"/>
          <p:nvPr/>
        </p:nvSpPr>
        <p:spPr>
          <a:xfrm>
            <a:off x="11014302" y="793841"/>
            <a:ext cx="331795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C80334-676A-4665-96F7-A9F5C8A3EF2E}"/>
              </a:ext>
            </a:extLst>
          </p:cNvPr>
          <p:cNvSpPr txBox="1"/>
          <p:nvPr/>
        </p:nvSpPr>
        <p:spPr>
          <a:xfrm>
            <a:off x="4199758" y="2999176"/>
            <a:ext cx="331795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3C6F98-73A7-4318-918C-7EEB4F4EC3C8}"/>
              </a:ext>
            </a:extLst>
          </p:cNvPr>
          <p:cNvSpPr txBox="1"/>
          <p:nvPr/>
        </p:nvSpPr>
        <p:spPr>
          <a:xfrm>
            <a:off x="8473900" y="2994567"/>
            <a:ext cx="331795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47B83C-9E95-41E1-8D33-3DC5832E6B11}"/>
              </a:ext>
            </a:extLst>
          </p:cNvPr>
          <p:cNvSpPr txBox="1"/>
          <p:nvPr/>
        </p:nvSpPr>
        <p:spPr>
          <a:xfrm>
            <a:off x="5577366" y="4922229"/>
            <a:ext cx="331795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5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0AFF2AA-8BAB-8343-A85A-81117E8ACAE3}"/>
              </a:ext>
            </a:extLst>
          </p:cNvPr>
          <p:cNvSpPr txBox="1"/>
          <p:nvPr/>
        </p:nvSpPr>
        <p:spPr>
          <a:xfrm>
            <a:off x="1" y="4103113"/>
            <a:ext cx="4621175" cy="26314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u="sng" dirty="0"/>
              <a:t>Tropical Storm Key words</a:t>
            </a:r>
            <a:endParaRPr lang="en-GB" sz="1100" b="1" u="sng">
              <a:ea typeface="Calibri"/>
              <a:cs typeface="Calibri"/>
            </a:endParaRPr>
          </a:p>
          <a:p>
            <a:r>
              <a:rPr lang="en-GB" sz="1100" b="1" dirty="0"/>
              <a:t>Track </a:t>
            </a:r>
            <a:r>
              <a:rPr lang="en-GB" sz="1100" dirty="0"/>
              <a:t>– the path (e.g. of a tropical storm) </a:t>
            </a:r>
          </a:p>
          <a:p>
            <a:r>
              <a:rPr lang="en-GB" sz="1100" b="1" dirty="0"/>
              <a:t>Frequency </a:t>
            </a:r>
            <a:r>
              <a:rPr lang="en-GB" sz="1100" dirty="0"/>
              <a:t>– the number (e.g. of tropical storms) </a:t>
            </a:r>
          </a:p>
          <a:p>
            <a:r>
              <a:rPr lang="en-GB" sz="1100" b="1" dirty="0"/>
              <a:t>Distribution </a:t>
            </a:r>
            <a:r>
              <a:rPr lang="en-GB" sz="1100" dirty="0"/>
              <a:t>– where something is </a:t>
            </a:r>
          </a:p>
          <a:p>
            <a:r>
              <a:rPr lang="en-GB" sz="1100" b="1" dirty="0"/>
              <a:t>Eye wall – </a:t>
            </a:r>
            <a:r>
              <a:rPr lang="en-GB" sz="1100" dirty="0"/>
              <a:t>the area immediately outside the eye of the hurricane associated with tall clouds, heavy rainfall and high winds </a:t>
            </a:r>
          </a:p>
          <a:p>
            <a:r>
              <a:rPr lang="en-GB" sz="1100" b="1" dirty="0"/>
              <a:t>Diameter </a:t>
            </a:r>
            <a:r>
              <a:rPr lang="en-GB" sz="1100" dirty="0"/>
              <a:t>–a straight line passing from side to the centre of something (e.g. a tropical storm) </a:t>
            </a:r>
          </a:p>
          <a:p>
            <a:r>
              <a:rPr lang="en-GB" sz="1100" b="1" dirty="0"/>
              <a:t>Magnitude – </a:t>
            </a:r>
            <a:r>
              <a:rPr lang="en-GB" sz="1100" dirty="0"/>
              <a:t>the size/extent of something  (</a:t>
            </a:r>
            <a:r>
              <a:rPr lang="en-GB" sz="1100" dirty="0" err="1"/>
              <a:t>e.g</a:t>
            </a:r>
            <a:r>
              <a:rPr lang="en-GB" sz="1100" dirty="0"/>
              <a:t> tropical storm) </a:t>
            </a:r>
          </a:p>
          <a:p>
            <a:r>
              <a:rPr lang="en-GB" sz="1100" b="1" dirty="0"/>
              <a:t>Storm surge – </a:t>
            </a:r>
            <a:r>
              <a:rPr lang="en-GB" sz="1100" dirty="0"/>
              <a:t>a series of large waves caused by storms. </a:t>
            </a:r>
          </a:p>
          <a:p>
            <a:r>
              <a:rPr lang="en-GB" sz="1100" b="1" dirty="0"/>
              <a:t>Tropical storms form </a:t>
            </a:r>
            <a:endParaRPr lang="en-GB" sz="1100" b="1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i="0" dirty="0">
                <a:solidFill>
                  <a:srgbClr val="231F20"/>
                </a:solidFill>
                <a:effectLst/>
                <a:latin typeface="ReithSans"/>
              </a:rPr>
              <a:t>Between</a:t>
            </a:r>
            <a:r>
              <a:rPr lang="en-GB" sz="1100" b="1" i="0" dirty="0">
                <a:solidFill>
                  <a:srgbClr val="231F20"/>
                </a:solidFill>
                <a:effectLst/>
                <a:latin typeface="ReithSans"/>
              </a:rPr>
              <a:t> 5° and 30° latitude</a:t>
            </a:r>
            <a:r>
              <a:rPr lang="en-GB" sz="1100" b="0" i="0" dirty="0">
                <a:solidFill>
                  <a:srgbClr val="231F20"/>
                </a:solidFill>
                <a:effectLst/>
                <a:latin typeface="ReithSan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rgbClr val="231F20"/>
                </a:solidFill>
                <a:latin typeface="ReithSans"/>
              </a:rPr>
              <a:t>Ocean temp </a:t>
            </a:r>
            <a:r>
              <a:rPr lang="en-GB" sz="1100" dirty="0">
                <a:solidFill>
                  <a:srgbClr val="231F20"/>
                </a:solidFill>
                <a:latin typeface="ReithSans"/>
              </a:rPr>
              <a:t>of </a:t>
            </a:r>
            <a:r>
              <a:rPr lang="en-GB" sz="1100" b="1" i="0" dirty="0">
                <a:solidFill>
                  <a:srgbClr val="231F20"/>
                </a:solidFill>
                <a:effectLst/>
                <a:latin typeface="ReithSans"/>
              </a:rPr>
              <a:t>27°C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rgbClr val="231F20"/>
                </a:solidFill>
                <a:latin typeface="ReithSans"/>
              </a:rPr>
              <a:t>Winds </a:t>
            </a:r>
            <a:r>
              <a:rPr lang="en-GB" sz="1100" dirty="0">
                <a:solidFill>
                  <a:srgbClr val="231F20"/>
                </a:solidFill>
                <a:latin typeface="ReithSans"/>
              </a:rPr>
              <a:t>cause the storm to </a:t>
            </a:r>
          </a:p>
          <a:p>
            <a:r>
              <a:rPr lang="en-GB" sz="1100" dirty="0">
                <a:solidFill>
                  <a:srgbClr val="231F20"/>
                </a:solidFill>
                <a:latin typeface="ReithSans"/>
              </a:rPr>
              <a:t>spiral (Coriolis effect)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31302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17f411-29c8-4a16-9a50-ad205983bc74" xsi:nil="true"/>
    <lcf76f155ced4ddcb4097134ff3c332f xmlns="8be9fc01-9682-4ad5-b968-34160636d9ea">
      <Terms xmlns="http://schemas.microsoft.com/office/infopath/2007/PartnerControls"/>
    </lcf76f155ced4ddcb4097134ff3c332f>
    <MediaLengthInSeconds xmlns="89ab1a97-1e4e-4ffa-95fd-a921414e71b2" xsi:nil="true"/>
    <SharedWithUsers xmlns="49cd580e-1984-426a-8418-8e1674c233db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798E1A6BBDC44B9477511434B84FEB" ma:contentTypeVersion="66" ma:contentTypeDescription="Create a new document." ma:contentTypeScope="" ma:versionID="6fadd674c1eab8494c94acf27ebfe0e2">
  <xsd:schema xmlns:xsd="http://www.w3.org/2001/XMLSchema" xmlns:xs="http://www.w3.org/2001/XMLSchema" xmlns:p="http://schemas.microsoft.com/office/2006/metadata/properties" xmlns:ns2="89ab1a97-1e4e-4ffa-95fd-a921414e71b2" xmlns:ns3="49cd580e-1984-426a-8418-8e1674c233db" xmlns:ns4="8be9fc01-9682-4ad5-b968-34160636d9ea" xmlns:ns5="5917f411-29c8-4a16-9a50-ad205983bc74" targetNamespace="http://schemas.microsoft.com/office/2006/metadata/properties" ma:root="true" ma:fieldsID="e82ff78d507d3f6e6f9157536f9aaac9" ns2:_="" ns3:_="" ns4:_="" ns5:_="">
    <xsd:import namespace="89ab1a97-1e4e-4ffa-95fd-a921414e71b2"/>
    <xsd:import namespace="49cd580e-1984-426a-8418-8e1674c233db"/>
    <xsd:import namespace="8be9fc01-9682-4ad5-b968-34160636d9ea"/>
    <xsd:import namespace="5917f411-29c8-4a16-9a50-ad205983bc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4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ab1a97-1e4e-4ffa-95fd-a921414e71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d580e-1984-426a-8418-8e1674c233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9fc01-9682-4ad5-b968-34160636d9e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9a7dc92-d6f2-493c-be37-e46e824311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7f411-29c8-4a16-9a50-ad205983bc74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2ab3fc2a-0b7a-490a-afe4-4bea1c9a35d9}" ma:internalName="TaxCatchAll" ma:showField="CatchAllData" ma:web="5917f411-29c8-4a16-9a50-ad205983bc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65B990-2815-4321-9B61-B02B867BD3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F7B2B7-674B-4844-87E8-F1BD5B966E16}">
  <ds:schemaRefs>
    <ds:schemaRef ds:uri="http://schemas.microsoft.com/office/2006/metadata/properties"/>
    <ds:schemaRef ds:uri="http://www.w3.org/XML/1998/namespace"/>
    <ds:schemaRef ds:uri="http://purl.org/dc/terms/"/>
    <ds:schemaRef ds:uri="505029de-d4e8-4979-91be-338190632004"/>
    <ds:schemaRef ds:uri="http://purl.org/dc/elements/1.1/"/>
    <ds:schemaRef ds:uri="http://purl.org/dc/dcmitype/"/>
    <ds:schemaRef ds:uri="f0ab9da4-b1c9-43ae-bdea-9e73a9c361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9cd580e-1984-426a-8418-8e1674c233db"/>
    <ds:schemaRef ds:uri="89ab1a97-1e4e-4ffa-95fd-a921414e71b2"/>
    <ds:schemaRef ds:uri="5917f411-29c8-4a16-9a50-ad205983bc74"/>
    <ds:schemaRef ds:uri="8be9fc01-9682-4ad5-b968-34160636d9ea"/>
  </ds:schemaRefs>
</ds:datastoreItem>
</file>

<file path=customXml/itemProps3.xml><?xml version="1.0" encoding="utf-8"?>
<ds:datastoreItem xmlns:ds="http://schemas.openxmlformats.org/officeDocument/2006/customXml" ds:itemID="{142D94B9-2342-49A5-B69D-FEF30B9CE5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ab1a97-1e4e-4ffa-95fd-a921414e71b2"/>
    <ds:schemaRef ds:uri="49cd580e-1984-426a-8418-8e1674c233db"/>
    <ds:schemaRef ds:uri="8be9fc01-9682-4ad5-b968-34160636d9ea"/>
    <ds:schemaRef ds:uri="5917f411-29c8-4a16-9a50-ad205983bc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1076</Words>
  <Application>Microsoft Office PowerPoint</Application>
  <PresentationFormat>Widescreen</PresentationFormat>
  <Paragraphs>124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Clarry Simpson</dc:creator>
  <cp:lastModifiedBy>A Cushing (BRI)</cp:lastModifiedBy>
  <cp:revision>200</cp:revision>
  <cp:lastPrinted>2022-05-13T11:53:55Z</cp:lastPrinted>
  <dcterms:created xsi:type="dcterms:W3CDTF">2022-01-11T15:21:38Z</dcterms:created>
  <dcterms:modified xsi:type="dcterms:W3CDTF">2025-01-22T13:23:35Z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0x01010075798E1A6BBDC44B9477511434B84FEB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GUID">
    <vt:lpwstr>6fdc5de9-137f-4bb9-9d7a-f8ebb1e8841a</vt:lpwstr>
  </property>
</Properties>
</file>