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Lst>
  <p:sldSz cx="9906000" cy="6858000" type="A4"/>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6F7"/>
    <a:srgbClr val="95D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A622F-A3D2-6BBC-455B-00BD20832444}" v="2533" dt="2024-04-17T05:24:21.410"/>
    <p1510:client id="{86D4BCF8-5092-761F-469D-6868B68C1006}" v="235" dt="2024-04-17T05:27:07.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7" d="100"/>
          <a:sy n="97" d="100"/>
        </p:scale>
        <p:origin x="10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impson (BRI)" userId="S::csimpson@bri.leap-mat.org.uk::837d0a44-1ba0-4f11-891d-9d5ba3535814" providerId="AD" clId="Web-{0B9A622F-A3D2-6BBC-455B-00BD20832444}"/>
    <pc:docChg chg="modSld">
      <pc:chgData name="C Simpson (BRI)" userId="S::csimpson@bri.leap-mat.org.uk::837d0a44-1ba0-4f11-891d-9d5ba3535814" providerId="AD" clId="Web-{0B9A622F-A3D2-6BBC-455B-00BD20832444}" dt="2024-04-17T05:24:21.191" v="2446" actId="14100"/>
      <pc:docMkLst>
        <pc:docMk/>
      </pc:docMkLst>
      <pc:sldChg chg="addSp delSp modSp">
        <pc:chgData name="C Simpson (BRI)" userId="S::csimpson@bri.leap-mat.org.uk::837d0a44-1ba0-4f11-891d-9d5ba3535814" providerId="AD" clId="Web-{0B9A622F-A3D2-6BBC-455B-00BD20832444}" dt="2024-04-17T05:24:21.191" v="2446" actId="14100"/>
        <pc:sldMkLst>
          <pc:docMk/>
          <pc:sldMk cId="4117444075" sldId="256"/>
        </pc:sldMkLst>
        <pc:spChg chg="mod">
          <ac:chgData name="C Simpson (BRI)" userId="S::csimpson@bri.leap-mat.org.uk::837d0a44-1ba0-4f11-891d-9d5ba3535814" providerId="AD" clId="Web-{0B9A622F-A3D2-6BBC-455B-00BD20832444}" dt="2024-04-17T05:24:21.191" v="2446" actId="14100"/>
          <ac:spMkLst>
            <pc:docMk/>
            <pc:sldMk cId="4117444075" sldId="256"/>
            <ac:spMk id="2" creationId="{AB7CC683-6CB6-4022-8A27-6F83B3A4985E}"/>
          </ac:spMkLst>
        </pc:spChg>
        <pc:spChg chg="add del mod">
          <ac:chgData name="C Simpson (BRI)" userId="S::csimpson@bri.leap-mat.org.uk::837d0a44-1ba0-4f11-891d-9d5ba3535814" providerId="AD" clId="Web-{0B9A622F-A3D2-6BBC-455B-00BD20832444}" dt="2024-04-17T05:12:33.167" v="1826"/>
          <ac:spMkLst>
            <pc:docMk/>
            <pc:sldMk cId="4117444075" sldId="256"/>
            <ac:spMk id="5" creationId="{05C613C1-B800-7ECF-BB3B-827CD4A3B467}"/>
          </ac:spMkLst>
        </pc:spChg>
        <pc:spChg chg="add del mod">
          <ac:chgData name="C Simpson (BRI)" userId="S::csimpson@bri.leap-mat.org.uk::837d0a44-1ba0-4f11-891d-9d5ba3535814" providerId="AD" clId="Web-{0B9A622F-A3D2-6BBC-455B-00BD20832444}" dt="2024-04-17T05:12:43.902" v="1831"/>
          <ac:spMkLst>
            <pc:docMk/>
            <pc:sldMk cId="4117444075" sldId="256"/>
            <ac:spMk id="10" creationId="{E3032E94-7113-4447-6E22-B14507C82A42}"/>
          </ac:spMkLst>
        </pc:spChg>
        <pc:spChg chg="mod ord">
          <ac:chgData name="C Simpson (BRI)" userId="S::csimpson@bri.leap-mat.org.uk::837d0a44-1ba0-4f11-891d-9d5ba3535814" providerId="AD" clId="Web-{0B9A622F-A3D2-6BBC-455B-00BD20832444}" dt="2024-04-17T05:13:00.386" v="1839" actId="1076"/>
          <ac:spMkLst>
            <pc:docMk/>
            <pc:sldMk cId="4117444075" sldId="256"/>
            <ac:spMk id="12" creationId="{00000000-0000-0000-0000-000000000000}"/>
          </ac:spMkLst>
        </pc:spChg>
        <pc:spChg chg="del">
          <ac:chgData name="C Simpson (BRI)" userId="S::csimpson@bri.leap-mat.org.uk::837d0a44-1ba0-4f11-891d-9d5ba3535814" providerId="AD" clId="Web-{0B9A622F-A3D2-6BBC-455B-00BD20832444}" dt="2024-04-17T05:14:48.421" v="1849"/>
          <ac:spMkLst>
            <pc:docMk/>
            <pc:sldMk cId="4117444075" sldId="256"/>
            <ac:spMk id="17" creationId="{00000000-0000-0000-0000-000000000000}"/>
          </ac:spMkLst>
        </pc:spChg>
        <pc:spChg chg="del">
          <ac:chgData name="C Simpson (BRI)" userId="S::csimpson@bri.leap-mat.org.uk::837d0a44-1ba0-4f11-891d-9d5ba3535814" providerId="AD" clId="Web-{0B9A622F-A3D2-6BBC-455B-00BD20832444}" dt="2024-04-17T05:14:49.639" v="1850"/>
          <ac:spMkLst>
            <pc:docMk/>
            <pc:sldMk cId="4117444075" sldId="256"/>
            <ac:spMk id="18" creationId="{00000000-0000-0000-0000-000000000000}"/>
          </ac:spMkLst>
        </pc:spChg>
        <pc:graphicFrameChg chg="mod modGraphic">
          <ac:chgData name="C Simpson (BRI)" userId="S::csimpson@bri.leap-mat.org.uk::837d0a44-1ba0-4f11-891d-9d5ba3535814" providerId="AD" clId="Web-{0B9A622F-A3D2-6BBC-455B-00BD20832444}" dt="2024-04-17T05:23:18.205" v="2405"/>
          <ac:graphicFrameMkLst>
            <pc:docMk/>
            <pc:sldMk cId="4117444075" sldId="256"/>
            <ac:graphicFrameMk id="15" creationId="{00000000-0000-0000-0000-000000000000}"/>
          </ac:graphicFrameMkLst>
        </pc:graphicFrameChg>
        <pc:graphicFrameChg chg="mod modGraphic">
          <ac:chgData name="C Simpson (BRI)" userId="S::csimpson@bri.leap-mat.org.uk::837d0a44-1ba0-4f11-891d-9d5ba3535814" providerId="AD" clId="Web-{0B9A622F-A3D2-6BBC-455B-00BD20832444}" dt="2024-04-17T05:16:53.471" v="1917" actId="1076"/>
          <ac:graphicFrameMkLst>
            <pc:docMk/>
            <pc:sldMk cId="4117444075" sldId="256"/>
            <ac:graphicFrameMk id="19" creationId="{00000000-0000-0000-0000-000000000000}"/>
          </ac:graphicFrameMkLst>
        </pc:graphicFrameChg>
        <pc:graphicFrameChg chg="mod modGraphic">
          <ac:chgData name="C Simpson (BRI)" userId="S::csimpson@bri.leap-mat.org.uk::837d0a44-1ba0-4f11-891d-9d5ba3535814" providerId="AD" clId="Web-{0B9A622F-A3D2-6BBC-455B-00BD20832444}" dt="2024-04-17T05:23:37.127" v="2437"/>
          <ac:graphicFrameMkLst>
            <pc:docMk/>
            <pc:sldMk cId="4117444075" sldId="256"/>
            <ac:graphicFrameMk id="20" creationId="{00000000-0000-0000-0000-000000000000}"/>
          </ac:graphicFrameMkLst>
        </pc:graphicFrameChg>
        <pc:graphicFrameChg chg="mod modGraphic">
          <ac:chgData name="C Simpson (BRI)" userId="S::csimpson@bri.leap-mat.org.uk::837d0a44-1ba0-4f11-891d-9d5ba3535814" providerId="AD" clId="Web-{0B9A622F-A3D2-6BBC-455B-00BD20832444}" dt="2024-04-17T05:13:05.058" v="1841"/>
          <ac:graphicFrameMkLst>
            <pc:docMk/>
            <pc:sldMk cId="4117444075" sldId="256"/>
            <ac:graphicFrameMk id="23" creationId="{00000000-0000-0000-0000-000000000000}"/>
          </ac:graphicFrameMkLst>
        </pc:graphicFrameChg>
        <pc:graphicFrameChg chg="mod">
          <ac:chgData name="C Simpson (BRI)" userId="S::csimpson@bri.leap-mat.org.uk::837d0a44-1ba0-4f11-891d-9d5ba3535814" providerId="AD" clId="Web-{0B9A622F-A3D2-6BBC-455B-00BD20832444}" dt="2024-04-17T05:10:14.069" v="1732" actId="1076"/>
          <ac:graphicFrameMkLst>
            <pc:docMk/>
            <pc:sldMk cId="4117444075" sldId="256"/>
            <ac:graphicFrameMk id="24" creationId="{00000000-0000-0000-0000-000000000000}"/>
          </ac:graphicFrameMkLst>
        </pc:graphicFrameChg>
        <pc:graphicFrameChg chg="mod">
          <ac:chgData name="C Simpson (BRI)" userId="S::csimpson@bri.leap-mat.org.uk::837d0a44-1ba0-4f11-891d-9d5ba3535814" providerId="AD" clId="Web-{0B9A622F-A3D2-6BBC-455B-00BD20832444}" dt="2024-04-17T05:23:57.800" v="2438" actId="1076"/>
          <ac:graphicFrameMkLst>
            <pc:docMk/>
            <pc:sldMk cId="4117444075" sldId="256"/>
            <ac:graphicFrameMk id="28" creationId="{00000000-0000-0000-0000-000000000000}"/>
          </ac:graphicFrameMkLst>
        </pc:graphicFrameChg>
        <pc:graphicFrameChg chg="del">
          <ac:chgData name="C Simpson (BRI)" userId="S::csimpson@bri.leap-mat.org.uk::837d0a44-1ba0-4f11-891d-9d5ba3535814" providerId="AD" clId="Web-{0B9A622F-A3D2-6BBC-455B-00BD20832444}" dt="2024-04-17T05:24:08.534" v="2440"/>
          <ac:graphicFrameMkLst>
            <pc:docMk/>
            <pc:sldMk cId="4117444075" sldId="256"/>
            <ac:graphicFrameMk id="29" creationId="{00000000-0000-0000-0000-000000000000}"/>
          </ac:graphicFrameMkLst>
        </pc:graphicFrameChg>
        <pc:picChg chg="ord">
          <ac:chgData name="C Simpson (BRI)" userId="S::csimpson@bri.leap-mat.org.uk::837d0a44-1ba0-4f11-891d-9d5ba3535814" providerId="AD" clId="Web-{0B9A622F-A3D2-6BBC-455B-00BD20832444}" dt="2024-04-17T05:10:58.133" v="1744"/>
          <ac:picMkLst>
            <pc:docMk/>
            <pc:sldMk cId="4117444075" sldId="256"/>
            <ac:picMk id="8" creationId="{00000000-0000-0000-0000-000000000000}"/>
          </ac:picMkLst>
        </pc:picChg>
        <pc:picChg chg="mod">
          <ac:chgData name="C Simpson (BRI)" userId="S::csimpson@bri.leap-mat.org.uk::837d0a44-1ba0-4f11-891d-9d5ba3535814" providerId="AD" clId="Web-{0B9A622F-A3D2-6BBC-455B-00BD20832444}" dt="2024-04-17T05:24:05.534" v="2439" actId="1076"/>
          <ac:picMkLst>
            <pc:docMk/>
            <pc:sldMk cId="4117444075" sldId="256"/>
            <ac:picMk id="11" creationId="{00000000-0000-0000-0000-000000000000}"/>
          </ac:picMkLst>
        </pc:picChg>
        <pc:picChg chg="add mod">
          <ac:chgData name="C Simpson (BRI)" userId="S::csimpson@bri.leap-mat.org.uk::837d0a44-1ba0-4f11-891d-9d5ba3535814" providerId="AD" clId="Web-{0B9A622F-A3D2-6BBC-455B-00BD20832444}" dt="2024-04-17T05:20:17.122" v="2354" actId="1076"/>
          <ac:picMkLst>
            <pc:docMk/>
            <pc:sldMk cId="4117444075" sldId="256"/>
            <ac:picMk id="13" creationId="{E0E87971-0BB7-28E0-7277-588B176ED4EB}"/>
          </ac:picMkLst>
        </pc:picChg>
        <pc:picChg chg="add mod">
          <ac:chgData name="C Simpson (BRI)" userId="S::csimpson@bri.leap-mat.org.uk::837d0a44-1ba0-4f11-891d-9d5ba3535814" providerId="AD" clId="Web-{0B9A622F-A3D2-6BBC-455B-00BD20832444}" dt="2024-04-17T05:20:10.137" v="2350" actId="1076"/>
          <ac:picMkLst>
            <pc:docMk/>
            <pc:sldMk cId="4117444075" sldId="256"/>
            <ac:picMk id="14" creationId="{FFF7DA40-EDBA-5798-1ED8-2C899BB1EE50}"/>
          </ac:picMkLst>
        </pc:picChg>
        <pc:picChg chg="del">
          <ac:chgData name="C Simpson (BRI)" userId="S::csimpson@bri.leap-mat.org.uk::837d0a44-1ba0-4f11-891d-9d5ba3535814" providerId="AD" clId="Web-{0B9A622F-A3D2-6BBC-455B-00BD20832444}" dt="2024-04-17T05:14:47.108" v="1848"/>
          <ac:picMkLst>
            <pc:docMk/>
            <pc:sldMk cId="4117444075" sldId="256"/>
            <ac:picMk id="16" creationId="{00000000-0000-0000-0000-000000000000}"/>
          </ac:picMkLst>
        </pc:picChg>
        <pc:picChg chg="add mod">
          <ac:chgData name="C Simpson (BRI)" userId="S::csimpson@bri.leap-mat.org.uk::837d0a44-1ba0-4f11-891d-9d5ba3535814" providerId="AD" clId="Web-{0B9A622F-A3D2-6BBC-455B-00BD20832444}" dt="2024-04-17T05:20:12.825" v="2352" actId="1076"/>
          <ac:picMkLst>
            <pc:docMk/>
            <pc:sldMk cId="4117444075" sldId="256"/>
            <ac:picMk id="21" creationId="{0B909051-6305-5F69-E41A-606935BF3088}"/>
          </ac:picMkLst>
        </pc:picChg>
        <pc:picChg chg="del mod">
          <ac:chgData name="C Simpson (BRI)" userId="S::csimpson@bri.leap-mat.org.uk::837d0a44-1ba0-4f11-891d-9d5ba3535814" providerId="AD" clId="Web-{0B9A622F-A3D2-6BBC-455B-00BD20832444}" dt="2024-04-17T05:06:50.048" v="1505"/>
          <ac:picMkLst>
            <pc:docMk/>
            <pc:sldMk cId="4117444075" sldId="256"/>
            <ac:picMk id="22" creationId="{00000000-0000-0000-0000-000000000000}"/>
          </ac:picMkLst>
        </pc:picChg>
        <pc:picChg chg="add mod">
          <ac:chgData name="C Simpson (BRI)" userId="S::csimpson@bri.leap-mat.org.uk::837d0a44-1ba0-4f11-891d-9d5ba3535814" providerId="AD" clId="Web-{0B9A622F-A3D2-6BBC-455B-00BD20832444}" dt="2024-04-17T05:20:25.013" v="2363" actId="14100"/>
          <ac:picMkLst>
            <pc:docMk/>
            <pc:sldMk cId="4117444075" sldId="256"/>
            <ac:picMk id="26" creationId="{1293EEEE-F311-28D2-F568-D1A8E2506154}"/>
          </ac:picMkLst>
        </pc:picChg>
      </pc:sldChg>
    </pc:docChg>
  </pc:docChgLst>
  <pc:docChgLst>
    <pc:chgData clId="Web-{0B9A622F-A3D2-6BBC-455B-00BD20832444}"/>
    <pc:docChg chg="modSld">
      <pc:chgData name="" userId="" providerId="" clId="Web-{0B9A622F-A3D2-6BBC-455B-00BD20832444}" dt="2024-04-17T04:57:32.674" v="1"/>
      <pc:docMkLst>
        <pc:docMk/>
      </pc:docMkLst>
      <pc:sldChg chg="modSp">
        <pc:chgData name="" userId="" providerId="" clId="Web-{0B9A622F-A3D2-6BBC-455B-00BD20832444}" dt="2024-04-17T04:57:32.674" v="1"/>
        <pc:sldMkLst>
          <pc:docMk/>
          <pc:sldMk cId="4117444075" sldId="256"/>
        </pc:sldMkLst>
        <pc:graphicFrameChg chg="mod modGraphic">
          <ac:chgData name="" userId="" providerId="" clId="Web-{0B9A622F-A3D2-6BBC-455B-00BD20832444}" dt="2024-04-17T04:57:32.674" v="1"/>
          <ac:graphicFrameMkLst>
            <pc:docMk/>
            <pc:sldMk cId="4117444075" sldId="256"/>
            <ac:graphicFrameMk id="23" creationId="{00000000-0000-0000-0000-000000000000}"/>
          </ac:graphicFrameMkLst>
        </pc:graphicFrameChg>
      </pc:sldChg>
    </pc:docChg>
  </pc:docChgLst>
  <pc:docChgLst>
    <pc:chgData name="C Simpson (BRI)" userId="S::csimpson@bri.leap-mat.org.uk::837d0a44-1ba0-4f11-891d-9d5ba3535814" providerId="AD" clId="Web-{86D4BCF8-5092-761F-469D-6868B68C1006}"/>
    <pc:docChg chg="modSld">
      <pc:chgData name="C Simpson (BRI)" userId="S::csimpson@bri.leap-mat.org.uk::837d0a44-1ba0-4f11-891d-9d5ba3535814" providerId="AD" clId="Web-{86D4BCF8-5092-761F-469D-6868B68C1006}" dt="2024-04-17T05:27:06.866" v="127" actId="20577"/>
      <pc:docMkLst>
        <pc:docMk/>
      </pc:docMkLst>
      <pc:sldChg chg="addSp modSp">
        <pc:chgData name="C Simpson (BRI)" userId="S::csimpson@bri.leap-mat.org.uk::837d0a44-1ba0-4f11-891d-9d5ba3535814" providerId="AD" clId="Web-{86D4BCF8-5092-761F-469D-6868B68C1006}" dt="2024-04-17T05:27:06.866" v="127" actId="20577"/>
        <pc:sldMkLst>
          <pc:docMk/>
          <pc:sldMk cId="4117444075" sldId="256"/>
        </pc:sldMkLst>
        <pc:spChg chg="mod">
          <ac:chgData name="C Simpson (BRI)" userId="S::csimpson@bri.leap-mat.org.uk::837d0a44-1ba0-4f11-891d-9d5ba3535814" providerId="AD" clId="Web-{86D4BCF8-5092-761F-469D-6868B68C1006}" dt="2024-04-17T05:25:42.036" v="8" actId="1076"/>
          <ac:spMkLst>
            <pc:docMk/>
            <pc:sldMk cId="4117444075" sldId="256"/>
            <ac:spMk id="2" creationId="{AB7CC683-6CB6-4022-8A27-6F83B3A4985E}"/>
          </ac:spMkLst>
        </pc:spChg>
        <pc:spChg chg="add mod">
          <ac:chgData name="C Simpson (BRI)" userId="S::csimpson@bri.leap-mat.org.uk::837d0a44-1ba0-4f11-891d-9d5ba3535814" providerId="AD" clId="Web-{86D4BCF8-5092-761F-469D-6868B68C1006}" dt="2024-04-17T05:26:42.428" v="118" actId="20577"/>
          <ac:spMkLst>
            <pc:docMk/>
            <pc:sldMk cId="4117444075" sldId="256"/>
            <ac:spMk id="10" creationId="{E687135B-4600-C4F7-E7BC-F2055A424750}"/>
          </ac:spMkLst>
        </pc:spChg>
        <pc:spChg chg="mod">
          <ac:chgData name="C Simpson (BRI)" userId="S::csimpson@bri.leap-mat.org.uk::837d0a44-1ba0-4f11-891d-9d5ba3535814" providerId="AD" clId="Web-{86D4BCF8-5092-761F-469D-6868B68C1006}" dt="2024-04-17T05:27:06.866" v="127" actId="20577"/>
          <ac:spMkLst>
            <pc:docMk/>
            <pc:sldMk cId="4117444075" sldId="256"/>
            <ac:spMk id="12" creationId="{00000000-0000-0000-0000-000000000000}"/>
          </ac:spMkLst>
        </pc:spChg>
        <pc:graphicFrameChg chg="mod modGraphic">
          <ac:chgData name="C Simpson (BRI)" userId="S::csimpson@bri.leap-mat.org.uk::837d0a44-1ba0-4f11-891d-9d5ba3535814" providerId="AD" clId="Web-{86D4BCF8-5092-761F-469D-6868B68C1006}" dt="2024-04-17T05:26:53.803" v="124" actId="1076"/>
          <ac:graphicFrameMkLst>
            <pc:docMk/>
            <pc:sldMk cId="4117444075" sldId="256"/>
            <ac:graphicFrameMk id="23" creationId="{00000000-0000-0000-0000-000000000000}"/>
          </ac:graphicFrameMkLst>
        </pc:graphicFrameChg>
        <pc:picChg chg="add mod">
          <ac:chgData name="C Simpson (BRI)" userId="S::csimpson@bri.leap-mat.org.uk::837d0a44-1ba0-4f11-891d-9d5ba3535814" providerId="AD" clId="Web-{86D4BCF8-5092-761F-469D-6868B68C1006}" dt="2024-04-17T05:25:43.458" v="9" actId="1076"/>
          <ac:picMkLst>
            <pc:docMk/>
            <pc:sldMk cId="4117444075" sldId="256"/>
            <ac:picMk id="5" creationId="{4485EC1A-D7D3-5514-AB0B-AC39C5FD322D}"/>
          </ac:picMkLst>
        </pc:picChg>
        <pc:picChg chg="mod">
          <ac:chgData name="C Simpson (BRI)" userId="S::csimpson@bri.leap-mat.org.uk::837d0a44-1ba0-4f11-891d-9d5ba3535814" providerId="AD" clId="Web-{86D4BCF8-5092-761F-469D-6868B68C1006}" dt="2024-04-17T05:25:57.255" v="14" actId="1076"/>
          <ac:picMkLst>
            <pc:docMk/>
            <pc:sldMk cId="4117444075" sldId="256"/>
            <ac:picMk id="1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07E7EE-98D5-4F3B-93F9-ADB5453D9BE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263832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7E7EE-98D5-4F3B-93F9-ADB5453D9BE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80678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7E7EE-98D5-4F3B-93F9-ADB5453D9BE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428871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7E7EE-98D5-4F3B-93F9-ADB5453D9BE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349801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07E7EE-98D5-4F3B-93F9-ADB5453D9BE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170044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07E7EE-98D5-4F3B-93F9-ADB5453D9BE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155723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07E7EE-98D5-4F3B-93F9-ADB5453D9BE9}"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349449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07E7EE-98D5-4F3B-93F9-ADB5453D9BE9}"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140548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7E7EE-98D5-4F3B-93F9-ADB5453D9BE9}"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99018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A107E7EE-98D5-4F3B-93F9-ADB5453D9BE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60077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A107E7EE-98D5-4F3B-93F9-ADB5453D9BE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61270-BF25-455B-98EC-C6CB8881BB4C}" type="slidenum">
              <a:rPr lang="en-GB" smtClean="0"/>
              <a:t>‹#›</a:t>
            </a:fld>
            <a:endParaRPr lang="en-GB"/>
          </a:p>
        </p:txBody>
      </p:sp>
    </p:spTree>
    <p:extLst>
      <p:ext uri="{BB962C8B-B14F-4D97-AF65-F5344CB8AC3E}">
        <p14:creationId xmlns:p14="http://schemas.microsoft.com/office/powerpoint/2010/main" val="363968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107E7EE-98D5-4F3B-93F9-ADB5453D9BE9}" type="datetimeFigureOut">
              <a:rPr lang="en-GB" smtClean="0"/>
              <a:t>16/04/2024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8261270-BF25-455B-98EC-C6CB8881BB4C}" type="slidenum">
              <a:rPr lang="en-GB" smtClean="0"/>
              <a:t>‹#›</a:t>
            </a:fld>
            <a:endParaRPr lang="en-GB"/>
          </a:p>
        </p:txBody>
      </p:sp>
    </p:spTree>
    <p:extLst>
      <p:ext uri="{BB962C8B-B14F-4D97-AF65-F5344CB8AC3E}">
        <p14:creationId xmlns:p14="http://schemas.microsoft.com/office/powerpoint/2010/main" val="21278975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1803188"/>
              </p:ext>
            </p:extLst>
          </p:nvPr>
        </p:nvGraphicFramePr>
        <p:xfrm>
          <a:off x="40943" y="14177"/>
          <a:ext cx="3166425" cy="1905000"/>
        </p:xfrm>
        <a:graphic>
          <a:graphicData uri="http://schemas.openxmlformats.org/drawingml/2006/table">
            <a:tbl>
              <a:tblPr firstRow="1" bandRow="1">
                <a:tableStyleId>{00A15C55-8517-42AA-B614-E9B94910E393}</a:tableStyleId>
              </a:tblPr>
              <a:tblGrid>
                <a:gridCol w="1862246">
                  <a:extLst>
                    <a:ext uri="{9D8B030D-6E8A-4147-A177-3AD203B41FA5}">
                      <a16:colId xmlns:a16="http://schemas.microsoft.com/office/drawing/2014/main" val="1277399444"/>
                    </a:ext>
                  </a:extLst>
                </a:gridCol>
                <a:gridCol w="1304179">
                  <a:extLst>
                    <a:ext uri="{9D8B030D-6E8A-4147-A177-3AD203B41FA5}">
                      <a16:colId xmlns:a16="http://schemas.microsoft.com/office/drawing/2014/main" val="1594995472"/>
                    </a:ext>
                  </a:extLst>
                </a:gridCol>
              </a:tblGrid>
              <a:tr h="203771">
                <a:tc gridSpan="2">
                  <a:txBody>
                    <a:bodyPr/>
                    <a:lstStyle/>
                    <a:p>
                      <a:pPr algn="ctr"/>
                      <a:r>
                        <a:rPr lang="en-GB" sz="900" dirty="0"/>
                        <a:t>UK Physical Characteristics </a:t>
                      </a:r>
                    </a:p>
                  </a:txBody>
                  <a:tcPr/>
                </a:tc>
                <a:tc hMerge="1">
                  <a:txBody>
                    <a:bodyPr/>
                    <a:lstStyle/>
                    <a:p>
                      <a:endParaRPr lang="en-GB" dirty="0"/>
                    </a:p>
                  </a:txBody>
                  <a:tcPr/>
                </a:tc>
                <a:extLst>
                  <a:ext uri="{0D108BD9-81ED-4DB2-BD59-A6C34878D82A}">
                    <a16:rowId xmlns:a16="http://schemas.microsoft.com/office/drawing/2014/main" val="3019810664"/>
                  </a:ext>
                </a:extLst>
              </a:tr>
              <a:tr h="1602998">
                <a:tc>
                  <a:txBody>
                    <a:bodyPr/>
                    <a:lstStyle/>
                    <a:p>
                      <a:pPr marL="171450" indent="-171450">
                        <a:buFont typeface="Arial" panose="020B0604020202020204" pitchFamily="34" charset="0"/>
                        <a:buChar char="•"/>
                      </a:pPr>
                      <a:r>
                        <a:rPr lang="en-GB" sz="800" dirty="0"/>
                        <a:t>Most mountains are located in the </a:t>
                      </a:r>
                      <a:r>
                        <a:rPr lang="en-GB" sz="800" b="1" dirty="0"/>
                        <a:t>north </a:t>
                      </a:r>
                      <a:r>
                        <a:rPr lang="en-GB" sz="800" dirty="0"/>
                        <a:t>and </a:t>
                      </a:r>
                      <a:r>
                        <a:rPr lang="en-GB" sz="800" b="1" dirty="0"/>
                        <a:t>west</a:t>
                      </a:r>
                      <a:r>
                        <a:rPr lang="en-GB" sz="800" dirty="0"/>
                        <a:t>, such as Wales and Scotland.</a:t>
                      </a:r>
                    </a:p>
                    <a:p>
                      <a:pPr marL="171450" indent="-171450">
                        <a:buFont typeface="Arial" panose="020B0604020202020204" pitchFamily="34" charset="0"/>
                        <a:buChar char="•"/>
                      </a:pPr>
                      <a:r>
                        <a:rPr lang="en-GB" sz="800" dirty="0"/>
                        <a:t>These areas have </a:t>
                      </a:r>
                      <a:r>
                        <a:rPr lang="en-GB" sz="800" b="1" dirty="0"/>
                        <a:t>few roads </a:t>
                      </a:r>
                      <a:r>
                        <a:rPr lang="en-GB" sz="800" dirty="0"/>
                        <a:t>and </a:t>
                      </a:r>
                      <a:r>
                        <a:rPr lang="en-GB" sz="800" b="1" dirty="0"/>
                        <a:t>settlements</a:t>
                      </a:r>
                      <a:r>
                        <a:rPr lang="en-GB" sz="800" dirty="0"/>
                        <a:t> but beautiful scenery. – Sparsely populated. </a:t>
                      </a:r>
                    </a:p>
                    <a:p>
                      <a:pPr marL="171450" indent="-171450">
                        <a:buFont typeface="Arial" panose="020B0604020202020204" pitchFamily="34" charset="0"/>
                        <a:buChar char="•"/>
                      </a:pPr>
                      <a:r>
                        <a:rPr lang="en-GB" sz="800" b="1" dirty="0"/>
                        <a:t>South</a:t>
                      </a:r>
                      <a:r>
                        <a:rPr lang="en-GB" sz="800" dirty="0"/>
                        <a:t> and </a:t>
                      </a:r>
                      <a:r>
                        <a:rPr lang="en-GB" sz="800" b="1" dirty="0"/>
                        <a:t>east</a:t>
                      </a:r>
                      <a:r>
                        <a:rPr lang="en-GB" sz="800" dirty="0"/>
                        <a:t> of the UK is </a:t>
                      </a:r>
                      <a:r>
                        <a:rPr lang="en-GB" sz="800" b="1" dirty="0"/>
                        <a:t>flat</a:t>
                      </a:r>
                      <a:r>
                        <a:rPr lang="en-GB" sz="800" dirty="0"/>
                        <a:t> with a few hilly areas. </a:t>
                      </a:r>
                    </a:p>
                    <a:p>
                      <a:pPr marL="171450" indent="-171450">
                        <a:buFont typeface="Arial" panose="020B0604020202020204" pitchFamily="34" charset="0"/>
                        <a:buChar char="•"/>
                      </a:pPr>
                      <a:r>
                        <a:rPr lang="en-GB" sz="800" dirty="0"/>
                        <a:t>These areas are suited for </a:t>
                      </a:r>
                      <a:r>
                        <a:rPr lang="en-GB" sz="800" b="1" dirty="0"/>
                        <a:t>settlements</a:t>
                      </a:r>
                      <a:r>
                        <a:rPr lang="en-GB" sz="800" dirty="0"/>
                        <a:t>, </a:t>
                      </a:r>
                      <a:r>
                        <a:rPr lang="en-GB" sz="800" b="1" dirty="0"/>
                        <a:t>roads</a:t>
                      </a:r>
                      <a:r>
                        <a:rPr lang="en-GB" sz="800" dirty="0"/>
                        <a:t> and </a:t>
                      </a:r>
                      <a:r>
                        <a:rPr lang="en-GB" sz="800" b="1" dirty="0"/>
                        <a:t>railways</a:t>
                      </a:r>
                      <a:r>
                        <a:rPr lang="en-GB" sz="800" dirty="0"/>
                        <a:t> – Densely populated.</a:t>
                      </a:r>
                    </a:p>
                    <a:p>
                      <a:pPr marL="171450" indent="-171450">
                        <a:buFont typeface="Arial" panose="020B0604020202020204" pitchFamily="34" charset="0"/>
                        <a:buChar char="•"/>
                      </a:pPr>
                      <a:r>
                        <a:rPr lang="en-GB" sz="800" dirty="0"/>
                        <a:t>Rivers flow from mountainous areas down to the sea.</a:t>
                      </a:r>
                    </a:p>
                  </a:txBody>
                  <a:tcPr/>
                </a:tc>
                <a:tc>
                  <a:txBody>
                    <a:bodyPr/>
                    <a:lstStyle/>
                    <a:p>
                      <a:endParaRPr lang="en-GB" sz="1800" dirty="0"/>
                    </a:p>
                  </a:txBody>
                  <a:tcPr>
                    <a:solidFill>
                      <a:schemeClr val="bg1"/>
                    </a:solidFill>
                  </a:tcPr>
                </a:tc>
                <a:extLst>
                  <a:ext uri="{0D108BD9-81ED-4DB2-BD59-A6C34878D82A}">
                    <a16:rowId xmlns:a16="http://schemas.microsoft.com/office/drawing/2014/main" val="3410427312"/>
                  </a:ext>
                </a:extLst>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4" t="13098" r="2447" b="6584"/>
          <a:stretch/>
        </p:blipFill>
        <p:spPr>
          <a:xfrm>
            <a:off x="1957674" y="273050"/>
            <a:ext cx="1249694" cy="164053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22356366"/>
              </p:ext>
            </p:extLst>
          </p:nvPr>
        </p:nvGraphicFramePr>
        <p:xfrm>
          <a:off x="1169157" y="1949597"/>
          <a:ext cx="2040391" cy="1290765"/>
        </p:xfrm>
        <a:graphic>
          <a:graphicData uri="http://schemas.openxmlformats.org/drawingml/2006/table">
            <a:tbl>
              <a:tblPr firstRow="1" bandRow="1">
                <a:tableStyleId>{00A15C55-8517-42AA-B614-E9B94910E393}</a:tableStyleId>
              </a:tblPr>
              <a:tblGrid>
                <a:gridCol w="2040391">
                  <a:extLst>
                    <a:ext uri="{9D8B030D-6E8A-4147-A177-3AD203B41FA5}">
                      <a16:colId xmlns:a16="http://schemas.microsoft.com/office/drawing/2014/main" val="393701419"/>
                    </a:ext>
                  </a:extLst>
                </a:gridCol>
              </a:tblGrid>
              <a:tr h="217467">
                <a:tc>
                  <a:txBody>
                    <a:bodyPr/>
                    <a:lstStyle/>
                    <a:p>
                      <a:pPr algn="ctr"/>
                      <a:r>
                        <a:rPr lang="en-GB" sz="800" dirty="0"/>
                        <a:t>UK Rainfall Patterns</a:t>
                      </a:r>
                    </a:p>
                  </a:txBody>
                  <a:tcPr/>
                </a:tc>
                <a:extLst>
                  <a:ext uri="{0D108BD9-81ED-4DB2-BD59-A6C34878D82A}">
                    <a16:rowId xmlns:a16="http://schemas.microsoft.com/office/drawing/2014/main" val="400384905"/>
                  </a:ext>
                </a:extLst>
              </a:tr>
              <a:tr h="536649">
                <a:tc>
                  <a:txBody>
                    <a:bodyPr/>
                    <a:lstStyle/>
                    <a:p>
                      <a:pPr marL="171450" indent="-171450">
                        <a:buFont typeface="Arial" panose="020B0604020202020204" pitchFamily="34" charset="0"/>
                        <a:buChar char="•"/>
                      </a:pPr>
                      <a:r>
                        <a:rPr lang="en-GB" sz="800" b="1" dirty="0"/>
                        <a:t>Highest rainfall is</a:t>
                      </a:r>
                      <a:r>
                        <a:rPr lang="en-GB" sz="800" dirty="0"/>
                        <a:t> </a:t>
                      </a:r>
                      <a:r>
                        <a:rPr lang="en-GB" sz="800" b="1" dirty="0"/>
                        <a:t>in the north </a:t>
                      </a:r>
                      <a:r>
                        <a:rPr lang="en-GB" sz="800" dirty="0"/>
                        <a:t>and </a:t>
                      </a:r>
                      <a:r>
                        <a:rPr lang="en-GB" sz="800" b="1" dirty="0"/>
                        <a:t>west</a:t>
                      </a:r>
                      <a:r>
                        <a:rPr lang="en-GB" sz="800" dirty="0"/>
                        <a:t> where average rainfall is </a:t>
                      </a:r>
                      <a:r>
                        <a:rPr lang="en-GB" sz="800" b="1" dirty="0"/>
                        <a:t>2500mm</a:t>
                      </a:r>
                      <a:r>
                        <a:rPr lang="en-GB" sz="800" dirty="0"/>
                        <a:t>. </a:t>
                      </a:r>
                    </a:p>
                  </a:txBody>
                  <a:tcPr anchor="ctr"/>
                </a:tc>
                <a:extLst>
                  <a:ext uri="{0D108BD9-81ED-4DB2-BD59-A6C34878D82A}">
                    <a16:rowId xmlns:a16="http://schemas.microsoft.com/office/drawing/2014/main" val="984893544"/>
                  </a:ext>
                </a:extLst>
              </a:tr>
              <a:tr h="536649">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t>Lowest rainfall</a:t>
                      </a:r>
                      <a:r>
                        <a:rPr lang="en-GB" sz="800" b="0" dirty="0"/>
                        <a:t> is </a:t>
                      </a:r>
                      <a:r>
                        <a:rPr lang="en-GB" sz="800" dirty="0"/>
                        <a:t>in the </a:t>
                      </a:r>
                      <a:r>
                        <a:rPr lang="en-GB" sz="800" b="1" dirty="0"/>
                        <a:t>south</a:t>
                      </a:r>
                      <a:r>
                        <a:rPr lang="en-GB" sz="800" dirty="0"/>
                        <a:t> and </a:t>
                      </a:r>
                      <a:r>
                        <a:rPr lang="en-GB" sz="800" b="1" dirty="0"/>
                        <a:t>east </a:t>
                      </a:r>
                      <a:r>
                        <a:rPr lang="en-GB" sz="800" dirty="0"/>
                        <a:t>with average rainfall of </a:t>
                      </a:r>
                      <a:r>
                        <a:rPr lang="en-GB" sz="800" b="1" dirty="0"/>
                        <a:t>500 – 625mm</a:t>
                      </a:r>
                      <a:r>
                        <a:rPr lang="en-GB" sz="800" dirty="0"/>
                        <a:t>. </a:t>
                      </a:r>
                    </a:p>
                  </a:txBody>
                  <a:tcPr anchor="ctr"/>
                </a:tc>
                <a:extLst>
                  <a:ext uri="{0D108BD9-81ED-4DB2-BD59-A6C34878D82A}">
                    <a16:rowId xmlns:a16="http://schemas.microsoft.com/office/drawing/2014/main" val="3679874465"/>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45" t="1467" r="2433" b="2000"/>
          <a:stretch/>
        </p:blipFill>
        <p:spPr>
          <a:xfrm>
            <a:off x="40943" y="1949597"/>
            <a:ext cx="1083769" cy="129917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462345255"/>
              </p:ext>
            </p:extLst>
          </p:nvPr>
        </p:nvGraphicFramePr>
        <p:xfrm>
          <a:off x="40085" y="3193506"/>
          <a:ext cx="3166422" cy="1798320"/>
        </p:xfrm>
        <a:graphic>
          <a:graphicData uri="http://schemas.openxmlformats.org/drawingml/2006/table">
            <a:tbl>
              <a:tblPr firstRow="1" bandRow="1">
                <a:tableStyleId>{00A15C55-8517-42AA-B614-E9B94910E393}</a:tableStyleId>
              </a:tblPr>
              <a:tblGrid>
                <a:gridCol w="599857">
                  <a:extLst>
                    <a:ext uri="{9D8B030D-6E8A-4147-A177-3AD203B41FA5}">
                      <a16:colId xmlns:a16="http://schemas.microsoft.com/office/drawing/2014/main" val="3218577671"/>
                    </a:ext>
                  </a:extLst>
                </a:gridCol>
                <a:gridCol w="983353">
                  <a:extLst>
                    <a:ext uri="{9D8B030D-6E8A-4147-A177-3AD203B41FA5}">
                      <a16:colId xmlns:a16="http://schemas.microsoft.com/office/drawing/2014/main" val="1478287725"/>
                    </a:ext>
                  </a:extLst>
                </a:gridCol>
                <a:gridCol w="791606">
                  <a:extLst>
                    <a:ext uri="{9D8B030D-6E8A-4147-A177-3AD203B41FA5}">
                      <a16:colId xmlns:a16="http://schemas.microsoft.com/office/drawing/2014/main" val="4211705158"/>
                    </a:ext>
                  </a:extLst>
                </a:gridCol>
                <a:gridCol w="791606">
                  <a:extLst>
                    <a:ext uri="{9D8B030D-6E8A-4147-A177-3AD203B41FA5}">
                      <a16:colId xmlns:a16="http://schemas.microsoft.com/office/drawing/2014/main" val="1071969923"/>
                    </a:ext>
                  </a:extLst>
                </a:gridCol>
              </a:tblGrid>
              <a:tr h="0">
                <a:tc rowSpan="2">
                  <a:txBody>
                    <a:bodyPr/>
                    <a:lstStyle/>
                    <a:p>
                      <a:pPr lvl="0" algn="ctr">
                        <a:buNone/>
                      </a:pPr>
                      <a:endParaRPr lang="en-GB" sz="800" dirty="0"/>
                    </a:p>
                  </a:txBody>
                  <a:tcPr anchor="ctr"/>
                </a:tc>
                <a:tc gridSpan="3">
                  <a:txBody>
                    <a:bodyPr/>
                    <a:lstStyle/>
                    <a:p>
                      <a:pPr lvl="0" algn="ctr">
                        <a:buNone/>
                      </a:pPr>
                      <a:r>
                        <a:rPr lang="en-GB" sz="800" dirty="0"/>
                        <a:t>Local population </a:t>
                      </a:r>
                    </a:p>
                  </a:txBody>
                  <a:tcPr anchor="ct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07065451"/>
                  </a:ext>
                </a:extLst>
              </a:tr>
              <a:tr h="0">
                <a:tc vMerge="1">
                  <a:txBody>
                    <a:bodyPr/>
                    <a:lstStyle/>
                    <a:p>
                      <a:endParaRPr lang="en-US"/>
                    </a:p>
                  </a:txBody>
                  <a:tcPr anchor="ctr"/>
                </a:tc>
                <a:tc>
                  <a:txBody>
                    <a:bodyPr/>
                    <a:lstStyle/>
                    <a:p>
                      <a:pPr marL="0" marR="0" lvl="0" indent="0" algn="l">
                        <a:lnSpc>
                          <a:spcPct val="100000"/>
                        </a:lnSpc>
                        <a:spcBef>
                          <a:spcPts val="0"/>
                        </a:spcBef>
                        <a:spcAft>
                          <a:spcPts val="0"/>
                        </a:spcAft>
                        <a:buNone/>
                      </a:pPr>
                      <a:r>
                        <a:rPr lang="en-GB" sz="800" dirty="0" err="1"/>
                        <a:t>Brinsworth</a:t>
                      </a:r>
                      <a:r>
                        <a:rPr lang="en-GB" sz="800" dirty="0"/>
                        <a:t> </a:t>
                      </a:r>
                    </a:p>
                  </a:txBody>
                  <a:tcPr anchor="ctr"/>
                </a:tc>
                <a:tc>
                  <a:txBody>
                    <a:bodyPr/>
                    <a:lstStyle/>
                    <a:p>
                      <a:pPr marL="0" marR="0" lvl="0" indent="0" algn="l">
                        <a:lnSpc>
                          <a:spcPct val="100000"/>
                        </a:lnSpc>
                        <a:spcBef>
                          <a:spcPts val="0"/>
                        </a:spcBef>
                        <a:spcAft>
                          <a:spcPts val="0"/>
                        </a:spcAft>
                        <a:buNone/>
                      </a:pPr>
                      <a:r>
                        <a:rPr lang="en-GB" sz="800" dirty="0"/>
                        <a:t>Sheffield </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GB" sz="800" dirty="0"/>
                        <a:t>UK</a:t>
                      </a:r>
                    </a:p>
                  </a:txBody>
                  <a:tcPr anchor="ctr"/>
                </a:tc>
                <a:extLst>
                  <a:ext uri="{0D108BD9-81ED-4DB2-BD59-A6C34878D82A}">
                    <a16:rowId xmlns:a16="http://schemas.microsoft.com/office/drawing/2014/main" val="2967674337"/>
                  </a:ext>
                </a:extLst>
              </a:tr>
              <a:tr h="0">
                <a:tc>
                  <a:txBody>
                    <a:bodyPr/>
                    <a:lstStyle/>
                    <a:p>
                      <a:pPr marL="0" lvl="0" indent="0" algn="l">
                        <a:lnSpc>
                          <a:spcPct val="100000"/>
                        </a:lnSpc>
                        <a:spcBef>
                          <a:spcPts val="0"/>
                        </a:spcBef>
                        <a:spcAft>
                          <a:spcPts val="0"/>
                        </a:spcAft>
                        <a:buNone/>
                      </a:pPr>
                      <a:r>
                        <a:rPr lang="en-GB" sz="800" dirty="0"/>
                        <a:t>Total </a:t>
                      </a:r>
                    </a:p>
                  </a:txBody>
                  <a:tcPr anchor="ctr"/>
                </a:tc>
                <a:tc>
                  <a:txBody>
                    <a:bodyPr/>
                    <a:lstStyle/>
                    <a:p>
                      <a:pPr marL="0" lvl="0" indent="0" algn="l">
                        <a:lnSpc>
                          <a:spcPct val="100000"/>
                        </a:lnSpc>
                        <a:spcBef>
                          <a:spcPts val="0"/>
                        </a:spcBef>
                        <a:spcAft>
                          <a:spcPts val="0"/>
                        </a:spcAft>
                        <a:buNone/>
                      </a:pPr>
                      <a:r>
                        <a:rPr lang="en-GB" sz="800" b="0" i="0" u="none" strike="noStrike" baseline="0" noProof="0">
                          <a:solidFill>
                            <a:srgbClr val="000000"/>
                          </a:solidFill>
                          <a:latin typeface="Calibri"/>
                        </a:rPr>
                        <a:t>9,527 </a:t>
                      </a:r>
                      <a:endParaRPr lang="en-US"/>
                    </a:p>
                  </a:txBody>
                  <a:tcPr anchor="ctr"/>
                </a:tc>
                <a:tc>
                  <a:txBody>
                    <a:bodyPr/>
                    <a:lstStyle/>
                    <a:p>
                      <a:pPr marL="0" lvl="0" indent="0" algn="l">
                        <a:lnSpc>
                          <a:spcPct val="100000"/>
                        </a:lnSpc>
                        <a:spcBef>
                          <a:spcPts val="0"/>
                        </a:spcBef>
                        <a:spcAft>
                          <a:spcPts val="0"/>
                        </a:spcAft>
                        <a:buNone/>
                      </a:pPr>
                      <a:r>
                        <a:rPr lang="en-GB" sz="800" b="0" i="0" u="none" strike="noStrike" noProof="0" dirty="0">
                          <a:solidFill>
                            <a:srgbClr val="1F1F1F"/>
                          </a:solidFill>
                          <a:latin typeface="Arial"/>
                        </a:rPr>
                        <a:t>584,028</a:t>
                      </a:r>
                      <a:endParaRPr lang="en-US" sz="800" dirty="0"/>
                    </a:p>
                  </a:txBody>
                  <a:tcPr anchor="ctr"/>
                </a:tc>
                <a:tc>
                  <a:txBody>
                    <a:bodyPr/>
                    <a:lstStyle/>
                    <a:p>
                      <a:pPr marL="0" lvl="0" indent="0" algn="l">
                        <a:lnSpc>
                          <a:spcPct val="100000"/>
                        </a:lnSpc>
                        <a:spcBef>
                          <a:spcPts val="0"/>
                        </a:spcBef>
                        <a:spcAft>
                          <a:spcPts val="0"/>
                        </a:spcAft>
                        <a:buNone/>
                      </a:pPr>
                      <a:r>
                        <a:rPr lang="en-GB" sz="800" b="0" i="0" u="none" strike="noStrike" noProof="0" dirty="0">
                          <a:solidFill>
                            <a:srgbClr val="5F6368"/>
                          </a:solidFill>
                          <a:latin typeface="Arial"/>
                        </a:rPr>
                        <a:t>66970000</a:t>
                      </a:r>
                      <a:endParaRPr lang="en-US" sz="800" b="0" dirty="0"/>
                    </a:p>
                  </a:txBody>
                  <a:tcPr anchor="ctr"/>
                </a:tc>
                <a:extLst>
                  <a:ext uri="{0D108BD9-81ED-4DB2-BD59-A6C34878D82A}">
                    <a16:rowId xmlns:a16="http://schemas.microsoft.com/office/drawing/2014/main" val="194708065"/>
                  </a:ext>
                </a:extLst>
              </a:tr>
              <a:tr h="228917">
                <a:tc>
                  <a:txBody>
                    <a:bodyPr/>
                    <a:lstStyle/>
                    <a:p>
                      <a:pPr marL="0" lvl="0" indent="0" algn="l">
                        <a:lnSpc>
                          <a:spcPct val="100000"/>
                        </a:lnSpc>
                        <a:spcBef>
                          <a:spcPts val="0"/>
                        </a:spcBef>
                        <a:spcAft>
                          <a:spcPts val="0"/>
                        </a:spcAft>
                        <a:buNone/>
                      </a:pPr>
                      <a:r>
                        <a:rPr lang="en-GB" sz="800" dirty="0"/>
                        <a:t>Most common age group</a:t>
                      </a:r>
                    </a:p>
                  </a:txBody>
                  <a:tcPr anchor="ctr"/>
                </a:tc>
                <a:tc>
                  <a:txBody>
                    <a:bodyPr/>
                    <a:lstStyle/>
                    <a:p>
                      <a:pPr marL="0" lvl="0" indent="0" algn="l">
                        <a:lnSpc>
                          <a:spcPct val="100000"/>
                        </a:lnSpc>
                        <a:spcBef>
                          <a:spcPts val="0"/>
                        </a:spcBef>
                        <a:spcAft>
                          <a:spcPts val="0"/>
                        </a:spcAft>
                        <a:buNone/>
                      </a:pPr>
                      <a:r>
                        <a:rPr lang="en-GB" sz="800" b="0" i="0" u="none" strike="noStrike" noProof="0" dirty="0">
                          <a:solidFill>
                            <a:srgbClr val="000000"/>
                          </a:solidFill>
                          <a:latin typeface="Calibri"/>
                        </a:rPr>
                        <a:t>16-64</a:t>
                      </a:r>
                      <a:endParaRPr lang="en-US" dirty="0"/>
                    </a:p>
                  </a:txBody>
                  <a:tcPr anchor="ctr"/>
                </a:tc>
                <a:tc>
                  <a:txBody>
                    <a:bodyPr/>
                    <a:lstStyle/>
                    <a:p>
                      <a:pPr marL="0" lvl="0" indent="0" algn="l">
                        <a:lnSpc>
                          <a:spcPct val="100000"/>
                        </a:lnSpc>
                        <a:spcBef>
                          <a:spcPts val="0"/>
                        </a:spcBef>
                        <a:spcAft>
                          <a:spcPts val="0"/>
                        </a:spcAft>
                        <a:buNone/>
                      </a:pPr>
                      <a:r>
                        <a:rPr lang="en-GB" sz="800" b="0" i="0" u="none" strike="noStrike" baseline="0" noProof="0" dirty="0">
                          <a:solidFill>
                            <a:srgbClr val="000000"/>
                          </a:solidFill>
                          <a:latin typeface="Calibri"/>
                        </a:rPr>
                        <a:t>16-64</a:t>
                      </a:r>
                      <a:endParaRPr lang="en-US" dirty="0"/>
                    </a:p>
                  </a:txBody>
                  <a:tcPr anchor="ctr"/>
                </a:tc>
                <a:tc>
                  <a:txBody>
                    <a:bodyPr/>
                    <a:lstStyle/>
                    <a:p>
                      <a:pPr marL="0" lvl="0" indent="0" algn="l">
                        <a:lnSpc>
                          <a:spcPct val="100000"/>
                        </a:lnSpc>
                        <a:spcBef>
                          <a:spcPts val="0"/>
                        </a:spcBef>
                        <a:spcAft>
                          <a:spcPts val="0"/>
                        </a:spcAft>
                        <a:buNone/>
                      </a:pPr>
                      <a:r>
                        <a:rPr lang="en-GB" sz="800" b="0" i="0" u="none" strike="noStrike" baseline="0" noProof="0" dirty="0">
                          <a:solidFill>
                            <a:srgbClr val="000000"/>
                          </a:solidFill>
                          <a:latin typeface="Calibri"/>
                        </a:rPr>
                        <a:t>16-64</a:t>
                      </a:r>
                      <a:endParaRPr lang="en-US" dirty="0"/>
                    </a:p>
                  </a:txBody>
                  <a:tcPr anchor="ctr"/>
                </a:tc>
                <a:extLst>
                  <a:ext uri="{0D108BD9-81ED-4DB2-BD59-A6C34878D82A}">
                    <a16:rowId xmlns:a16="http://schemas.microsoft.com/office/drawing/2014/main" val="458114495"/>
                  </a:ext>
                </a:extLst>
              </a:tr>
              <a:tr h="391704">
                <a:tc gridSpan="4">
                  <a:txBody>
                    <a:bodyPr/>
                    <a:lstStyle/>
                    <a:p>
                      <a:pPr marL="0" lvl="0" indent="0" algn="l">
                        <a:lnSpc>
                          <a:spcPct val="100000"/>
                        </a:lnSpc>
                        <a:spcBef>
                          <a:spcPts val="0"/>
                        </a:spcBef>
                        <a:spcAft>
                          <a:spcPts val="0"/>
                        </a:spcAft>
                        <a:buNone/>
                      </a:pPr>
                      <a:r>
                        <a:rPr lang="en-GB" sz="800" dirty="0"/>
                        <a:t>Lots of people of working age means that the economy can grow. However, in the future, as less babies are being born, there will be fewer people working and those who are currently of working age will grow old, retire and rely on working age people to support them financially or socially.  </a:t>
                      </a:r>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50904130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539856687"/>
              </p:ext>
            </p:extLst>
          </p:nvPr>
        </p:nvGraphicFramePr>
        <p:xfrm>
          <a:off x="50942" y="5270781"/>
          <a:ext cx="3166425" cy="1524000"/>
        </p:xfrm>
        <a:graphic>
          <a:graphicData uri="http://schemas.openxmlformats.org/drawingml/2006/table">
            <a:tbl>
              <a:tblPr firstRow="1" bandRow="1">
                <a:tableStyleId>{00A15C55-8517-42AA-B614-E9B94910E393}</a:tableStyleId>
              </a:tblPr>
              <a:tblGrid>
                <a:gridCol w="3166425">
                  <a:extLst>
                    <a:ext uri="{9D8B030D-6E8A-4147-A177-3AD203B41FA5}">
                      <a16:colId xmlns:a16="http://schemas.microsoft.com/office/drawing/2014/main" val="3843797324"/>
                    </a:ext>
                  </a:extLst>
                </a:gridCol>
              </a:tblGrid>
              <a:tr h="0">
                <a:tc>
                  <a:txBody>
                    <a:bodyPr/>
                    <a:lstStyle/>
                    <a:p>
                      <a:pPr lvl="0" algn="ctr">
                        <a:buNone/>
                      </a:pPr>
                      <a:r>
                        <a:rPr lang="en-GB" sz="800" dirty="0"/>
                        <a:t>Solving the North South Divide </a:t>
                      </a:r>
                    </a:p>
                  </a:txBody>
                  <a:tcPr/>
                </a:tc>
                <a:extLst>
                  <a:ext uri="{0D108BD9-81ED-4DB2-BD59-A6C34878D82A}">
                    <a16:rowId xmlns:a16="http://schemas.microsoft.com/office/drawing/2014/main" val="2624567342"/>
                  </a:ext>
                </a:extLst>
              </a:tr>
              <a:tr h="383194">
                <a:tc>
                  <a:txBody>
                    <a:bodyPr/>
                    <a:lstStyle/>
                    <a:p>
                      <a:pPr marL="171450" indent="-171450">
                        <a:buFont typeface="Arial" panose="020B0604020202020204" pitchFamily="34" charset="0"/>
                        <a:buChar char="•"/>
                      </a:pPr>
                      <a:r>
                        <a:rPr lang="en-GB" sz="800" b="0" i="0" u="none" strike="noStrike" noProof="0" dirty="0">
                          <a:solidFill>
                            <a:srgbClr val="000000"/>
                          </a:solidFill>
                          <a:latin typeface="Calibri"/>
                        </a:rPr>
                        <a:t>A high speed train from London to the North of England. It will reduce journey time from London to northern cities which </a:t>
                      </a:r>
                      <a:r>
                        <a:rPr lang="en-GB" sz="800" b="0" i="0" u="none" strike="noStrike" noProof="0">
                          <a:solidFill>
                            <a:srgbClr val="000000"/>
                          </a:solidFill>
                          <a:latin typeface="Calibri"/>
                        </a:rPr>
                        <a:t>could increase business.</a:t>
                      </a:r>
                      <a:endParaRPr lang="en-GB" sz="800"/>
                    </a:p>
                    <a:p>
                      <a:pPr marL="171450" marR="0" lvl="0" indent="-171450" algn="l">
                        <a:lnSpc>
                          <a:spcPct val="100000"/>
                        </a:lnSpc>
                        <a:buFont typeface="Arial" panose="020B0604020202020204" pitchFamily="34" charset="0"/>
                        <a:buChar char="•"/>
                      </a:pPr>
                      <a:r>
                        <a:rPr lang="en-GB" sz="800" dirty="0"/>
                        <a:t>More training for jobs. </a:t>
                      </a:r>
                      <a:r>
                        <a:rPr lang="en-GB" sz="800" b="0" i="0" u="none" strike="noStrike" baseline="0" noProof="0" dirty="0">
                          <a:solidFill>
                            <a:srgbClr val="000000"/>
                          </a:solidFill>
                          <a:latin typeface="Calibri"/>
                        </a:rPr>
                        <a:t> Northern Powerhouse is a government strategy intended to boost training e.g., with National Colleges</a:t>
                      </a:r>
                    </a:p>
                    <a:p>
                      <a:pPr marL="171450" marR="0" lvl="0" indent="-171450" algn="l">
                        <a:lnSpc>
                          <a:spcPct val="100000"/>
                        </a:lnSpc>
                        <a:buFont typeface="Arial" panose="020B0604020202020204" pitchFamily="34" charset="0"/>
                        <a:buChar char="•"/>
                      </a:pPr>
                      <a:r>
                        <a:rPr lang="en-GB" sz="800" b="0" i="0" u="none" strike="noStrike" baseline="0" noProof="0" dirty="0">
                          <a:solidFill>
                            <a:srgbClr val="000000"/>
                          </a:solidFill>
                          <a:latin typeface="Calibri"/>
                        </a:rPr>
                        <a:t>More investment in business - The NP11 is a group of people who aim to increase investment in business in the North.</a:t>
                      </a:r>
                    </a:p>
                    <a:p>
                      <a:pPr marL="171450" marR="0" lvl="0" indent="-171450" algn="l">
                        <a:lnSpc>
                          <a:spcPct val="100000"/>
                        </a:lnSpc>
                        <a:buFont typeface="Arial" panose="020B0604020202020204" pitchFamily="34" charset="0"/>
                        <a:buChar char="•"/>
                      </a:pPr>
                      <a:r>
                        <a:rPr lang="en-GB" sz="800" b="0" i="0" u="none" strike="noStrike" baseline="0" noProof="0" dirty="0">
                          <a:solidFill>
                            <a:srgbClr val="000000"/>
                          </a:solidFill>
                          <a:latin typeface="Calibri"/>
                        </a:rPr>
                        <a:t>Regional mayors who have more control in the area. For example, they could decide how money is spent in the area.</a:t>
                      </a:r>
                    </a:p>
                    <a:p>
                      <a:pPr marL="171450" marR="0" lvl="0" indent="-171450" algn="l">
                        <a:lnSpc>
                          <a:spcPct val="100000"/>
                        </a:lnSpc>
                        <a:buFont typeface="Arial" panose="020B0604020202020204" pitchFamily="34" charset="0"/>
                        <a:buChar char="•"/>
                      </a:pPr>
                      <a:endParaRPr lang="en-GB" sz="800" b="0" i="0" u="none" strike="noStrike" baseline="0" noProof="0" dirty="0">
                        <a:solidFill>
                          <a:srgbClr val="000000"/>
                        </a:solidFill>
                        <a:latin typeface="Calibri"/>
                      </a:endParaRPr>
                    </a:p>
                  </a:txBody>
                  <a:tcPr/>
                </a:tc>
                <a:extLst>
                  <a:ext uri="{0D108BD9-81ED-4DB2-BD59-A6C34878D82A}">
                    <a16:rowId xmlns:a16="http://schemas.microsoft.com/office/drawing/2014/main" val="634403942"/>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946319173"/>
              </p:ext>
            </p:extLst>
          </p:nvPr>
        </p:nvGraphicFramePr>
        <p:xfrm>
          <a:off x="6633124" y="14177"/>
          <a:ext cx="3272876" cy="2743317"/>
        </p:xfrm>
        <a:graphic>
          <a:graphicData uri="http://schemas.openxmlformats.org/drawingml/2006/table">
            <a:tbl>
              <a:tblPr firstRow="1" bandRow="1">
                <a:tableStyleId>{00A15C55-8517-42AA-B614-E9B94910E393}</a:tableStyleId>
              </a:tblPr>
              <a:tblGrid>
                <a:gridCol w="1636438">
                  <a:extLst>
                    <a:ext uri="{9D8B030D-6E8A-4147-A177-3AD203B41FA5}">
                      <a16:colId xmlns:a16="http://schemas.microsoft.com/office/drawing/2014/main" val="4173555058"/>
                    </a:ext>
                  </a:extLst>
                </a:gridCol>
                <a:gridCol w="1636438">
                  <a:extLst>
                    <a:ext uri="{9D8B030D-6E8A-4147-A177-3AD203B41FA5}">
                      <a16:colId xmlns:a16="http://schemas.microsoft.com/office/drawing/2014/main" val="552564959"/>
                    </a:ext>
                  </a:extLst>
                </a:gridCol>
              </a:tblGrid>
              <a:tr h="216691">
                <a:tc gridSpan="2">
                  <a:txBody>
                    <a:bodyPr/>
                    <a:lstStyle/>
                    <a:p>
                      <a:pPr algn="ctr"/>
                      <a:r>
                        <a:rPr lang="en-GB" sz="1000" dirty="0"/>
                        <a:t>UK Population Distribution</a:t>
                      </a:r>
                    </a:p>
                  </a:txBody>
                  <a:tcPr/>
                </a:tc>
                <a:tc hMerge="1">
                  <a:txBody>
                    <a:bodyPr/>
                    <a:lstStyle/>
                    <a:p>
                      <a:pPr algn="ctr"/>
                      <a:endParaRPr lang="en-GB" sz="1000" dirty="0"/>
                    </a:p>
                  </a:txBody>
                  <a:tcPr>
                    <a:solidFill>
                      <a:schemeClr val="bg1"/>
                    </a:solidFill>
                  </a:tcPr>
                </a:tc>
                <a:extLst>
                  <a:ext uri="{0D108BD9-81ED-4DB2-BD59-A6C34878D82A}">
                    <a16:rowId xmlns:a16="http://schemas.microsoft.com/office/drawing/2014/main" val="3235174886"/>
                  </a:ext>
                </a:extLst>
              </a:tr>
              <a:tr h="189605">
                <a:tc>
                  <a:txBody>
                    <a:bodyPr/>
                    <a:lstStyle/>
                    <a:p>
                      <a:r>
                        <a:rPr lang="en-GB" sz="800" b="1" dirty="0"/>
                        <a:t>Low</a:t>
                      </a:r>
                    </a:p>
                  </a:txBody>
                  <a:tcPr anchor="ctr">
                    <a:solidFill>
                      <a:schemeClr val="accent4">
                        <a:lumMod val="40000"/>
                        <a:lumOff val="60000"/>
                      </a:schemeClr>
                    </a:solidFill>
                  </a:tcPr>
                </a:tc>
                <a:tc>
                  <a:txBody>
                    <a:bodyPr/>
                    <a:lstStyle/>
                    <a:p>
                      <a:endParaRPr lang="en-GB" sz="800" b="1" dirty="0"/>
                    </a:p>
                  </a:txBody>
                  <a:tcPr anchor="ctr">
                    <a:solidFill>
                      <a:schemeClr val="bg1"/>
                    </a:solidFill>
                  </a:tcPr>
                </a:tc>
                <a:extLst>
                  <a:ext uri="{0D108BD9-81ED-4DB2-BD59-A6C34878D82A}">
                    <a16:rowId xmlns:a16="http://schemas.microsoft.com/office/drawing/2014/main" val="807354643"/>
                  </a:ext>
                </a:extLst>
              </a:tr>
              <a:tr h="406296">
                <a:tc>
                  <a:txBody>
                    <a:bodyPr/>
                    <a:lstStyle/>
                    <a:p>
                      <a:r>
                        <a:rPr lang="en-GB" sz="800" dirty="0"/>
                        <a:t>Much of Northern Scotland is </a:t>
                      </a:r>
                      <a:r>
                        <a:rPr lang="en-GB" sz="800" b="1" dirty="0"/>
                        <a:t>sparse</a:t>
                      </a:r>
                      <a:r>
                        <a:rPr lang="en-GB" sz="800" dirty="0"/>
                        <a:t> due to a </a:t>
                      </a:r>
                      <a:r>
                        <a:rPr lang="en-GB" sz="800" b="1" dirty="0"/>
                        <a:t>mountainous landscape, igneous and metamorphic geology </a:t>
                      </a:r>
                      <a:r>
                        <a:rPr lang="en-GB" sz="800" dirty="0"/>
                        <a:t>and </a:t>
                      </a:r>
                      <a:r>
                        <a:rPr lang="en-GB" sz="800" b="1" dirty="0"/>
                        <a:t>difficult climate</a:t>
                      </a:r>
                      <a:r>
                        <a:rPr lang="en-GB" sz="800" dirty="0"/>
                        <a:t>.</a:t>
                      </a:r>
                    </a:p>
                  </a:txBody>
                  <a:tcPr anchor="ctr">
                    <a:solidFill>
                      <a:schemeClr val="accent4">
                        <a:lumMod val="20000"/>
                        <a:lumOff val="80000"/>
                      </a:schemeClr>
                    </a:solidFill>
                  </a:tcPr>
                </a:tc>
                <a:tc>
                  <a:txBody>
                    <a:bodyPr/>
                    <a:lstStyle/>
                    <a:p>
                      <a:endParaRPr lang="en-GB" sz="800" dirty="0"/>
                    </a:p>
                  </a:txBody>
                  <a:tcPr anchor="ctr">
                    <a:solidFill>
                      <a:schemeClr val="bg1"/>
                    </a:solidFill>
                  </a:tcPr>
                </a:tc>
                <a:extLst>
                  <a:ext uri="{0D108BD9-81ED-4DB2-BD59-A6C34878D82A}">
                    <a16:rowId xmlns:a16="http://schemas.microsoft.com/office/drawing/2014/main" val="1825687959"/>
                  </a:ext>
                </a:extLst>
              </a:tr>
              <a:tr h="189605">
                <a:tc>
                  <a:txBody>
                    <a:bodyPr/>
                    <a:lstStyle/>
                    <a:p>
                      <a:r>
                        <a:rPr lang="en-GB" sz="800" b="1" dirty="0"/>
                        <a:t>High</a:t>
                      </a:r>
                    </a:p>
                  </a:txBody>
                  <a:tcPr anchor="ctr">
                    <a:solidFill>
                      <a:schemeClr val="accent4">
                        <a:lumMod val="60000"/>
                        <a:lumOff val="40000"/>
                      </a:schemeClr>
                    </a:solidFill>
                  </a:tcPr>
                </a:tc>
                <a:tc>
                  <a:txBody>
                    <a:bodyPr/>
                    <a:lstStyle/>
                    <a:p>
                      <a:endParaRPr lang="en-GB" sz="800" b="1" dirty="0"/>
                    </a:p>
                  </a:txBody>
                  <a:tcPr anchor="ctr">
                    <a:solidFill>
                      <a:schemeClr val="bg1"/>
                    </a:solidFill>
                  </a:tcPr>
                </a:tc>
                <a:extLst>
                  <a:ext uri="{0D108BD9-81ED-4DB2-BD59-A6C34878D82A}">
                    <a16:rowId xmlns:a16="http://schemas.microsoft.com/office/drawing/2014/main" val="4236667057"/>
                  </a:ext>
                </a:extLst>
              </a:tr>
              <a:tr h="406296">
                <a:tc>
                  <a:txBody>
                    <a:bodyPr/>
                    <a:lstStyle/>
                    <a:p>
                      <a:r>
                        <a:rPr lang="en-GB" sz="800" dirty="0"/>
                        <a:t>Rest of the UK because of the </a:t>
                      </a:r>
                      <a:r>
                        <a:rPr lang="en-GB" sz="800" b="1" dirty="0"/>
                        <a:t>gentle hills</a:t>
                      </a:r>
                      <a:r>
                        <a:rPr lang="en-GB" sz="800" dirty="0"/>
                        <a:t>, </a:t>
                      </a:r>
                      <a:r>
                        <a:rPr lang="en-GB" sz="800" b="1" dirty="0"/>
                        <a:t>moderate climate </a:t>
                      </a:r>
                      <a:r>
                        <a:rPr lang="en-GB" sz="800" dirty="0"/>
                        <a:t>and </a:t>
                      </a:r>
                      <a:r>
                        <a:rPr lang="en-GB" sz="800" b="1" dirty="0"/>
                        <a:t>good transport </a:t>
                      </a:r>
                      <a:r>
                        <a:rPr lang="en-GB" sz="800" dirty="0"/>
                        <a:t>routes. </a:t>
                      </a:r>
                    </a:p>
                  </a:txBody>
                  <a:tcPr anchor="ctr">
                    <a:solidFill>
                      <a:schemeClr val="accent4">
                        <a:lumMod val="20000"/>
                        <a:lumOff val="80000"/>
                      </a:schemeClr>
                    </a:solidFill>
                  </a:tcPr>
                </a:tc>
                <a:tc>
                  <a:txBody>
                    <a:bodyPr/>
                    <a:lstStyle/>
                    <a:p>
                      <a:endParaRPr lang="en-GB" sz="800" dirty="0"/>
                    </a:p>
                  </a:txBody>
                  <a:tcPr anchor="ctr">
                    <a:solidFill>
                      <a:schemeClr val="bg1"/>
                    </a:solidFill>
                  </a:tcPr>
                </a:tc>
                <a:extLst>
                  <a:ext uri="{0D108BD9-81ED-4DB2-BD59-A6C34878D82A}">
                    <a16:rowId xmlns:a16="http://schemas.microsoft.com/office/drawing/2014/main" val="2815973695"/>
                  </a:ext>
                </a:extLst>
              </a:tr>
              <a:tr h="189605">
                <a:tc>
                  <a:txBody>
                    <a:bodyPr/>
                    <a:lstStyle/>
                    <a:p>
                      <a:pPr algn="l"/>
                      <a:r>
                        <a:rPr lang="en-GB" sz="800" b="1" dirty="0"/>
                        <a:t>Very High</a:t>
                      </a:r>
                    </a:p>
                  </a:txBody>
                  <a:tcPr anchor="ctr">
                    <a:solidFill>
                      <a:schemeClr val="accent4"/>
                    </a:solidFill>
                  </a:tcPr>
                </a:tc>
                <a:tc>
                  <a:txBody>
                    <a:bodyPr/>
                    <a:lstStyle/>
                    <a:p>
                      <a:pPr algn="l"/>
                      <a:endParaRPr lang="en-GB" sz="800" b="1" dirty="0"/>
                    </a:p>
                  </a:txBody>
                  <a:tcPr anchor="ctr">
                    <a:solidFill>
                      <a:schemeClr val="bg1"/>
                    </a:solidFill>
                  </a:tcPr>
                </a:tc>
                <a:extLst>
                  <a:ext uri="{0D108BD9-81ED-4DB2-BD59-A6C34878D82A}">
                    <a16:rowId xmlns:a16="http://schemas.microsoft.com/office/drawing/2014/main" val="1528390243"/>
                  </a:ext>
                </a:extLst>
              </a:tr>
              <a:tr h="701157">
                <a:tc>
                  <a:txBody>
                    <a:bodyPr/>
                    <a:lstStyle/>
                    <a:p>
                      <a:r>
                        <a:rPr lang="en-GB" sz="800" dirty="0"/>
                        <a:t>Population is </a:t>
                      </a:r>
                      <a:r>
                        <a:rPr lang="en-GB" sz="800" b="1" dirty="0"/>
                        <a:t>concentrated </a:t>
                      </a:r>
                      <a:r>
                        <a:rPr lang="en-GB" sz="800" dirty="0"/>
                        <a:t>around the South East  of England, in cities  such as London, due to attractions of </a:t>
                      </a:r>
                      <a:r>
                        <a:rPr lang="en-GB" sz="800" b="1" dirty="0"/>
                        <a:t>employment</a:t>
                      </a:r>
                      <a:r>
                        <a:rPr lang="en-GB" sz="800" dirty="0"/>
                        <a:t>, </a:t>
                      </a:r>
                      <a:r>
                        <a:rPr lang="en-GB" sz="800" b="1" dirty="0"/>
                        <a:t>shops</a:t>
                      </a:r>
                      <a:r>
                        <a:rPr lang="en-GB" sz="800" dirty="0"/>
                        <a:t> and </a:t>
                      </a:r>
                      <a:r>
                        <a:rPr lang="en-GB" sz="800" b="1" dirty="0"/>
                        <a:t>entertainment</a:t>
                      </a:r>
                      <a:r>
                        <a:rPr lang="en-GB" sz="800" dirty="0"/>
                        <a:t>.</a:t>
                      </a:r>
                    </a:p>
                  </a:txBody>
                  <a:tcPr anchor="ctr">
                    <a:solidFill>
                      <a:schemeClr val="accent4">
                        <a:lumMod val="20000"/>
                        <a:lumOff val="80000"/>
                      </a:schemeClr>
                    </a:solidFill>
                  </a:tcPr>
                </a:tc>
                <a:tc>
                  <a:txBody>
                    <a:bodyPr/>
                    <a:lstStyle/>
                    <a:p>
                      <a:endParaRPr lang="en-GB" sz="800" dirty="0"/>
                    </a:p>
                  </a:txBody>
                  <a:tcPr anchor="ctr">
                    <a:solidFill>
                      <a:schemeClr val="bg1"/>
                    </a:solidFill>
                  </a:tcPr>
                </a:tc>
                <a:extLst>
                  <a:ext uri="{0D108BD9-81ED-4DB2-BD59-A6C34878D82A}">
                    <a16:rowId xmlns:a16="http://schemas.microsoft.com/office/drawing/2014/main" val="29174097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007826790"/>
              </p:ext>
            </p:extLst>
          </p:nvPr>
        </p:nvGraphicFramePr>
        <p:xfrm>
          <a:off x="3276303" y="64214"/>
          <a:ext cx="3454623" cy="3596640"/>
        </p:xfrm>
        <a:graphic>
          <a:graphicData uri="http://schemas.openxmlformats.org/drawingml/2006/table">
            <a:tbl>
              <a:tblPr firstRow="1" bandRow="1">
                <a:tableStyleId>{00A15C55-8517-42AA-B614-E9B94910E393}</a:tableStyleId>
              </a:tblPr>
              <a:tblGrid>
                <a:gridCol w="1578290">
                  <a:extLst>
                    <a:ext uri="{9D8B030D-6E8A-4147-A177-3AD203B41FA5}">
                      <a16:colId xmlns:a16="http://schemas.microsoft.com/office/drawing/2014/main" val="3331200545"/>
                    </a:ext>
                  </a:extLst>
                </a:gridCol>
                <a:gridCol w="228773">
                  <a:extLst>
                    <a:ext uri="{9D8B030D-6E8A-4147-A177-3AD203B41FA5}">
                      <a16:colId xmlns:a16="http://schemas.microsoft.com/office/drawing/2014/main" val="911402847"/>
                    </a:ext>
                  </a:extLst>
                </a:gridCol>
                <a:gridCol w="1647560">
                  <a:extLst>
                    <a:ext uri="{9D8B030D-6E8A-4147-A177-3AD203B41FA5}">
                      <a16:colId xmlns:a16="http://schemas.microsoft.com/office/drawing/2014/main" val="1179404493"/>
                    </a:ext>
                  </a:extLst>
                </a:gridCol>
              </a:tblGrid>
              <a:tr h="174843">
                <a:tc gridSpan="3">
                  <a:txBody>
                    <a:bodyPr/>
                    <a:lstStyle/>
                    <a:p>
                      <a:pPr marL="0" marR="0" lvl="0" indent="0" algn="ctr" rtl="0" eaLnBrk="1" fontAlgn="auto" latinLnBrk="0" hangingPunct="1">
                        <a:lnSpc>
                          <a:spcPct val="100000"/>
                        </a:lnSpc>
                        <a:spcBef>
                          <a:spcPts val="0"/>
                        </a:spcBef>
                        <a:spcAft>
                          <a:spcPts val="0"/>
                        </a:spcAft>
                        <a:buClrTx/>
                        <a:buSzTx/>
                        <a:buFontTx/>
                        <a:buNone/>
                      </a:pPr>
                      <a:r>
                        <a:rPr lang="en-GB" sz="1000" dirty="0"/>
                        <a:t>Main challenges facing the UK </a:t>
                      </a:r>
                    </a:p>
                  </a:txBody>
                  <a:tcPr anchor="ct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256331728"/>
                  </a:ext>
                </a:extLst>
              </a:tr>
              <a:tr h="975438">
                <a:tc>
                  <a:txBody>
                    <a:bodyPr/>
                    <a:lstStyle/>
                    <a:p>
                      <a:pPr marL="0" marR="0" lvl="0" indent="0" algn="ctr">
                        <a:lnSpc>
                          <a:spcPct val="100000"/>
                        </a:lnSpc>
                        <a:spcBef>
                          <a:spcPts val="0"/>
                        </a:spcBef>
                        <a:spcAft>
                          <a:spcPts val="0"/>
                        </a:spcAft>
                        <a:buNone/>
                      </a:pPr>
                      <a:r>
                        <a:rPr lang="en-GB" sz="800" b="1" dirty="0"/>
                        <a:t>Affordable housing </a:t>
                      </a:r>
                      <a:endParaRPr lang="en-US"/>
                    </a:p>
                    <a:p>
                      <a:pPr marL="0" marR="0" lvl="0" indent="0" algn="ctr">
                        <a:lnSpc>
                          <a:spcPct val="100000"/>
                        </a:lnSpc>
                        <a:spcBef>
                          <a:spcPts val="0"/>
                        </a:spcBef>
                        <a:spcAft>
                          <a:spcPts val="0"/>
                        </a:spcAft>
                        <a:buNone/>
                      </a:pPr>
                      <a:r>
                        <a:rPr lang="en-GB" sz="800" b="0" dirty="0"/>
                        <a:t>people want to build on greenfield sites. Other people think it is better to build  on brownfield sites. Brownfield sites are typically located in urban areas because they've previously been built upon. On the other hand, greenfield sites have never been built on and can be found in the countryside or rural areas.</a:t>
                      </a:r>
                    </a:p>
                  </a:txBody>
                  <a:tcPr anchor="ctr">
                    <a:solidFill>
                      <a:schemeClr val="accent4">
                        <a:lumMod val="60000"/>
                        <a:lumOff val="40000"/>
                      </a:schemeClr>
                    </a:solidFill>
                  </a:tcPr>
                </a:tc>
                <a:tc>
                  <a:txBody>
                    <a:bodyPr/>
                    <a:lstStyle/>
                    <a:p>
                      <a:pPr algn="ctr"/>
                      <a:endParaRPr lang="en-GB" sz="800"/>
                    </a:p>
                  </a:txBody>
                  <a:tcPr anchor="ctr">
                    <a:solidFill>
                      <a:schemeClr val="bg1"/>
                    </a:solidFill>
                  </a:tcPr>
                </a:tc>
                <a:tc>
                  <a:txBody>
                    <a:bodyPr/>
                    <a:lstStyle/>
                    <a:p>
                      <a:pPr lvl="0" algn="ctr">
                        <a:buNone/>
                      </a:pPr>
                      <a:r>
                        <a:rPr lang="en-GB" sz="800" b="1" dirty="0"/>
                        <a:t>The North South Divide </a:t>
                      </a:r>
                      <a:endParaRPr lang="en-GB" sz="800"/>
                    </a:p>
                    <a:p>
                      <a:pPr lvl="0" algn="ctr">
                        <a:buNone/>
                      </a:pPr>
                      <a:r>
                        <a:rPr lang="en-GB" sz="800" b="0" dirty="0"/>
                        <a:t>In the North of England people have a lower income, live shorter lives and have a poorer education. The North West region has average salaries of £35, 367</a:t>
                      </a:r>
                    </a:p>
                    <a:p>
                      <a:pPr marL="0" lvl="0" indent="0" algn="ctr">
                        <a:lnSpc>
                          <a:spcPct val="100000"/>
                        </a:lnSpc>
                        <a:buNone/>
                      </a:pPr>
                      <a:r>
                        <a:rPr lang="en-GB" sz="800" b="0" i="0" u="none" strike="noStrike" baseline="0" noProof="0" dirty="0">
                          <a:solidFill>
                            <a:srgbClr val="000000"/>
                          </a:solidFill>
                          <a:latin typeface="Calibri"/>
                        </a:rPr>
                        <a:t>London has the highest earnings at £44,184</a:t>
                      </a:r>
                      <a:endParaRPr lang="en-GB" sz="800" b="0" i="0" u="none" strike="noStrike" baseline="0" noProof="0">
                        <a:solidFill>
                          <a:srgbClr val="000000"/>
                        </a:solidFill>
                        <a:latin typeface="Calibri"/>
                      </a:endParaRPr>
                    </a:p>
                    <a:p>
                      <a:pPr lvl="0" algn="ctr">
                        <a:buNone/>
                      </a:pPr>
                      <a:endParaRPr lang="en-GB" sz="1000" dirty="0"/>
                    </a:p>
                  </a:txBody>
                  <a:tcPr anchor="ctr"/>
                </a:tc>
                <a:extLst>
                  <a:ext uri="{0D108BD9-81ED-4DB2-BD59-A6C34878D82A}">
                    <a16:rowId xmlns:a16="http://schemas.microsoft.com/office/drawing/2014/main" val="1050250805"/>
                  </a:ext>
                </a:extLst>
              </a:tr>
              <a:tr h="598146">
                <a:tc gridSpan="3">
                  <a:txBody>
                    <a:bodyPr/>
                    <a:lstStyle/>
                    <a:p>
                      <a:pPr marL="0" marR="0" lvl="0" indent="0" algn="l">
                        <a:lnSpc>
                          <a:spcPct val="100000"/>
                        </a:lnSpc>
                        <a:spcBef>
                          <a:spcPts val="0"/>
                        </a:spcBef>
                        <a:spcAft>
                          <a:spcPts val="0"/>
                        </a:spcAft>
                        <a:buNone/>
                      </a:pPr>
                      <a:r>
                        <a:rPr lang="en-GB" sz="800" b="1" i="0" u="none" strike="noStrike" noProof="0" dirty="0">
                          <a:solidFill>
                            <a:srgbClr val="000000"/>
                          </a:solidFill>
                          <a:latin typeface="Calibri"/>
                        </a:rPr>
                        <a:t>Deindustrialisation and changes to the economy. </a:t>
                      </a:r>
                      <a:r>
                        <a:rPr lang="en-US" sz="800" b="1" i="0" u="none" strike="noStrike" noProof="0" dirty="0">
                          <a:solidFill>
                            <a:srgbClr val="000000"/>
                          </a:solidFill>
                          <a:latin typeface="Calibri"/>
                        </a:rPr>
                        <a:t> </a:t>
                      </a:r>
                      <a:endParaRPr lang="en-US" sz="800" b="0" i="0" u="none" strike="noStrike" noProof="0" dirty="0">
                        <a:solidFill>
                          <a:srgbClr val="000000"/>
                        </a:solidFill>
                        <a:latin typeface="Calibri"/>
                      </a:endParaRPr>
                    </a:p>
                    <a:p>
                      <a:pPr marL="0" marR="0" lvl="0" indent="0" algn="l">
                        <a:lnSpc>
                          <a:spcPct val="100000"/>
                        </a:lnSpc>
                        <a:spcBef>
                          <a:spcPts val="0"/>
                        </a:spcBef>
                        <a:spcAft>
                          <a:spcPts val="0"/>
                        </a:spcAft>
                        <a:buNone/>
                      </a:pPr>
                      <a:r>
                        <a:rPr lang="en-GB" sz="800" b="0" i="0" u="none" strike="noStrike" noProof="0" dirty="0">
                          <a:solidFill>
                            <a:srgbClr val="000000"/>
                          </a:solidFill>
                          <a:latin typeface="Calibri"/>
                        </a:rPr>
                        <a:t>In the pre-industrial times most people worked in the primary sector – which is the extraction of raw materials. During the industrial revolution and until around 1970 most people worked in the secondary sector in the UK manufacturing goods like steel. During the 1970s, the number of jobs in the secondary sector declined because goods can be produced quicker (mechanisation) and cheaper by machines or in less developed countries where wages are lower </a:t>
                      </a:r>
                    </a:p>
                    <a:p>
                      <a:pPr marL="0" marR="0" lvl="0" indent="0" algn="l">
                        <a:lnSpc>
                          <a:spcPct val="100000"/>
                        </a:lnSpc>
                        <a:spcBef>
                          <a:spcPts val="0"/>
                        </a:spcBef>
                        <a:spcAft>
                          <a:spcPts val="0"/>
                        </a:spcAft>
                        <a:buNone/>
                      </a:pPr>
                      <a:endParaRPr lang="en-GB" sz="800" b="0" i="0" u="none" strike="noStrike" noProof="0" dirty="0">
                        <a:solidFill>
                          <a:srgbClr val="000000"/>
                        </a:solidFill>
                        <a:latin typeface="Calibri"/>
                      </a:endParaRPr>
                    </a:p>
                    <a:p>
                      <a:pPr lvl="0" algn="l">
                        <a:lnSpc>
                          <a:spcPct val="100000"/>
                        </a:lnSpc>
                        <a:spcBef>
                          <a:spcPts val="0"/>
                        </a:spcBef>
                        <a:spcAft>
                          <a:spcPts val="0"/>
                        </a:spcAft>
                        <a:buNone/>
                      </a:pPr>
                      <a:r>
                        <a:rPr lang="en-GB" sz="800" b="0" i="0" u="none" strike="noStrike" noProof="0" dirty="0">
                          <a:solidFill>
                            <a:srgbClr val="000000"/>
                          </a:solidFill>
                        </a:rPr>
                        <a:t>Today, most people work in the tertiary sector which is known as the service sector this includes jobs like shop keepers, doctors, taxi drivers. Tertiary sector jobs are well paid. More and more people are working in the </a:t>
                      </a:r>
                      <a:r>
                        <a:rPr lang="en-GB" sz="800" b="0" i="0" u="none" strike="noStrike" noProof="0" dirty="0" err="1">
                          <a:solidFill>
                            <a:srgbClr val="000000"/>
                          </a:solidFill>
                        </a:rPr>
                        <a:t>quatenary</a:t>
                      </a:r>
                      <a:r>
                        <a:rPr lang="en-GB" sz="800" b="0" i="0" u="none" strike="noStrike" noProof="0" dirty="0">
                          <a:solidFill>
                            <a:srgbClr val="000000"/>
                          </a:solidFill>
                        </a:rPr>
                        <a:t> sector – this is the sector of the economy that focusses on research and development e.g. engineering, vaccine development.  </a:t>
                      </a:r>
                      <a:r>
                        <a:rPr lang="en-US" sz="800" b="0" i="0" u="none" strike="noStrike" noProof="0" dirty="0">
                          <a:solidFill>
                            <a:srgbClr val="000000"/>
                          </a:solidFill>
                        </a:rPr>
                        <a:t>  </a:t>
                      </a:r>
                      <a:endParaRPr lang="en-GB" sz="800" b="0" i="0" u="none" strike="noStrike" noProof="0" dirty="0">
                        <a:solidFill>
                          <a:srgbClr val="000000"/>
                        </a:solidFill>
                      </a:endParaRPr>
                    </a:p>
                    <a:p>
                      <a:pPr marL="0" lvl="0" indent="0" algn="ctr">
                        <a:lnSpc>
                          <a:spcPct val="100000"/>
                        </a:lnSpc>
                        <a:spcBef>
                          <a:spcPts val="0"/>
                        </a:spcBef>
                        <a:spcAft>
                          <a:spcPts val="0"/>
                        </a:spcAft>
                        <a:buNone/>
                      </a:pPr>
                      <a:endParaRPr lang="en-GB" sz="800" b="0" dirty="0"/>
                    </a:p>
                  </a:txBody>
                  <a:tcPr anchor="ctr">
                    <a:solidFill>
                      <a:schemeClr val="accent4">
                        <a:lumMod val="60000"/>
                        <a:lumOff val="40000"/>
                      </a:schemeClr>
                    </a:solidFill>
                  </a:tcPr>
                </a:tc>
                <a:tc hMerge="1">
                  <a:txBody>
                    <a:bodyPr/>
                    <a:lstStyle/>
                    <a:p>
                      <a:endParaRPr lang="en-US"/>
                    </a:p>
                  </a:txBody>
                  <a:tcPr anchor="ctr">
                    <a:solidFill>
                      <a:schemeClr val="bg1"/>
                    </a:solidFill>
                  </a:tcPr>
                </a:tc>
                <a:tc hMerge="1">
                  <a:txBody>
                    <a:bodyPr/>
                    <a:lstStyle/>
                    <a:p>
                      <a:endParaRPr lang="en-US"/>
                    </a:p>
                  </a:txBody>
                  <a:tcPr anchor="ctr"/>
                </a:tc>
                <a:extLst>
                  <a:ext uri="{0D108BD9-81ED-4DB2-BD59-A6C34878D82A}">
                    <a16:rowId xmlns:a16="http://schemas.microsoft.com/office/drawing/2014/main" val="36570421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697888342"/>
              </p:ext>
            </p:extLst>
          </p:nvPr>
        </p:nvGraphicFramePr>
        <p:xfrm>
          <a:off x="3290357" y="3627431"/>
          <a:ext cx="3339048" cy="1737360"/>
        </p:xfrm>
        <a:graphic>
          <a:graphicData uri="http://schemas.openxmlformats.org/drawingml/2006/table">
            <a:tbl>
              <a:tblPr firstRow="1" bandRow="1">
                <a:tableStyleId>{00A15C55-8517-42AA-B614-E9B94910E393}</a:tableStyleId>
              </a:tblPr>
              <a:tblGrid>
                <a:gridCol w="1669524">
                  <a:extLst>
                    <a:ext uri="{9D8B030D-6E8A-4147-A177-3AD203B41FA5}">
                      <a16:colId xmlns:a16="http://schemas.microsoft.com/office/drawing/2014/main" val="4173555058"/>
                    </a:ext>
                  </a:extLst>
                </a:gridCol>
                <a:gridCol w="1669524">
                  <a:extLst>
                    <a:ext uri="{9D8B030D-6E8A-4147-A177-3AD203B41FA5}">
                      <a16:colId xmlns:a16="http://schemas.microsoft.com/office/drawing/2014/main" val="2060211635"/>
                    </a:ext>
                  </a:extLst>
                </a:gridCol>
              </a:tblGrid>
              <a:tr h="193084">
                <a:tc gridSpan="2">
                  <a:txBody>
                    <a:bodyPr/>
                    <a:lstStyle/>
                    <a:p>
                      <a:pPr algn="ctr"/>
                      <a:r>
                        <a:rPr lang="en-GB" sz="1000" dirty="0"/>
                        <a:t>Population in the UK</a:t>
                      </a:r>
                    </a:p>
                  </a:txBody>
                  <a:tcPr/>
                </a:tc>
                <a:tc hMerge="1">
                  <a:txBody>
                    <a:bodyPr/>
                    <a:lstStyle/>
                    <a:p>
                      <a:endParaRPr lang="en-GB"/>
                    </a:p>
                  </a:txBody>
                  <a:tcPr/>
                </a:tc>
                <a:extLst>
                  <a:ext uri="{0D108BD9-81ED-4DB2-BD59-A6C34878D82A}">
                    <a16:rowId xmlns:a16="http://schemas.microsoft.com/office/drawing/2014/main" val="3235174886"/>
                  </a:ext>
                </a:extLst>
              </a:tr>
              <a:tr h="205914">
                <a:tc gridSpan="2">
                  <a:txBody>
                    <a:bodyPr/>
                    <a:lstStyle/>
                    <a:p>
                      <a:pPr algn="ctr"/>
                      <a:r>
                        <a:rPr lang="en-GB" sz="800" b="1" dirty="0"/>
                        <a:t>The UK population is 65 million and still rising. It is predicted to reach 70 million by 2030.</a:t>
                      </a:r>
                    </a:p>
                  </a:txBody>
                  <a:tcPr>
                    <a:solidFill>
                      <a:schemeClr val="accent4">
                        <a:lumMod val="60000"/>
                        <a:lumOff val="40000"/>
                      </a:schemeClr>
                    </a:solidFill>
                  </a:tcPr>
                </a:tc>
                <a:tc hMerge="1">
                  <a:txBody>
                    <a:bodyPr/>
                    <a:lstStyle/>
                    <a:p>
                      <a:endParaRPr lang="en-GB"/>
                    </a:p>
                  </a:txBody>
                  <a:tcPr/>
                </a:tc>
                <a:extLst>
                  <a:ext uri="{0D108BD9-81ED-4DB2-BD59-A6C34878D82A}">
                    <a16:rowId xmlns:a16="http://schemas.microsoft.com/office/drawing/2014/main" val="2319080988"/>
                  </a:ext>
                </a:extLst>
              </a:tr>
              <a:tr h="174014">
                <a:tc>
                  <a:txBody>
                    <a:bodyPr/>
                    <a:lstStyle/>
                    <a:p>
                      <a:pPr algn="ctr"/>
                      <a:r>
                        <a:rPr lang="en-GB" sz="800" b="1" dirty="0"/>
                        <a:t>Reasons for growth</a:t>
                      </a:r>
                    </a:p>
                  </a:txBody>
                  <a:tcPr/>
                </a:tc>
                <a:tc>
                  <a:txBody>
                    <a:bodyPr/>
                    <a:lstStyle/>
                    <a:p>
                      <a:pPr algn="ctr"/>
                      <a:r>
                        <a:rPr lang="en-GB" sz="800" b="1" dirty="0"/>
                        <a:t>Future of growth</a:t>
                      </a:r>
                    </a:p>
                  </a:txBody>
                  <a:tcPr/>
                </a:tc>
                <a:extLst>
                  <a:ext uri="{0D108BD9-81ED-4DB2-BD59-A6C34878D82A}">
                    <a16:rowId xmlns:a16="http://schemas.microsoft.com/office/drawing/2014/main" val="1825687959"/>
                  </a:ext>
                </a:extLst>
              </a:tr>
              <a:tr h="580304">
                <a:tc>
                  <a:txBody>
                    <a:bodyPr/>
                    <a:lstStyle/>
                    <a:p>
                      <a:r>
                        <a:rPr lang="en-GB" sz="800" b="1" dirty="0"/>
                        <a:t>Natural increase </a:t>
                      </a:r>
                      <a:r>
                        <a:rPr lang="en-GB" sz="800" dirty="0"/>
                        <a:t>– the difference between deaths and births.</a:t>
                      </a:r>
                    </a:p>
                    <a:p>
                      <a:r>
                        <a:rPr lang="en-GB" sz="800" b="1" dirty="0"/>
                        <a:t>Net migration </a:t>
                      </a:r>
                      <a:r>
                        <a:rPr lang="en-GB" sz="800" dirty="0"/>
                        <a:t>– the difference between immigration to the UK and emigration from the UK.</a:t>
                      </a:r>
                    </a:p>
                    <a:p>
                      <a:r>
                        <a:rPr lang="en-GB" sz="800" b="1" dirty="0"/>
                        <a:t>Life expectancy </a:t>
                      </a:r>
                      <a:r>
                        <a:rPr lang="en-GB" sz="800" dirty="0"/>
                        <a:t>– the average age someone will live up to. </a:t>
                      </a:r>
                    </a:p>
                  </a:txBody>
                  <a:tcPr/>
                </a:tc>
                <a:tc>
                  <a:txBody>
                    <a:bodyPr/>
                    <a:lstStyle/>
                    <a:p>
                      <a:r>
                        <a:rPr lang="en-GB" sz="800" dirty="0"/>
                        <a:t>The UK’s </a:t>
                      </a:r>
                      <a:r>
                        <a:rPr lang="en-GB" sz="800" b="1" dirty="0"/>
                        <a:t>population pyramid </a:t>
                      </a:r>
                      <a:r>
                        <a:rPr lang="en-GB" sz="800" dirty="0"/>
                        <a:t>shows that the country’s birth rate is fairly low and death rate is also low meaning there are more elderly people. </a:t>
                      </a:r>
                    </a:p>
                    <a:p>
                      <a:r>
                        <a:rPr lang="en-GB" sz="800" b="1" dirty="0"/>
                        <a:t>Population pyramids </a:t>
                      </a:r>
                      <a:r>
                        <a:rPr lang="en-GB" sz="800" dirty="0"/>
                        <a:t>are useful to help plan for the future.</a:t>
                      </a:r>
                    </a:p>
                  </a:txBody>
                  <a:tcPr/>
                </a:tc>
                <a:extLst>
                  <a:ext uri="{0D108BD9-81ED-4DB2-BD59-A6C34878D82A}">
                    <a16:rowId xmlns:a16="http://schemas.microsoft.com/office/drawing/2014/main" val="2815973695"/>
                  </a:ext>
                </a:extLst>
              </a:tr>
            </a:tbl>
          </a:graphicData>
        </a:graphic>
      </p:graphicFrame>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16239"/>
          <a:stretch/>
        </p:blipFill>
        <p:spPr>
          <a:xfrm>
            <a:off x="3251813" y="5269318"/>
            <a:ext cx="3339047" cy="1546397"/>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3369" y="307697"/>
            <a:ext cx="1563012" cy="2205957"/>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3790559132"/>
              </p:ext>
            </p:extLst>
          </p:nvPr>
        </p:nvGraphicFramePr>
        <p:xfrm>
          <a:off x="6653125" y="2623627"/>
          <a:ext cx="3223257" cy="1127760"/>
        </p:xfrm>
        <a:graphic>
          <a:graphicData uri="http://schemas.openxmlformats.org/drawingml/2006/table">
            <a:tbl>
              <a:tblPr firstRow="1" bandRow="1">
                <a:tableStyleId>{00A15C55-8517-42AA-B614-E9B94910E393}</a:tableStyleId>
              </a:tblPr>
              <a:tblGrid>
                <a:gridCol w="1074419">
                  <a:extLst>
                    <a:ext uri="{9D8B030D-6E8A-4147-A177-3AD203B41FA5}">
                      <a16:colId xmlns:a16="http://schemas.microsoft.com/office/drawing/2014/main" val="3309694547"/>
                    </a:ext>
                  </a:extLst>
                </a:gridCol>
                <a:gridCol w="1074419">
                  <a:extLst>
                    <a:ext uri="{9D8B030D-6E8A-4147-A177-3AD203B41FA5}">
                      <a16:colId xmlns:a16="http://schemas.microsoft.com/office/drawing/2014/main" val="913367600"/>
                    </a:ext>
                  </a:extLst>
                </a:gridCol>
                <a:gridCol w="1074419">
                  <a:extLst>
                    <a:ext uri="{9D8B030D-6E8A-4147-A177-3AD203B41FA5}">
                      <a16:colId xmlns:a16="http://schemas.microsoft.com/office/drawing/2014/main" val="3053534756"/>
                    </a:ext>
                  </a:extLst>
                </a:gridCol>
              </a:tblGrid>
              <a:tr h="181274">
                <a:tc gridSpan="3">
                  <a:txBody>
                    <a:bodyPr/>
                    <a:lstStyle/>
                    <a:p>
                      <a:pPr algn="ctr"/>
                      <a:r>
                        <a:rPr lang="en-GB" sz="800" b="1" dirty="0"/>
                        <a:t>Factors affecting population density</a:t>
                      </a:r>
                    </a:p>
                  </a:txBody>
                  <a:tcPr anchor="ct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041856385"/>
                  </a:ext>
                </a:extLst>
              </a:tr>
              <a:tr h="258963">
                <a:tc>
                  <a:txBody>
                    <a:bodyPr/>
                    <a:lstStyle/>
                    <a:p>
                      <a:pPr algn="ctr"/>
                      <a:r>
                        <a:rPr lang="en-GB" sz="700" b="1" dirty="0"/>
                        <a:t>Moderate climate.</a:t>
                      </a:r>
                    </a:p>
                  </a:txBody>
                  <a:tcPr anchor="ctr">
                    <a:solidFill>
                      <a:schemeClr val="accent4">
                        <a:lumMod val="40000"/>
                        <a:lumOff val="60000"/>
                      </a:schemeClr>
                    </a:solidFill>
                  </a:tcPr>
                </a:tc>
                <a:tc>
                  <a:txBody>
                    <a:bodyPr/>
                    <a:lstStyle/>
                    <a:p>
                      <a:pPr algn="ctr"/>
                      <a:r>
                        <a:rPr lang="en-GB" sz="700" b="1" dirty="0"/>
                        <a:t>Remote and poor communications.</a:t>
                      </a:r>
                    </a:p>
                  </a:txBody>
                  <a:tcPr anchor="ctr">
                    <a:solidFill>
                      <a:schemeClr val="accent4">
                        <a:lumMod val="60000"/>
                        <a:lumOff val="40000"/>
                      </a:schemeClr>
                    </a:solidFill>
                  </a:tcPr>
                </a:tc>
                <a:tc>
                  <a:txBody>
                    <a:bodyPr/>
                    <a:lstStyle/>
                    <a:p>
                      <a:pPr algn="ctr"/>
                      <a:r>
                        <a:rPr lang="en-GB" sz="700" b="1" dirty="0"/>
                        <a:t>Opportunities for work</a:t>
                      </a:r>
                    </a:p>
                  </a:txBody>
                  <a:tcPr anchor="ctr">
                    <a:solidFill>
                      <a:schemeClr val="accent4">
                        <a:lumMod val="40000"/>
                        <a:lumOff val="60000"/>
                      </a:schemeClr>
                    </a:solidFill>
                  </a:tcPr>
                </a:tc>
                <a:extLst>
                  <a:ext uri="{0D108BD9-81ED-4DB2-BD59-A6C34878D82A}">
                    <a16:rowId xmlns:a16="http://schemas.microsoft.com/office/drawing/2014/main" val="2563154477"/>
                  </a:ext>
                </a:extLst>
              </a:tr>
              <a:tr h="258963">
                <a:tc>
                  <a:txBody>
                    <a:bodyPr/>
                    <a:lstStyle/>
                    <a:p>
                      <a:pPr algn="ctr"/>
                      <a:r>
                        <a:rPr lang="en-GB" sz="700" b="1" dirty="0"/>
                        <a:t>A presence of raw materials.</a:t>
                      </a:r>
                    </a:p>
                  </a:txBody>
                  <a:tcPr anchor="ctr">
                    <a:solidFill>
                      <a:schemeClr val="accent4">
                        <a:lumMod val="60000"/>
                        <a:lumOff val="40000"/>
                      </a:schemeClr>
                    </a:solidFill>
                  </a:tcPr>
                </a:tc>
                <a:tc>
                  <a:txBody>
                    <a:bodyPr/>
                    <a:lstStyle/>
                    <a:p>
                      <a:pPr algn="ctr"/>
                      <a:r>
                        <a:rPr lang="en-GB" sz="700" b="1" dirty="0"/>
                        <a:t>Steep and mountainous.</a:t>
                      </a:r>
                    </a:p>
                  </a:txBody>
                  <a:tcPr anchor="ctr">
                    <a:solidFill>
                      <a:schemeClr val="accent4">
                        <a:lumMod val="60000"/>
                        <a:lumOff val="40000"/>
                      </a:schemeClr>
                    </a:solidFill>
                  </a:tcPr>
                </a:tc>
                <a:tc>
                  <a:txBody>
                    <a:bodyPr/>
                    <a:lstStyle/>
                    <a:p>
                      <a:pPr algn="ctr"/>
                      <a:r>
                        <a:rPr lang="en-GB" sz="700" b="1" dirty="0"/>
                        <a:t>Fertile and suitable for farming.</a:t>
                      </a:r>
                    </a:p>
                  </a:txBody>
                  <a:tcPr anchor="ctr">
                    <a:solidFill>
                      <a:schemeClr val="accent4">
                        <a:lumMod val="40000"/>
                        <a:lumOff val="60000"/>
                      </a:schemeClr>
                    </a:solidFill>
                  </a:tcPr>
                </a:tc>
                <a:extLst>
                  <a:ext uri="{0D108BD9-81ED-4DB2-BD59-A6C34878D82A}">
                    <a16:rowId xmlns:a16="http://schemas.microsoft.com/office/drawing/2014/main" val="1873420790"/>
                  </a:ext>
                </a:extLst>
              </a:tr>
              <a:tr h="258963">
                <a:tc>
                  <a:txBody>
                    <a:bodyPr/>
                    <a:lstStyle/>
                    <a:p>
                      <a:pPr algn="ctr"/>
                      <a:r>
                        <a:rPr lang="en-GB" sz="700" b="1" dirty="0"/>
                        <a:t>Poor quality of soil.</a:t>
                      </a:r>
                    </a:p>
                  </a:txBody>
                  <a:tcPr anchor="ctr">
                    <a:solidFill>
                      <a:schemeClr val="accent4">
                        <a:lumMod val="60000"/>
                        <a:lumOff val="40000"/>
                      </a:schemeClr>
                    </a:solidFill>
                  </a:tcPr>
                </a:tc>
                <a:tc>
                  <a:txBody>
                    <a:bodyPr/>
                    <a:lstStyle/>
                    <a:p>
                      <a:pPr algn="ctr"/>
                      <a:r>
                        <a:rPr lang="en-GB" sz="700" b="1" dirty="0"/>
                        <a:t>Plentiful supplies of water.</a:t>
                      </a:r>
                    </a:p>
                  </a:txBody>
                  <a:tcPr anchor="ctr">
                    <a:solidFill>
                      <a:schemeClr val="accent4">
                        <a:lumMod val="40000"/>
                        <a:lumOff val="60000"/>
                      </a:schemeClr>
                    </a:solidFill>
                  </a:tcPr>
                </a:tc>
                <a:tc>
                  <a:txBody>
                    <a:bodyPr/>
                    <a:lstStyle/>
                    <a:p>
                      <a:pPr algn="ctr"/>
                      <a:r>
                        <a:rPr lang="en-GB" sz="700" b="1" dirty="0"/>
                        <a:t>Flat land for farming.</a:t>
                      </a:r>
                    </a:p>
                  </a:txBody>
                  <a:tcPr anchor="ctr">
                    <a:solidFill>
                      <a:schemeClr val="accent4">
                        <a:lumMod val="40000"/>
                        <a:lumOff val="60000"/>
                      </a:schemeClr>
                    </a:solidFill>
                  </a:tcPr>
                </a:tc>
                <a:extLst>
                  <a:ext uri="{0D108BD9-81ED-4DB2-BD59-A6C34878D82A}">
                    <a16:rowId xmlns:a16="http://schemas.microsoft.com/office/drawing/2014/main" val="2805561299"/>
                  </a:ext>
                </a:extLst>
              </a:tr>
            </a:tbl>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937" y="84133"/>
            <a:ext cx="529252" cy="506291"/>
          </a:xfrm>
          <a:prstGeom prst="rect">
            <a:avLst/>
          </a:prstGeom>
        </p:spPr>
      </p:pic>
      <p:pic>
        <p:nvPicPr>
          <p:cNvPr id="11"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7879" y="333559"/>
            <a:ext cx="355634" cy="369269"/>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8117" y="1875467"/>
            <a:ext cx="466652" cy="466652"/>
          </a:xfrm>
          <a:prstGeom prst="rect">
            <a:avLst/>
          </a:prstGeom>
        </p:spPr>
      </p:pic>
      <p:sp>
        <p:nvSpPr>
          <p:cNvPr id="2" name="Rectangle 1">
            <a:extLst>
              <a:ext uri="{FF2B5EF4-FFF2-40B4-BE49-F238E27FC236}">
                <a16:creationId xmlns:a16="http://schemas.microsoft.com/office/drawing/2014/main" id="{AB7CC683-6CB6-4022-8A27-6F83B3A4985E}"/>
              </a:ext>
            </a:extLst>
          </p:cNvPr>
          <p:cNvSpPr/>
          <p:nvPr/>
        </p:nvSpPr>
        <p:spPr>
          <a:xfrm>
            <a:off x="6701162" y="5437913"/>
            <a:ext cx="3127749" cy="1200329"/>
          </a:xfrm>
          <a:prstGeom prst="rect">
            <a:avLst/>
          </a:prstGeom>
          <a:solidFill>
            <a:schemeClr val="accent4">
              <a:lumMod val="20000"/>
              <a:lumOff val="80000"/>
            </a:schemeClr>
          </a:solidFill>
          <a:ln>
            <a:solidFill>
              <a:schemeClr val="tx1">
                <a:lumMod val="95000"/>
                <a:lumOff val="5000"/>
              </a:schemeClr>
            </a:solidFill>
          </a:ln>
        </p:spPr>
        <p:txBody>
          <a:bodyPr wrap="square" lIns="91440" tIns="45720" rIns="91440" bIns="45720" anchor="t">
            <a:spAutoFit/>
          </a:bodyPr>
          <a:lstStyle/>
          <a:p>
            <a:r>
              <a:rPr lang="en-GB" sz="800" dirty="0">
                <a:solidFill>
                  <a:srgbClr val="000000"/>
                </a:solidFill>
                <a:latin typeface="Calibri"/>
                <a:ea typeface="Calibri"/>
                <a:cs typeface="Calibri"/>
              </a:rPr>
              <a:t>KEY WORDS: </a:t>
            </a:r>
          </a:p>
          <a:p>
            <a:r>
              <a:rPr lang="en-GB" sz="800" dirty="0">
                <a:solidFill>
                  <a:srgbClr val="000000"/>
                </a:solidFill>
                <a:latin typeface="Calibri"/>
                <a:ea typeface="Calibri"/>
                <a:cs typeface="Calibri"/>
              </a:rPr>
              <a:t>relief, igneous, sedimentary, metamorphic, densely and sparsely populated, birth rate, greenfield site, industry, economic sectors (primary, secondary, tertiary and quaternary), deindustrialisation, north south divide, infrastructure, urbanisation/urban, rural, migrant, international migration, emigration, immigration, economic migrant, refugee, average, mean, death rate, brownfield site, salaries, earnings, two speed economy, levelling up, population distribution, deposition, contour, tectonics, mechanisation, globalisation</a:t>
            </a:r>
            <a:endParaRPr lang="en-GB" sz="800">
              <a:latin typeface="Calibri"/>
              <a:ea typeface="Calibri"/>
              <a:cs typeface="Calibri"/>
            </a:endParaRPr>
          </a:p>
        </p:txBody>
      </p:sp>
      <p:sp>
        <p:nvSpPr>
          <p:cNvPr id="12" name="TextBox 11"/>
          <p:cNvSpPr txBox="1"/>
          <p:nvPr/>
        </p:nvSpPr>
        <p:spPr>
          <a:xfrm>
            <a:off x="3203569" y="3347933"/>
            <a:ext cx="3534440" cy="369332"/>
          </a:xfrm>
          <a:prstGeom prst="rect">
            <a:avLst/>
          </a:prstGeom>
          <a:noFill/>
        </p:spPr>
        <p:txBody>
          <a:bodyPr wrap="square" lIns="91440" tIns="45720" rIns="91440" bIns="45720" rtlCol="0" anchor="t">
            <a:spAutoFit/>
          </a:bodyPr>
          <a:lstStyle/>
          <a:p>
            <a:pPr algn="ctr"/>
            <a:r>
              <a:rPr lang="en-GB" b="1" dirty="0">
                <a:solidFill>
                  <a:schemeClr val="tx1">
                    <a:lumMod val="95000"/>
                    <a:lumOff val="5000"/>
                  </a:schemeClr>
                </a:solidFill>
                <a:effectLst>
                  <a:outerShdw blurRad="38100" dist="38100" dir="2700000" algn="tl">
                    <a:srgbClr val="000000">
                      <a:alpha val="43137"/>
                    </a:srgbClr>
                  </a:outerShdw>
                </a:effectLst>
                <a:highlight>
                  <a:srgbClr val="C0C0C0"/>
                </a:highlight>
              </a:rPr>
              <a:t>Year 7 Topic 4 - UK Uncovered</a:t>
            </a:r>
            <a:endParaRPr lang="en-US">
              <a:solidFill>
                <a:schemeClr val="tx1">
                  <a:lumMod val="95000"/>
                  <a:lumOff val="5000"/>
                </a:schemeClr>
              </a:solidFill>
              <a:highlight>
                <a:srgbClr val="C0C0C0"/>
              </a:highlight>
              <a:ea typeface="Calibri"/>
              <a:cs typeface="Calibri"/>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13495">
            <a:off x="6429636" y="3526358"/>
            <a:ext cx="322444" cy="227651"/>
          </a:xfrm>
          <a:prstGeom prst="rect">
            <a:avLst/>
          </a:prstGeom>
          <a:ln>
            <a:solidFill>
              <a:schemeClr val="tx1"/>
            </a:solidFill>
          </a:ln>
        </p:spPr>
      </p:pic>
      <p:pic>
        <p:nvPicPr>
          <p:cNvPr id="13" name="Picture 12" descr="A picture containing logo&#10;&#10;Description automatically generated">
            <a:extLst>
              <a:ext uri="{FF2B5EF4-FFF2-40B4-BE49-F238E27FC236}">
                <a16:creationId xmlns:a16="http://schemas.microsoft.com/office/drawing/2014/main" id="{E0E87971-0BB7-28E0-7277-588B176ED4EB}"/>
              </a:ext>
            </a:extLst>
          </p:cNvPr>
          <p:cNvPicPr>
            <a:picLocks noChangeAspect="1"/>
          </p:cNvPicPr>
          <p:nvPr/>
        </p:nvPicPr>
        <p:blipFill>
          <a:blip r:embed="rId10"/>
          <a:stretch>
            <a:fillRect/>
          </a:stretch>
        </p:blipFill>
        <p:spPr>
          <a:xfrm>
            <a:off x="1802951" y="4885693"/>
            <a:ext cx="495788" cy="445589"/>
          </a:xfrm>
          <a:prstGeom prst="rect">
            <a:avLst/>
          </a:prstGeom>
        </p:spPr>
      </p:pic>
      <p:pic>
        <p:nvPicPr>
          <p:cNvPr id="14" name="Picture 13" descr="Icon&#10;&#10;Description automatically generated">
            <a:extLst>
              <a:ext uri="{FF2B5EF4-FFF2-40B4-BE49-F238E27FC236}">
                <a16:creationId xmlns:a16="http://schemas.microsoft.com/office/drawing/2014/main" id="{FFF7DA40-EDBA-5798-1ED8-2C899BB1EE50}"/>
              </a:ext>
            </a:extLst>
          </p:cNvPr>
          <p:cNvPicPr>
            <a:picLocks noChangeAspect="1"/>
          </p:cNvPicPr>
          <p:nvPr/>
        </p:nvPicPr>
        <p:blipFill>
          <a:blip r:embed="rId11"/>
          <a:stretch>
            <a:fillRect/>
          </a:stretch>
        </p:blipFill>
        <p:spPr>
          <a:xfrm>
            <a:off x="2565692" y="4908550"/>
            <a:ext cx="649700" cy="583111"/>
          </a:xfrm>
          <a:prstGeom prst="rect">
            <a:avLst/>
          </a:prstGeom>
        </p:spPr>
      </p:pic>
      <p:pic>
        <p:nvPicPr>
          <p:cNvPr id="21" name="Picture 20" descr="Icon&#10;&#10;Description automatically generated">
            <a:extLst>
              <a:ext uri="{FF2B5EF4-FFF2-40B4-BE49-F238E27FC236}">
                <a16:creationId xmlns:a16="http://schemas.microsoft.com/office/drawing/2014/main" id="{0B909051-6305-5F69-E41A-606935BF3088}"/>
              </a:ext>
            </a:extLst>
          </p:cNvPr>
          <p:cNvPicPr>
            <a:picLocks noChangeAspect="1"/>
          </p:cNvPicPr>
          <p:nvPr/>
        </p:nvPicPr>
        <p:blipFill>
          <a:blip r:embed="rId12"/>
          <a:stretch>
            <a:fillRect/>
          </a:stretch>
        </p:blipFill>
        <p:spPr>
          <a:xfrm>
            <a:off x="1118852" y="4891737"/>
            <a:ext cx="504681" cy="450248"/>
          </a:xfrm>
          <a:prstGeom prst="rect">
            <a:avLst/>
          </a:prstGeom>
        </p:spPr>
      </p:pic>
      <p:pic>
        <p:nvPicPr>
          <p:cNvPr id="26" name="Picture 25" descr="Icon&#10;&#10;Description automatically generated">
            <a:extLst>
              <a:ext uri="{FF2B5EF4-FFF2-40B4-BE49-F238E27FC236}">
                <a16:creationId xmlns:a16="http://schemas.microsoft.com/office/drawing/2014/main" id="{1293EEEE-F311-28D2-F568-D1A8E2506154}"/>
              </a:ext>
            </a:extLst>
          </p:cNvPr>
          <p:cNvPicPr>
            <a:picLocks noChangeAspect="1"/>
          </p:cNvPicPr>
          <p:nvPr/>
        </p:nvPicPr>
        <p:blipFill>
          <a:blip r:embed="rId13"/>
          <a:stretch>
            <a:fillRect/>
          </a:stretch>
        </p:blipFill>
        <p:spPr>
          <a:xfrm>
            <a:off x="581746" y="4894881"/>
            <a:ext cx="366820" cy="370504"/>
          </a:xfrm>
          <a:prstGeom prst="rect">
            <a:avLst/>
          </a:prstGeom>
        </p:spPr>
      </p:pic>
      <p:pic>
        <p:nvPicPr>
          <p:cNvPr id="5" name="Picture 4" descr="A diagram of a structure&#10;&#10;Description automatically generated">
            <a:extLst>
              <a:ext uri="{FF2B5EF4-FFF2-40B4-BE49-F238E27FC236}">
                <a16:creationId xmlns:a16="http://schemas.microsoft.com/office/drawing/2014/main" id="{4485EC1A-D7D3-5514-AB0B-AC39C5FD322D}"/>
              </a:ext>
            </a:extLst>
          </p:cNvPr>
          <p:cNvPicPr>
            <a:picLocks noChangeAspect="1"/>
          </p:cNvPicPr>
          <p:nvPr/>
        </p:nvPicPr>
        <p:blipFill>
          <a:blip r:embed="rId14"/>
          <a:stretch>
            <a:fillRect/>
          </a:stretch>
        </p:blipFill>
        <p:spPr>
          <a:xfrm>
            <a:off x="6696080" y="3781018"/>
            <a:ext cx="2128526" cy="1633336"/>
          </a:xfrm>
          <a:prstGeom prst="rect">
            <a:avLst/>
          </a:prstGeom>
        </p:spPr>
      </p:pic>
      <p:sp>
        <p:nvSpPr>
          <p:cNvPr id="10" name="TextBox 9">
            <a:extLst>
              <a:ext uri="{FF2B5EF4-FFF2-40B4-BE49-F238E27FC236}">
                <a16:creationId xmlns:a16="http://schemas.microsoft.com/office/drawing/2014/main" id="{E687135B-4600-C4F7-E7BC-F2055A424750}"/>
              </a:ext>
            </a:extLst>
          </p:cNvPr>
          <p:cNvSpPr txBox="1"/>
          <p:nvPr/>
        </p:nvSpPr>
        <p:spPr>
          <a:xfrm>
            <a:off x="8912831" y="3839965"/>
            <a:ext cx="860460" cy="1077218"/>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These rocks can all be found in the UK. </a:t>
            </a:r>
            <a:endParaRPr lang="en-US">
              <a:ea typeface="Calibri"/>
              <a:cs typeface="Calibri"/>
            </a:endParaRPr>
          </a:p>
          <a:p>
            <a:r>
              <a:rPr lang="en-US" sz="800" dirty="0">
                <a:ea typeface="Calibri"/>
                <a:cs typeface="Calibri"/>
              </a:rPr>
              <a:t>They transform into each other through different processes. </a:t>
            </a:r>
          </a:p>
        </p:txBody>
      </p:sp>
    </p:spTree>
    <p:extLst>
      <p:ext uri="{BB962C8B-B14F-4D97-AF65-F5344CB8AC3E}">
        <p14:creationId xmlns:p14="http://schemas.microsoft.com/office/powerpoint/2010/main" val="4117444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e9fc01-9682-4ad5-b968-34160636d9ea">
      <Terms xmlns="http://schemas.microsoft.com/office/infopath/2007/PartnerControls"/>
    </lcf76f155ced4ddcb4097134ff3c332f>
    <TaxCatchAll xmlns="5917f411-29c8-4a16-9a50-ad205983bc74" xsi:nil="true"/>
    <MediaLengthInSeconds xmlns="89ab1a97-1e4e-4ffa-95fd-a921414e71b2" xsi:nil="true"/>
    <SharedWithUsers xmlns="49cd580e-1984-426a-8418-8e1674c233d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66" ma:contentTypeDescription="Create a new document." ma:contentTypeScope="" ma:versionID="6fadd674c1eab8494c94acf27ebfe0e2">
  <xsd:schema xmlns:xsd="http://www.w3.org/2001/XMLSchema" xmlns:xs="http://www.w3.org/2001/XMLSchema" xmlns:p="http://schemas.microsoft.com/office/2006/metadata/properties" xmlns:ns2="89ab1a97-1e4e-4ffa-95fd-a921414e71b2" xmlns:ns3="49cd580e-1984-426a-8418-8e1674c233db" xmlns:ns4="8be9fc01-9682-4ad5-b968-34160636d9ea" xmlns:ns5="5917f411-29c8-4a16-9a50-ad205983bc74" targetNamespace="http://schemas.microsoft.com/office/2006/metadata/properties" ma:root="true" ma:fieldsID="e82ff78d507d3f6e6f9157536f9aaac9" ns2:_="" ns3:_="" ns4:_="" ns5:_="">
    <xsd:import namespace="89ab1a97-1e4e-4ffa-95fd-a921414e71b2"/>
    <xsd:import namespace="49cd580e-1984-426a-8418-8e1674c233db"/>
    <xsd:import namespace="8be9fc01-9682-4ad5-b968-34160636d9ea"/>
    <xsd:import namespace="5917f411-29c8-4a16-9a50-ad205983b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4: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b1a97-1e4e-4ffa-95fd-a921414e7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cd580e-1984-426a-8418-8e1674c233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9fc01-9682-4ad5-b968-34160636d9ea" elementFormDefault="qualified">
    <xsd:import namespace="http://schemas.microsoft.com/office/2006/documentManagement/types"/>
    <xsd:import namespace="http://schemas.microsoft.com/office/infopath/2007/PartnerControls"/>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17f411-29c8-4a16-9a50-ad205983bc7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b3fc2a-0b7a-490a-afe4-4bea1c9a35d9}" ma:internalName="TaxCatchAll" ma:showField="CatchAllData" ma:web="5917f411-29c8-4a16-9a50-ad205983b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9C897-A204-49D2-B4FD-73E799FE2D47}">
  <ds:schemaRefs>
    <ds:schemaRef ds:uri="http://schemas.microsoft.com/sharepoint/v3/contenttype/forms"/>
  </ds:schemaRefs>
</ds:datastoreItem>
</file>

<file path=customXml/itemProps2.xml><?xml version="1.0" encoding="utf-8"?>
<ds:datastoreItem xmlns:ds="http://schemas.openxmlformats.org/officeDocument/2006/customXml" ds:itemID="{C2A475B5-C131-4122-82F1-885FAA5D603B}">
  <ds:schemaRefs>
    <ds:schemaRef ds:uri="http://schemas.microsoft.com/office/2006/metadata/properties"/>
    <ds:schemaRef ds:uri="http://schemas.microsoft.com/office/infopath/2007/PartnerControls"/>
    <ds:schemaRef ds:uri="f3c59755-5efd-4dea-9924-c8b9df4352bf"/>
    <ds:schemaRef ds:uri="3a46ae61-f0fc-4940-b46e-3aa9d0a6c3e6"/>
    <ds:schemaRef ds:uri="89ab1a97-1e4e-4ffa-95fd-a921414e71b2"/>
    <ds:schemaRef ds:uri="49cd580e-1984-426a-8418-8e1674c233db"/>
  </ds:schemaRefs>
</ds:datastoreItem>
</file>

<file path=customXml/itemProps3.xml><?xml version="1.0" encoding="utf-8"?>
<ds:datastoreItem xmlns:ds="http://schemas.openxmlformats.org/officeDocument/2006/customXml" ds:itemID="{5B41D5A2-5412-4206-8F80-1A94B1BB97F3}"/>
</file>

<file path=docProps/app.xml><?xml version="1.0" encoding="utf-8"?>
<Properties xmlns="http://schemas.openxmlformats.org/officeDocument/2006/extended-properties" xmlns:vt="http://schemas.openxmlformats.org/officeDocument/2006/docPropsVTypes">
  <Template/>
  <TotalTime>2120</TotalTime>
  <Words>791</Words>
  <Application>Microsoft Office PowerPoint</Application>
  <PresentationFormat>A4 Paper (210x297 mm)</PresentationFormat>
  <Paragraphs>78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A Cushing (BRI)</cp:lastModifiedBy>
  <cp:revision>290</cp:revision>
  <cp:lastPrinted>2017-04-16T12:20:46Z</cp:lastPrinted>
  <dcterms:created xsi:type="dcterms:W3CDTF">2017-04-14T13:07:25Z</dcterms:created>
  <dcterms:modified xsi:type="dcterms:W3CDTF">2024-04-17T05:27:11Z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GUID">
    <vt:lpwstr>c38f760f-4de6-4c48-9738-f864860fd850</vt:lpwstr>
  </property>
</Properties>
</file>