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7" r:id="rId5"/>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C2CF7B-A416-DD7F-96D0-FF73027DA6E8}" v="368" dt="2024-10-05T20:46:21.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0" d="100"/>
          <a:sy n="80" d="100"/>
        </p:scale>
        <p:origin x="120"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8C2CF7B-A416-DD7F-96D0-FF73027DA6E8}"/>
    <pc:docChg chg="modSld">
      <pc:chgData name="" userId="" providerId="" clId="Web-{28C2CF7B-A416-DD7F-96D0-FF73027DA6E8}" dt="2024-10-05T20:42:48.321" v="1" actId="1076"/>
      <pc:docMkLst>
        <pc:docMk/>
      </pc:docMkLst>
      <pc:sldChg chg="modSp">
        <pc:chgData name="" userId="" providerId="" clId="Web-{28C2CF7B-A416-DD7F-96D0-FF73027DA6E8}" dt="2024-10-05T20:42:48.321" v="1" actId="1076"/>
        <pc:sldMkLst>
          <pc:docMk/>
          <pc:sldMk cId="237134562" sldId="257"/>
        </pc:sldMkLst>
        <pc:spChg chg="mod">
          <ac:chgData name="" userId="" providerId="" clId="Web-{28C2CF7B-A416-DD7F-96D0-FF73027DA6E8}" dt="2024-10-05T20:42:48.321" v="1" actId="1076"/>
          <ac:spMkLst>
            <pc:docMk/>
            <pc:sldMk cId="237134562" sldId="257"/>
            <ac:spMk id="2" creationId="{3437E5FB-D28E-4127-955A-C269A6CA497D}"/>
          </ac:spMkLst>
        </pc:spChg>
      </pc:sldChg>
    </pc:docChg>
  </pc:docChgLst>
  <pc:docChgLst>
    <pc:chgData name="C Simpson (BRI)" userId="S::c.simpson@nclt.ac.uk::a289640c-9555-472e-bf2a-314fb576997c" providerId="AD" clId="Web-{28C2CF7B-A416-DD7F-96D0-FF73027DA6E8}"/>
    <pc:docChg chg="modSld">
      <pc:chgData name="C Simpson (BRI)" userId="S::c.simpson@nclt.ac.uk::a289640c-9555-472e-bf2a-314fb576997c" providerId="AD" clId="Web-{28C2CF7B-A416-DD7F-96D0-FF73027DA6E8}" dt="2024-10-05T20:46:20.268" v="347" actId="20577"/>
      <pc:docMkLst>
        <pc:docMk/>
      </pc:docMkLst>
      <pc:sldChg chg="addSp modSp">
        <pc:chgData name="C Simpson (BRI)" userId="S::c.simpson@nclt.ac.uk::a289640c-9555-472e-bf2a-314fb576997c" providerId="AD" clId="Web-{28C2CF7B-A416-DD7F-96D0-FF73027DA6E8}" dt="2024-10-05T20:46:20.268" v="347" actId="20577"/>
        <pc:sldMkLst>
          <pc:docMk/>
          <pc:sldMk cId="237134562" sldId="257"/>
        </pc:sldMkLst>
        <pc:spChg chg="mod">
          <ac:chgData name="C Simpson (BRI)" userId="S::c.simpson@nclt.ac.uk::a289640c-9555-472e-bf2a-314fb576997c" providerId="AD" clId="Web-{28C2CF7B-A416-DD7F-96D0-FF73027DA6E8}" dt="2024-10-05T20:43:47.464" v="23" actId="1076"/>
          <ac:spMkLst>
            <pc:docMk/>
            <pc:sldMk cId="237134562" sldId="257"/>
            <ac:spMk id="2" creationId="{3437E5FB-D28E-4127-955A-C269A6CA497D}"/>
          </ac:spMkLst>
        </pc:spChg>
        <pc:spChg chg="mod">
          <ac:chgData name="C Simpson (BRI)" userId="S::c.simpson@nclt.ac.uk::a289640c-9555-472e-bf2a-314fb576997c" providerId="AD" clId="Web-{28C2CF7B-A416-DD7F-96D0-FF73027DA6E8}" dt="2024-10-05T20:46:20.268" v="347" actId="20577"/>
          <ac:spMkLst>
            <pc:docMk/>
            <pc:sldMk cId="237134562" sldId="257"/>
            <ac:spMk id="4" creationId="{00000000-0000-0000-0000-000000000000}"/>
          </ac:spMkLst>
        </pc:spChg>
        <pc:graphicFrameChg chg="add mod modGraphic">
          <ac:chgData name="C Simpson (BRI)" userId="S::c.simpson@nclt.ac.uk::a289640c-9555-472e-bf2a-314fb576997c" providerId="AD" clId="Web-{28C2CF7B-A416-DD7F-96D0-FF73027DA6E8}" dt="2024-10-05T20:46:06.814" v="345" actId="1076"/>
          <ac:graphicFrameMkLst>
            <pc:docMk/>
            <pc:sldMk cId="237134562" sldId="257"/>
            <ac:graphicFrameMk id="5" creationId="{79EBDE81-30E0-ABD9-EEE9-32E0AC8CC535}"/>
          </ac:graphicFrameMkLst>
        </pc:graphicFrameChg>
        <pc:graphicFrameChg chg="mod modGraphic">
          <ac:chgData name="C Simpson (BRI)" userId="S::c.simpson@nclt.ac.uk::a289640c-9555-472e-bf2a-314fb576997c" providerId="AD" clId="Web-{28C2CF7B-A416-DD7F-96D0-FF73027DA6E8}" dt="2024-10-05T20:44:11.105" v="72"/>
          <ac:graphicFrameMkLst>
            <pc:docMk/>
            <pc:sldMk cId="237134562" sldId="257"/>
            <ac:graphicFrameMk id="6" creationId="{00000000-0000-0000-0000-000000000000}"/>
          </ac:graphicFrameMkLst>
        </pc:graphicFrameChg>
        <pc:graphicFrameChg chg="mod modGraphic">
          <ac:chgData name="C Simpson (BRI)" userId="S::c.simpson@nclt.ac.uk::a289640c-9555-472e-bf2a-314fb576997c" providerId="AD" clId="Web-{28C2CF7B-A416-DD7F-96D0-FF73027DA6E8}" dt="2024-10-05T20:44:33.809" v="78"/>
          <ac:graphicFrameMkLst>
            <pc:docMk/>
            <pc:sldMk cId="237134562" sldId="257"/>
            <ac:graphicFrameMk id="11" creationId="{00000000-0000-0000-0000-000000000000}"/>
          </ac:graphicFrameMkLst>
        </pc:graphicFrameChg>
        <pc:graphicFrameChg chg="mod modGraphic">
          <ac:chgData name="C Simpson (BRI)" userId="S::c.simpson@nclt.ac.uk::a289640c-9555-472e-bf2a-314fb576997c" providerId="AD" clId="Web-{28C2CF7B-A416-DD7F-96D0-FF73027DA6E8}" dt="2024-10-05T20:43:41.917" v="21"/>
          <ac:graphicFrameMkLst>
            <pc:docMk/>
            <pc:sldMk cId="237134562" sldId="257"/>
            <ac:graphicFrameMk id="12" creationId="{570325A4-84AB-46E6-8C31-825F6FE8816B}"/>
          </ac:graphicFrameMkLst>
        </pc:graphicFrameChg>
        <pc:graphicFrameChg chg="mod">
          <ac:chgData name="C Simpson (BRI)" userId="S::c.simpson@nclt.ac.uk::a289640c-9555-472e-bf2a-314fb576997c" providerId="AD" clId="Web-{28C2CF7B-A416-DD7F-96D0-FF73027DA6E8}" dt="2024-10-05T20:44:15.481" v="73" actId="1076"/>
          <ac:graphicFrameMkLst>
            <pc:docMk/>
            <pc:sldMk cId="237134562" sldId="257"/>
            <ac:graphicFrameMk id="15" creationId="{B0652010-27B0-4268-95E5-63E1E245EF2B}"/>
          </ac:graphicFrameMkLst>
        </pc:graphicFrameChg>
        <pc:graphicFrameChg chg="mod modGraphic">
          <ac:chgData name="C Simpson (BRI)" userId="S::c.simpson@nclt.ac.uk::a289640c-9555-472e-bf2a-314fb576997c" providerId="AD" clId="Web-{28C2CF7B-A416-DD7F-96D0-FF73027DA6E8}" dt="2024-10-05T20:43:45.448" v="22" actId="1076"/>
          <ac:graphicFrameMkLst>
            <pc:docMk/>
            <pc:sldMk cId="237134562" sldId="257"/>
            <ac:graphicFrameMk id="42" creationId="{001E1205-7455-4E81-B15C-1280A039E3E4}"/>
          </ac:graphicFrameMkLst>
        </pc:graphicFrameChg>
        <pc:picChg chg="mod">
          <ac:chgData name="C Simpson (BRI)" userId="S::c.simpson@nclt.ac.uk::a289640c-9555-472e-bf2a-314fb576997c" providerId="AD" clId="Web-{28C2CF7B-A416-DD7F-96D0-FF73027DA6E8}" dt="2024-10-05T20:43:52.683" v="24" actId="1076"/>
          <ac:picMkLst>
            <pc:docMk/>
            <pc:sldMk cId="237134562" sldId="257"/>
            <ac:picMk id="7" creationId="{DA27F91D-60FD-4553-89DB-0F53F846D005}"/>
          </ac:picMkLst>
        </pc:picChg>
        <pc:picChg chg="mod">
          <ac:chgData name="C Simpson (BRI)" userId="S::c.simpson@nclt.ac.uk::a289640c-9555-472e-bf2a-314fb576997c" providerId="AD" clId="Web-{28C2CF7B-A416-DD7F-96D0-FF73027DA6E8}" dt="2024-10-05T20:44:20.246" v="74" actId="1076"/>
          <ac:picMkLst>
            <pc:docMk/>
            <pc:sldMk cId="237134562" sldId="257"/>
            <ac:picMk id="8" creationId="{F2411130-EFE6-43D7-9382-7008792E408D}"/>
          </ac:picMkLst>
        </pc:picChg>
        <pc:picChg chg="mod">
          <ac:chgData name="C Simpson (BRI)" userId="S::c.simpson@nclt.ac.uk::a289640c-9555-472e-bf2a-314fb576997c" providerId="AD" clId="Web-{28C2CF7B-A416-DD7F-96D0-FF73027DA6E8}" dt="2024-10-05T20:44:21.793" v="75" actId="1076"/>
          <ac:picMkLst>
            <pc:docMk/>
            <pc:sldMk cId="237134562" sldId="257"/>
            <ac:picMk id="13" creationId="{B87A3F01-E73E-4CFC-9806-EE1FF787CC6F}"/>
          </ac:picMkLst>
        </pc:picChg>
        <pc:picChg chg="mod">
          <ac:chgData name="C Simpson (BRI)" userId="S::c.simpson@nclt.ac.uk::a289640c-9555-472e-bf2a-314fb576997c" providerId="AD" clId="Web-{28C2CF7B-A416-DD7F-96D0-FF73027DA6E8}" dt="2024-10-05T20:44:23.965" v="76" actId="1076"/>
          <ac:picMkLst>
            <pc:docMk/>
            <pc:sldMk cId="237134562" sldId="257"/>
            <ac:picMk id="1026" creationId="{3A8817F9-0954-4D3A-94BB-BB459A614B6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4C05D37-AC0A-48DC-BAEB-80AD1594E319}" type="datetimeFigureOut">
              <a:rPr lang="en-GB" smtClean="0"/>
              <a:t>05/10/2024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DA74AD7-181B-4B13-BC30-8C115272D571}" type="slidenum">
              <a:rPr lang="en-GB" smtClean="0"/>
              <a:t>‹#›</a:t>
            </a:fld>
            <a:endParaRPr lang="en-GB"/>
          </a:p>
        </p:txBody>
      </p:sp>
    </p:spTree>
    <p:extLst>
      <p:ext uri="{BB962C8B-B14F-4D97-AF65-F5344CB8AC3E}">
        <p14:creationId xmlns:p14="http://schemas.microsoft.com/office/powerpoint/2010/main" val="1119043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25F38E-A70D-42F0-9349-6200EA31144C}" type="slidenum">
              <a:rPr lang="en-GB" smtClean="0"/>
              <a:t>1</a:t>
            </a:fld>
            <a:endParaRPr lang="en-GB"/>
          </a:p>
        </p:txBody>
      </p:sp>
    </p:spTree>
    <p:extLst>
      <p:ext uri="{BB962C8B-B14F-4D97-AF65-F5344CB8AC3E}">
        <p14:creationId xmlns:p14="http://schemas.microsoft.com/office/powerpoint/2010/main" val="97033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AB90-BC2A-4FE8-8498-6454588758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4284BA-5369-48F6-9883-0967A9867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78D8F1-1F2C-473E-853D-6319EB9CEE1B}"/>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5" name="Footer Placeholder 4">
            <a:extLst>
              <a:ext uri="{FF2B5EF4-FFF2-40B4-BE49-F238E27FC236}">
                <a16:creationId xmlns:a16="http://schemas.microsoft.com/office/drawing/2014/main" id="{C74AAB44-DC21-4719-A3FF-26BEAB42FE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B85F6-A29F-4504-B64F-68DCB30899DA}"/>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42490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32C9-3A72-463F-8F35-441C38342F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D438F3-C1C6-415F-A8C9-A940E7D16F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22313D-2305-4194-BBD9-88DD3F3BFC1D}"/>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5" name="Footer Placeholder 4">
            <a:extLst>
              <a:ext uri="{FF2B5EF4-FFF2-40B4-BE49-F238E27FC236}">
                <a16:creationId xmlns:a16="http://schemas.microsoft.com/office/drawing/2014/main" id="{18B4FB8A-6639-412D-854B-99479F04E6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3C5D26-EC4F-4C45-A28D-48A575C4F052}"/>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3273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512C1-6EB7-4826-B7B1-788F2B411A9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AA5C68-174F-4360-9611-E9B81A2776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A55169-59D2-413F-964A-B88E3E6C61CD}"/>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5" name="Footer Placeholder 4">
            <a:extLst>
              <a:ext uri="{FF2B5EF4-FFF2-40B4-BE49-F238E27FC236}">
                <a16:creationId xmlns:a16="http://schemas.microsoft.com/office/drawing/2014/main" id="{4599AC1F-1602-4AFD-A1B8-649E6F92C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56E78-474B-476F-AAB0-A6C66496EBF7}"/>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368105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3808-3E58-449A-B001-4F8BD10A06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3E0164-41F9-4D91-9A68-246031248FF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DC68C6-C0AD-4892-93B7-A8F26ED26AA5}"/>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5" name="Footer Placeholder 4">
            <a:extLst>
              <a:ext uri="{FF2B5EF4-FFF2-40B4-BE49-F238E27FC236}">
                <a16:creationId xmlns:a16="http://schemas.microsoft.com/office/drawing/2014/main" id="{4912E8AA-1436-4130-A935-F0958F9EE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2AE05-DB0C-4C91-BE8E-21D0F13C210B}"/>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3146203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9352-A60F-41CC-8302-E6EA8861C0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51307A-E8F4-45D4-9F8E-B48473042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CEA4E2-AE89-47B3-A972-48B6479EB215}"/>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5" name="Footer Placeholder 4">
            <a:extLst>
              <a:ext uri="{FF2B5EF4-FFF2-40B4-BE49-F238E27FC236}">
                <a16:creationId xmlns:a16="http://schemas.microsoft.com/office/drawing/2014/main" id="{6D0738F1-62A1-422E-AC42-B849C3E141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2E6A9-7E6B-4D15-B2BE-DE3365335FBB}"/>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535254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F729-C982-44A8-8D7A-6BE011082A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4AC13D-200A-4E70-B320-B92F8D012D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EB6AE5-D198-4067-8A77-8BDFF2FDEDA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BA59F0-890E-440B-8508-9CE6069FEE3D}"/>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6" name="Footer Placeholder 5">
            <a:extLst>
              <a:ext uri="{FF2B5EF4-FFF2-40B4-BE49-F238E27FC236}">
                <a16:creationId xmlns:a16="http://schemas.microsoft.com/office/drawing/2014/main" id="{7B49FA8C-7E95-4E45-B7EC-2E072779CF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A473D2-A0BB-4DFC-9678-6D2D073B31A9}"/>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77130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8878-57E9-4DDC-8A74-AE4DA5C496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8A1858-D3CA-4B6E-AA18-96C235D47E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2D493A-471B-4E48-83A3-E9D398CBDE2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58D3CE-7480-4BFA-9C78-6DFC20DDF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F0D1AA-C8B7-4BAE-A1F7-579437C442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AC77F6-7FFB-4124-B1EB-598B8B6DB028}"/>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8" name="Footer Placeholder 7">
            <a:extLst>
              <a:ext uri="{FF2B5EF4-FFF2-40B4-BE49-F238E27FC236}">
                <a16:creationId xmlns:a16="http://schemas.microsoft.com/office/drawing/2014/main" id="{8126432D-38FE-432C-85D2-11024365DD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DCAB41-0BE6-4BE0-AC25-D0CC68F74ECE}"/>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83620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51800-5FC2-43D2-AE7E-7E21667F2C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697487-3A84-435C-8F19-B2A56F487D52}"/>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4" name="Footer Placeholder 3">
            <a:extLst>
              <a:ext uri="{FF2B5EF4-FFF2-40B4-BE49-F238E27FC236}">
                <a16:creationId xmlns:a16="http://schemas.microsoft.com/office/drawing/2014/main" id="{9CC3A9A8-C766-4DCC-B2A1-4A5B401E31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E9E7F3-199B-4635-B6DD-9FFD233BCB3E}"/>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13024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B22C2-E859-45BC-B771-4E860D2E57EB}"/>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3" name="Footer Placeholder 2">
            <a:extLst>
              <a:ext uri="{FF2B5EF4-FFF2-40B4-BE49-F238E27FC236}">
                <a16:creationId xmlns:a16="http://schemas.microsoft.com/office/drawing/2014/main" id="{E3712C4A-1890-4FA1-969F-4354AB7D25E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EA49E0-117D-467B-B651-4BAA548439E6}"/>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10575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3CEA-A2C8-4C2E-8E2B-BCAF017244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718EE5-4DB7-40A6-97AD-BFAD07AFC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0496AF-5C76-427D-96D1-F735F2DDA4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124E62-F44C-44A7-8697-BF7DD4508E2A}"/>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6" name="Footer Placeholder 5">
            <a:extLst>
              <a:ext uri="{FF2B5EF4-FFF2-40B4-BE49-F238E27FC236}">
                <a16:creationId xmlns:a16="http://schemas.microsoft.com/office/drawing/2014/main" id="{4AC106CF-EF30-48E9-8417-E1D3DACD9D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8A2C9D-2033-422D-8EBE-B0A890E6FC93}"/>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21135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80B1-6B6A-4193-969C-5CC44AD30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85BCA44-B74C-45A1-A250-EFDEFD7F33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9808EF-728B-47F8-816A-5DBD75AE3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E865C8-282B-48F6-9726-9DCC129330F8}"/>
              </a:ext>
            </a:extLst>
          </p:cNvPr>
          <p:cNvSpPr>
            <a:spLocks noGrp="1"/>
          </p:cNvSpPr>
          <p:nvPr>
            <p:ph type="dt" sz="half" idx="10"/>
          </p:nvPr>
        </p:nvSpPr>
        <p:spPr/>
        <p:txBody>
          <a:bodyPr/>
          <a:lstStyle/>
          <a:p>
            <a:fld id="{97AB79D7-2109-4AF9-BB52-B7636FD36ACE}" type="datetimeFigureOut">
              <a:rPr lang="en-GB" smtClean="0"/>
              <a:t>05/10/2024</a:t>
            </a:fld>
            <a:endParaRPr lang="en-GB"/>
          </a:p>
        </p:txBody>
      </p:sp>
      <p:sp>
        <p:nvSpPr>
          <p:cNvPr id="6" name="Footer Placeholder 5">
            <a:extLst>
              <a:ext uri="{FF2B5EF4-FFF2-40B4-BE49-F238E27FC236}">
                <a16:creationId xmlns:a16="http://schemas.microsoft.com/office/drawing/2014/main" id="{74972A8A-BDDD-4944-BB9B-E8946462FD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0B079A-8472-4AEB-B3C8-99BA1D5F059C}"/>
              </a:ext>
            </a:extLst>
          </p:cNvPr>
          <p:cNvSpPr>
            <a:spLocks noGrp="1"/>
          </p:cNvSpPr>
          <p:nvPr>
            <p:ph type="sldNum" sz="quarter" idx="12"/>
          </p:nvPr>
        </p:nvSpPr>
        <p:spPr/>
        <p:txBody>
          <a:bodyPr/>
          <a:lstStyle/>
          <a:p>
            <a:fld id="{F07B8DF7-FD0F-4277-8378-635E18064E70}" type="slidenum">
              <a:rPr lang="en-GB" smtClean="0"/>
              <a:t>‹#›</a:t>
            </a:fld>
            <a:endParaRPr lang="en-GB"/>
          </a:p>
        </p:txBody>
      </p:sp>
    </p:spTree>
    <p:extLst>
      <p:ext uri="{BB962C8B-B14F-4D97-AF65-F5344CB8AC3E}">
        <p14:creationId xmlns:p14="http://schemas.microsoft.com/office/powerpoint/2010/main" val="160099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5821F-545E-43EB-AE90-C662C6210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1989D3-69CB-46F9-A02F-CDAE0908B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C89A64-EA94-4710-8C86-BFBF675E7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B79D7-2109-4AF9-BB52-B7636FD36ACE}" type="datetimeFigureOut">
              <a:rPr lang="en-GB" smtClean="0"/>
              <a:t>05/10/2024</a:t>
            </a:fld>
            <a:endParaRPr lang="en-GB"/>
          </a:p>
        </p:txBody>
      </p:sp>
      <p:sp>
        <p:nvSpPr>
          <p:cNvPr id="5" name="Footer Placeholder 4">
            <a:extLst>
              <a:ext uri="{FF2B5EF4-FFF2-40B4-BE49-F238E27FC236}">
                <a16:creationId xmlns:a16="http://schemas.microsoft.com/office/drawing/2014/main" id="{A8DEA3E4-3645-43AE-B4A2-E17D6F3AD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F920E3-676C-4F5B-B3BE-63C29EE9D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B8DF7-FD0F-4277-8378-635E18064E70}" type="slidenum">
              <a:rPr lang="en-GB" smtClean="0"/>
              <a:t>‹#›</a:t>
            </a:fld>
            <a:endParaRPr lang="en-GB"/>
          </a:p>
        </p:txBody>
      </p:sp>
    </p:spTree>
    <p:extLst>
      <p:ext uri="{BB962C8B-B14F-4D97-AF65-F5344CB8AC3E}">
        <p14:creationId xmlns:p14="http://schemas.microsoft.com/office/powerpoint/2010/main" val="16946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341163383"/>
              </p:ext>
            </p:extLst>
          </p:nvPr>
        </p:nvGraphicFramePr>
        <p:xfrm>
          <a:off x="0" y="-1"/>
          <a:ext cx="4874004" cy="2834640"/>
        </p:xfrm>
        <a:graphic>
          <a:graphicData uri="http://schemas.openxmlformats.org/drawingml/2006/table">
            <a:tbl>
              <a:tblPr firstRow="1" bandRow="1">
                <a:tableStyleId>{21E4AEA4-8DFA-4A89-87EB-49C32662AFE0}</a:tableStyleId>
              </a:tblPr>
              <a:tblGrid>
                <a:gridCol w="2035733">
                  <a:extLst>
                    <a:ext uri="{9D8B030D-6E8A-4147-A177-3AD203B41FA5}">
                      <a16:colId xmlns:a16="http://schemas.microsoft.com/office/drawing/2014/main" val="204375177"/>
                    </a:ext>
                  </a:extLst>
                </a:gridCol>
                <a:gridCol w="2838271">
                  <a:extLst>
                    <a:ext uri="{9D8B030D-6E8A-4147-A177-3AD203B41FA5}">
                      <a16:colId xmlns:a16="http://schemas.microsoft.com/office/drawing/2014/main" val="74797519"/>
                    </a:ext>
                  </a:extLst>
                </a:gridCol>
              </a:tblGrid>
              <a:tr h="243102">
                <a:tc gridSpan="2">
                  <a:txBody>
                    <a:bodyPr/>
                    <a:lstStyle/>
                    <a:p>
                      <a:pPr algn="ctr"/>
                      <a:r>
                        <a:rPr lang="en-GB" sz="1200" dirty="0"/>
                        <a:t>What</a:t>
                      </a:r>
                      <a:r>
                        <a:rPr lang="en-GB" sz="1200" baseline="0" dirty="0"/>
                        <a:t> are Natural Hazards?</a:t>
                      </a:r>
                      <a:endParaRPr lang="en-GB" sz="1200" dirty="0"/>
                    </a:p>
                  </a:txBody>
                  <a:tcPr/>
                </a:tc>
                <a:tc hMerge="1">
                  <a:txBody>
                    <a:bodyPr/>
                    <a:lstStyle/>
                    <a:p>
                      <a:endParaRPr lang="en-GB"/>
                    </a:p>
                  </a:txBody>
                  <a:tcPr/>
                </a:tc>
                <a:extLst>
                  <a:ext uri="{0D108BD9-81ED-4DB2-BD59-A6C34878D82A}">
                    <a16:rowId xmlns:a16="http://schemas.microsoft.com/office/drawing/2014/main" val="2493414973"/>
                  </a:ext>
                </a:extLst>
              </a:tr>
              <a:tr h="486204">
                <a:tc gridSpan="2">
                  <a:txBody>
                    <a:bodyPr/>
                    <a:lstStyle/>
                    <a:p>
                      <a:pPr algn="ctr"/>
                      <a:r>
                        <a:rPr lang="en-GB" sz="1200" b="1" kern="1200" dirty="0">
                          <a:effectLst/>
                        </a:rPr>
                        <a:t>Natural hazards are physical events such as earthquakes, tropical storms and volcanoes that have the potential to do damage humans and property. Hazards include tectonic hazards, tropical storms and forest fires. </a:t>
                      </a:r>
                      <a:endParaRPr lang="en-GB" sz="1200" dirty="0"/>
                    </a:p>
                  </a:txBody>
                  <a:tcPr>
                    <a:solidFill>
                      <a:schemeClr val="accent1">
                        <a:lumMod val="20000"/>
                        <a:lumOff val="80000"/>
                      </a:schemeClr>
                    </a:solidFill>
                  </a:tcPr>
                </a:tc>
                <a:tc hMerge="1">
                  <a:txBody>
                    <a:bodyPr/>
                    <a:lstStyle/>
                    <a:p>
                      <a:endParaRPr lang="en-GB"/>
                    </a:p>
                  </a:txBody>
                  <a:tcPr/>
                </a:tc>
                <a:extLst>
                  <a:ext uri="{0D108BD9-81ED-4DB2-BD59-A6C34878D82A}">
                    <a16:rowId xmlns:a16="http://schemas.microsoft.com/office/drawing/2014/main" val="677010289"/>
                  </a:ext>
                </a:extLst>
              </a:tr>
              <a:tr h="343244">
                <a:tc>
                  <a:txBody>
                    <a:bodyPr/>
                    <a:lstStyle/>
                    <a:p>
                      <a:pPr algn="ctr"/>
                      <a:r>
                        <a:rPr lang="en-GB" sz="1200" b="1" dirty="0"/>
                        <a:t>What affects hazard risk?</a:t>
                      </a:r>
                    </a:p>
                  </a:txBody>
                  <a:tcPr>
                    <a:solidFill>
                      <a:schemeClr val="accent2">
                        <a:lumMod val="60000"/>
                        <a:lumOff val="40000"/>
                      </a:schemeClr>
                    </a:solidFill>
                  </a:tcPr>
                </a:tc>
                <a:tc rowSpan="2">
                  <a:txBody>
                    <a:bodyPr/>
                    <a:lstStyle/>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p>
                      <a:pPr algn="ctr"/>
                      <a:endParaRPr lang="en-GB" sz="1200" dirty="0"/>
                    </a:p>
                  </a:txBody>
                  <a:tcPr>
                    <a:solidFill>
                      <a:schemeClr val="accent2">
                        <a:lumMod val="20000"/>
                        <a:lumOff val="80000"/>
                      </a:schemeClr>
                    </a:solidFill>
                  </a:tcPr>
                </a:tc>
                <a:extLst>
                  <a:ext uri="{0D108BD9-81ED-4DB2-BD59-A6C34878D82A}">
                    <a16:rowId xmlns:a16="http://schemas.microsoft.com/office/drawing/2014/main" val="2955319433"/>
                  </a:ext>
                </a:extLst>
              </a:tr>
              <a:tr h="1004822">
                <a:tc>
                  <a:txBody>
                    <a:bodyPr/>
                    <a:lstStyle/>
                    <a:p>
                      <a:pPr algn="ctr"/>
                      <a:r>
                        <a:rPr lang="en-GB" sz="1200" dirty="0"/>
                        <a:t>Population growth</a:t>
                      </a:r>
                    </a:p>
                    <a:p>
                      <a:pPr algn="ctr"/>
                      <a:r>
                        <a:rPr lang="en-GB" sz="1200" dirty="0"/>
                        <a:t>Global climate change</a:t>
                      </a:r>
                    </a:p>
                    <a:p>
                      <a:pPr algn="ctr"/>
                      <a:r>
                        <a:rPr lang="en-GB" sz="1200" dirty="0"/>
                        <a:t>Deforestation</a:t>
                      </a:r>
                    </a:p>
                    <a:p>
                      <a:pPr algn="ctr"/>
                      <a:r>
                        <a:rPr lang="en-GB" sz="1200" dirty="0"/>
                        <a:t>Wealth – developing countries are particularly at risk as they do not have the money to protect themselves</a:t>
                      </a:r>
                    </a:p>
                  </a:txBody>
                  <a:tcPr>
                    <a:solidFill>
                      <a:schemeClr val="accent2">
                        <a:lumMod val="20000"/>
                        <a:lumOff val="80000"/>
                      </a:schemeClr>
                    </a:solidFill>
                  </a:tcPr>
                </a:tc>
                <a:tc vMerge="1">
                  <a:txBody>
                    <a:bodyPr/>
                    <a:lstStyle/>
                    <a:p>
                      <a:endParaRPr lang="en-GB"/>
                    </a:p>
                  </a:txBody>
                  <a:tcPr/>
                </a:tc>
                <a:extLst>
                  <a:ext uri="{0D108BD9-81ED-4DB2-BD59-A6C34878D82A}">
                    <a16:rowId xmlns:a16="http://schemas.microsoft.com/office/drawing/2014/main" val="11610958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4089054"/>
              </p:ext>
            </p:extLst>
          </p:nvPr>
        </p:nvGraphicFramePr>
        <p:xfrm>
          <a:off x="6541706" y="6155444"/>
          <a:ext cx="4718023" cy="548640"/>
        </p:xfrm>
        <a:graphic>
          <a:graphicData uri="http://schemas.openxmlformats.org/drawingml/2006/table">
            <a:tbl>
              <a:tblPr firstRow="1" bandRow="1">
                <a:tableStyleId>{21E4AEA4-8DFA-4A89-87EB-49C32662AFE0}</a:tableStyleId>
              </a:tblPr>
              <a:tblGrid>
                <a:gridCol w="1567543">
                  <a:extLst>
                    <a:ext uri="{9D8B030D-6E8A-4147-A177-3AD203B41FA5}">
                      <a16:colId xmlns:a16="http://schemas.microsoft.com/office/drawing/2014/main" val="204375177"/>
                    </a:ext>
                  </a:extLst>
                </a:gridCol>
                <a:gridCol w="1575240">
                  <a:extLst>
                    <a:ext uri="{9D8B030D-6E8A-4147-A177-3AD203B41FA5}">
                      <a16:colId xmlns:a16="http://schemas.microsoft.com/office/drawing/2014/main" val="3178842181"/>
                    </a:ext>
                  </a:extLst>
                </a:gridCol>
                <a:gridCol w="1575240">
                  <a:extLst>
                    <a:ext uri="{9D8B030D-6E8A-4147-A177-3AD203B41FA5}">
                      <a16:colId xmlns:a16="http://schemas.microsoft.com/office/drawing/2014/main" val="3268049200"/>
                    </a:ext>
                  </a:extLst>
                </a:gridCol>
              </a:tblGrid>
              <a:tr h="215755">
                <a:tc gridSpan="3">
                  <a:txBody>
                    <a:bodyPr/>
                    <a:lstStyle/>
                    <a:p>
                      <a:pPr algn="ctr"/>
                      <a:r>
                        <a:rPr lang="en-GB" sz="1200" dirty="0"/>
                        <a:t>Types of plate boundary </a:t>
                      </a:r>
                    </a:p>
                  </a:txBody>
                  <a:tcPr/>
                </a:tc>
                <a:tc hMerge="1">
                  <a:txBody>
                    <a:bodyPr/>
                    <a:lstStyle/>
                    <a:p>
                      <a:endParaRPr lang="en-GB"/>
                    </a:p>
                  </a:txBody>
                  <a:tcPr/>
                </a:tc>
                <a:tc hMerge="1">
                  <a:txBody>
                    <a:bodyPr/>
                    <a:lstStyle/>
                    <a:p>
                      <a:pPr algn="ctr"/>
                      <a:endParaRPr lang="en-GB" sz="900" dirty="0"/>
                    </a:p>
                  </a:txBody>
                  <a:tcPr/>
                </a:tc>
                <a:extLst>
                  <a:ext uri="{0D108BD9-81ED-4DB2-BD59-A6C34878D82A}">
                    <a16:rowId xmlns:a16="http://schemas.microsoft.com/office/drawing/2014/main" val="2493414973"/>
                  </a:ext>
                </a:extLst>
              </a:tr>
              <a:tr h="201372">
                <a:tc>
                  <a:txBody>
                    <a:bodyPr/>
                    <a:lstStyle/>
                    <a:p>
                      <a:pPr algn="ctr"/>
                      <a:r>
                        <a:rPr lang="en-GB" sz="1200" b="1" dirty="0"/>
                        <a:t>destructive</a:t>
                      </a:r>
                    </a:p>
                  </a:txBody>
                  <a:tcPr>
                    <a:solidFill>
                      <a:schemeClr val="accent2">
                        <a:lumMod val="40000"/>
                        <a:lumOff val="60000"/>
                      </a:schemeClr>
                    </a:solidFill>
                  </a:tcPr>
                </a:tc>
                <a:tc>
                  <a:txBody>
                    <a:bodyPr/>
                    <a:lstStyle/>
                    <a:p>
                      <a:pPr algn="ctr"/>
                      <a:r>
                        <a:rPr lang="en-GB" sz="1200" b="1" dirty="0"/>
                        <a:t>transform</a:t>
                      </a:r>
                    </a:p>
                  </a:txBody>
                  <a:tcPr>
                    <a:solidFill>
                      <a:schemeClr val="accent2">
                        <a:lumMod val="40000"/>
                        <a:lumOff val="60000"/>
                      </a:schemeClr>
                    </a:solidFill>
                  </a:tcPr>
                </a:tc>
                <a:tc>
                  <a:txBody>
                    <a:bodyPr/>
                    <a:lstStyle/>
                    <a:p>
                      <a:pPr algn="ctr"/>
                      <a:r>
                        <a:rPr lang="en-GB" sz="1200" b="1" dirty="0"/>
                        <a:t>Constructive </a:t>
                      </a:r>
                    </a:p>
                  </a:txBody>
                  <a:tcPr>
                    <a:solidFill>
                      <a:schemeClr val="accent2">
                        <a:lumMod val="40000"/>
                        <a:lumOff val="60000"/>
                      </a:schemeClr>
                    </a:solidFill>
                  </a:tcPr>
                </a:tc>
                <a:extLst>
                  <a:ext uri="{0D108BD9-81ED-4DB2-BD59-A6C34878D82A}">
                    <a16:rowId xmlns:a16="http://schemas.microsoft.com/office/drawing/2014/main" val="3288508112"/>
                  </a:ext>
                </a:extLst>
              </a:tr>
            </a:tbl>
          </a:graphicData>
        </a:graphic>
      </p:graphicFrame>
      <p:graphicFrame>
        <p:nvGraphicFramePr>
          <p:cNvPr id="12" name="Table 11">
            <a:extLst>
              <a:ext uri="{FF2B5EF4-FFF2-40B4-BE49-F238E27FC236}">
                <a16:creationId xmlns:a16="http://schemas.microsoft.com/office/drawing/2014/main" id="{570325A4-84AB-46E6-8C31-825F6FE8816B}"/>
              </a:ext>
            </a:extLst>
          </p:cNvPr>
          <p:cNvGraphicFramePr>
            <a:graphicFrameLocks noGrp="1"/>
          </p:cNvGraphicFramePr>
          <p:nvPr>
            <p:extLst>
              <p:ext uri="{D42A27DB-BD31-4B8C-83A1-F6EECF244321}">
                <p14:modId xmlns:p14="http://schemas.microsoft.com/office/powerpoint/2010/main" val="857955398"/>
              </p:ext>
            </p:extLst>
          </p:nvPr>
        </p:nvGraphicFramePr>
        <p:xfrm>
          <a:off x="6193112" y="0"/>
          <a:ext cx="5974248" cy="1623447"/>
        </p:xfrm>
        <a:graphic>
          <a:graphicData uri="http://schemas.openxmlformats.org/drawingml/2006/table">
            <a:tbl>
              <a:tblPr firstRow="1" bandRow="1">
                <a:tableStyleId>{21E4AEA4-8DFA-4A89-87EB-49C32662AFE0}</a:tableStyleId>
              </a:tblPr>
              <a:tblGrid>
                <a:gridCol w="2987124">
                  <a:extLst>
                    <a:ext uri="{9D8B030D-6E8A-4147-A177-3AD203B41FA5}">
                      <a16:colId xmlns:a16="http://schemas.microsoft.com/office/drawing/2014/main" val="1146839133"/>
                    </a:ext>
                  </a:extLst>
                </a:gridCol>
                <a:gridCol w="2987124">
                  <a:extLst>
                    <a:ext uri="{9D8B030D-6E8A-4147-A177-3AD203B41FA5}">
                      <a16:colId xmlns:a16="http://schemas.microsoft.com/office/drawing/2014/main" val="909537293"/>
                    </a:ext>
                  </a:extLst>
                </a:gridCol>
              </a:tblGrid>
              <a:tr h="167159">
                <a:tc gridSpan="2">
                  <a:txBody>
                    <a:bodyPr/>
                    <a:lstStyle/>
                    <a:p>
                      <a:pPr algn="ctr"/>
                      <a:r>
                        <a:rPr lang="en-GB" sz="1200" dirty="0"/>
                        <a:t>Effects of Hazards</a:t>
                      </a:r>
                    </a:p>
                  </a:txBody>
                  <a:tcPr/>
                </a:tc>
                <a:tc hMerge="1">
                  <a:txBody>
                    <a:bodyPr/>
                    <a:lstStyle/>
                    <a:p>
                      <a:endParaRPr lang="en-GB" dirty="0"/>
                    </a:p>
                  </a:txBody>
                  <a:tcPr/>
                </a:tc>
                <a:extLst>
                  <a:ext uri="{0D108BD9-81ED-4DB2-BD59-A6C34878D82A}">
                    <a16:rowId xmlns:a16="http://schemas.microsoft.com/office/drawing/2014/main" val="123979717"/>
                  </a:ext>
                </a:extLst>
              </a:tr>
              <a:tr h="358199">
                <a:tc gridSpan="2">
                  <a:txBody>
                    <a:bodyPr/>
                    <a:lstStyle/>
                    <a:p>
                      <a:pPr algn="ctr"/>
                      <a:r>
                        <a:rPr lang="en-GB" sz="1200" b="1" dirty="0"/>
                        <a:t>Primary effects happen immediately. Secondary effects happen as a result of the primary effects and are therefore often slightly later. </a:t>
                      </a:r>
                    </a:p>
                  </a:txBody>
                  <a:tcP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47313645"/>
                  </a:ext>
                </a:extLst>
              </a:tr>
              <a:tr h="167159">
                <a:tc>
                  <a:txBody>
                    <a:bodyPr/>
                    <a:lstStyle/>
                    <a:p>
                      <a:pPr algn="ctr"/>
                      <a:r>
                        <a:rPr lang="en-GB" sz="1100" b="1" dirty="0"/>
                        <a:t>Primary - </a:t>
                      </a:r>
                    </a:p>
                  </a:txBody>
                  <a:tcPr anchor="ctr">
                    <a:solidFill>
                      <a:schemeClr val="accent2">
                        <a:lumMod val="40000"/>
                        <a:lumOff val="60000"/>
                      </a:schemeClr>
                    </a:solidFill>
                  </a:tcPr>
                </a:tc>
                <a:tc>
                  <a:txBody>
                    <a:bodyPr/>
                    <a:lstStyle/>
                    <a:p>
                      <a:pPr algn="ctr"/>
                      <a:r>
                        <a:rPr lang="en-GB" sz="1100" b="1" dirty="0"/>
                        <a:t>Secondary - </a:t>
                      </a:r>
                    </a:p>
                  </a:txBody>
                  <a:tcPr anchor="ctr">
                    <a:solidFill>
                      <a:schemeClr val="accent2">
                        <a:lumMod val="40000"/>
                        <a:lumOff val="60000"/>
                      </a:schemeClr>
                    </a:solidFill>
                  </a:tcPr>
                </a:tc>
                <a:extLst>
                  <a:ext uri="{0D108BD9-81ED-4DB2-BD59-A6C34878D82A}">
                    <a16:rowId xmlns:a16="http://schemas.microsoft.com/office/drawing/2014/main" val="1012953198"/>
                  </a:ext>
                </a:extLst>
              </a:tr>
              <a:tr h="632847">
                <a:tc>
                  <a:txBody>
                    <a:bodyPr/>
                    <a:lstStyle/>
                    <a:p>
                      <a:pPr marL="171450" indent="-171450">
                        <a:buFont typeface="Arial" panose="020B0604020202020204" pitchFamily="34" charset="0"/>
                        <a:buChar char="•"/>
                      </a:pPr>
                      <a:r>
                        <a:rPr lang="en-GB" sz="1100" dirty="0"/>
                        <a:t>Property and buildings destroyed</a:t>
                      </a:r>
                    </a:p>
                    <a:p>
                      <a:pPr marL="171450" indent="-171450">
                        <a:buFont typeface="Arial" panose="020B0604020202020204" pitchFamily="34" charset="0"/>
                        <a:buChar char="•"/>
                      </a:pPr>
                      <a:r>
                        <a:rPr lang="en-GB" sz="1100" dirty="0"/>
                        <a:t>People injured or killed</a:t>
                      </a:r>
                    </a:p>
                    <a:p>
                      <a:pPr marL="171450" indent="-171450">
                        <a:buFont typeface="Arial" panose="020B0604020202020204" pitchFamily="34" charset="0"/>
                        <a:buChar char="•"/>
                      </a:pPr>
                      <a:endParaRPr lang="en-GB" sz="1100" dirty="0"/>
                    </a:p>
                  </a:txBody>
                  <a:tcPr>
                    <a:solidFill>
                      <a:schemeClr val="accent2">
                        <a:lumMod val="20000"/>
                        <a:lumOff val="80000"/>
                      </a:schemeClr>
                    </a:solidFill>
                  </a:tcPr>
                </a:tc>
                <a:tc>
                  <a:txBody>
                    <a:bodyPr/>
                    <a:lstStyle/>
                    <a:p>
                      <a:pPr marL="171450" indent="-171450">
                        <a:buFont typeface="Arial" panose="020B0604020202020204" pitchFamily="34" charset="0"/>
                        <a:buChar char="•"/>
                      </a:pPr>
                      <a:r>
                        <a:rPr lang="en-GB" sz="1100" dirty="0"/>
                        <a:t>Business reduced as money spent repairing property</a:t>
                      </a:r>
                    </a:p>
                    <a:p>
                      <a:pPr marL="171450" indent="-171450">
                        <a:buFont typeface="Arial" panose="020B0604020202020204" pitchFamily="34" charset="0"/>
                        <a:buChar char="•"/>
                      </a:pPr>
                      <a:r>
                        <a:rPr lang="en-GB" sz="1100" dirty="0"/>
                        <a:t>Blocked transport hinders emergency services</a:t>
                      </a:r>
                    </a:p>
                  </a:txBody>
                  <a:tcPr>
                    <a:solidFill>
                      <a:schemeClr val="accent2">
                        <a:lumMod val="20000"/>
                        <a:lumOff val="80000"/>
                      </a:schemeClr>
                    </a:solidFill>
                  </a:tcPr>
                </a:tc>
                <a:extLst>
                  <a:ext uri="{0D108BD9-81ED-4DB2-BD59-A6C34878D82A}">
                    <a16:rowId xmlns:a16="http://schemas.microsoft.com/office/drawing/2014/main" val="2609454926"/>
                  </a:ext>
                </a:extLst>
              </a:tr>
            </a:tbl>
          </a:graphicData>
        </a:graphic>
      </p:graphicFrame>
      <p:graphicFrame>
        <p:nvGraphicFramePr>
          <p:cNvPr id="15" name="Table 14">
            <a:extLst>
              <a:ext uri="{FF2B5EF4-FFF2-40B4-BE49-F238E27FC236}">
                <a16:creationId xmlns:a16="http://schemas.microsoft.com/office/drawing/2014/main" id="{B0652010-27B0-4268-95E5-63E1E245EF2B}"/>
              </a:ext>
            </a:extLst>
          </p:cNvPr>
          <p:cNvGraphicFramePr>
            <a:graphicFrameLocks noGrp="1"/>
          </p:cNvGraphicFramePr>
          <p:nvPr>
            <p:extLst>
              <p:ext uri="{D42A27DB-BD31-4B8C-83A1-F6EECF244321}">
                <p14:modId xmlns:p14="http://schemas.microsoft.com/office/powerpoint/2010/main" val="987654675"/>
              </p:ext>
            </p:extLst>
          </p:nvPr>
        </p:nvGraphicFramePr>
        <p:xfrm>
          <a:off x="218163" y="3243929"/>
          <a:ext cx="6146284" cy="2621280"/>
        </p:xfrm>
        <a:graphic>
          <a:graphicData uri="http://schemas.openxmlformats.org/drawingml/2006/table">
            <a:tbl>
              <a:tblPr firstRow="1" bandRow="1">
                <a:tableStyleId>{21E4AEA4-8DFA-4A89-87EB-49C32662AFE0}</a:tableStyleId>
              </a:tblPr>
              <a:tblGrid>
                <a:gridCol w="3073142">
                  <a:extLst>
                    <a:ext uri="{9D8B030D-6E8A-4147-A177-3AD203B41FA5}">
                      <a16:colId xmlns:a16="http://schemas.microsoft.com/office/drawing/2014/main" val="3250762390"/>
                    </a:ext>
                  </a:extLst>
                </a:gridCol>
                <a:gridCol w="3073142">
                  <a:extLst>
                    <a:ext uri="{9D8B030D-6E8A-4147-A177-3AD203B41FA5}">
                      <a16:colId xmlns:a16="http://schemas.microsoft.com/office/drawing/2014/main" val="912845499"/>
                    </a:ext>
                  </a:extLst>
                </a:gridCol>
              </a:tblGrid>
              <a:tr h="227746">
                <a:tc gridSpan="2">
                  <a:txBody>
                    <a:bodyPr/>
                    <a:lstStyle/>
                    <a:p>
                      <a:pPr algn="ctr"/>
                      <a:r>
                        <a:rPr lang="en-GB" sz="1100" dirty="0"/>
                        <a:t>Structure of the Earth</a:t>
                      </a:r>
                    </a:p>
                  </a:txBody>
                  <a:tcPr/>
                </a:tc>
                <a:tc hMerge="1">
                  <a:txBody>
                    <a:bodyPr/>
                    <a:lstStyle/>
                    <a:p>
                      <a:endParaRPr lang="en-GB" dirty="0"/>
                    </a:p>
                  </a:txBody>
                  <a:tcPr/>
                </a:tc>
                <a:extLst>
                  <a:ext uri="{0D108BD9-81ED-4DB2-BD59-A6C34878D82A}">
                    <a16:rowId xmlns:a16="http://schemas.microsoft.com/office/drawing/2014/main" val="170055717"/>
                  </a:ext>
                </a:extLst>
              </a:tr>
              <a:tr h="227746">
                <a:tc>
                  <a:txBody>
                    <a:bodyPr/>
                    <a:lstStyle/>
                    <a:p>
                      <a:pPr algn="ctr"/>
                      <a:r>
                        <a:rPr lang="en-GB" sz="1100" b="1" dirty="0"/>
                        <a:t>The earth has 4 layers</a:t>
                      </a:r>
                    </a:p>
                  </a:txBody>
                  <a:tcPr anchor="ctr">
                    <a:solidFill>
                      <a:schemeClr val="accent2">
                        <a:lumMod val="40000"/>
                        <a:lumOff val="60000"/>
                      </a:schemeClr>
                    </a:solidFill>
                  </a:tcPr>
                </a:tc>
                <a:tc>
                  <a:txBody>
                    <a:bodyPr/>
                    <a:lstStyle/>
                    <a:p>
                      <a:pPr algn="ctr"/>
                      <a:endParaRPr lang="en-GB" sz="1100" b="1" dirty="0"/>
                    </a:p>
                  </a:txBody>
                  <a:tcPr anchor="ctr">
                    <a:solidFill>
                      <a:schemeClr val="accent2">
                        <a:lumMod val="40000"/>
                        <a:lumOff val="60000"/>
                      </a:schemeClr>
                    </a:solidFill>
                  </a:tcPr>
                </a:tc>
                <a:extLst>
                  <a:ext uri="{0D108BD9-81ED-4DB2-BD59-A6C34878D82A}">
                    <a16:rowId xmlns:a16="http://schemas.microsoft.com/office/drawing/2014/main" val="2080767462"/>
                  </a:ext>
                </a:extLst>
              </a:tr>
              <a:tr h="18487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The inner core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The outer core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The mantle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t>The crust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The crust is split into major fragments called </a:t>
                      </a:r>
                      <a:r>
                        <a:rPr lang="en-GB" sz="1100" b="1" dirty="0"/>
                        <a:t>tectonic plates</a:t>
                      </a:r>
                      <a:r>
                        <a:rPr lang="en-GB" sz="1100" b="0" dirty="0"/>
                        <a:t>. There are 2 types: </a:t>
                      </a:r>
                      <a:r>
                        <a:rPr lang="en-GB" sz="1100" b="1" dirty="0"/>
                        <a:t>Oceanic</a:t>
                      </a:r>
                      <a:r>
                        <a:rPr lang="en-GB" sz="1100" b="0" dirty="0"/>
                        <a:t> (thin and younger but dense) and </a:t>
                      </a:r>
                      <a:r>
                        <a:rPr lang="en-GB" sz="1100" b="1" dirty="0"/>
                        <a:t>Continental</a:t>
                      </a:r>
                      <a:r>
                        <a:rPr lang="en-GB" sz="1100" b="0" dirty="0"/>
                        <a:t> (old and thicker but less dense)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dirty="0"/>
                        <a:t>These plates move and where they meet you get tectonic activity (volcanoes and earthquakes).</a:t>
                      </a:r>
                    </a:p>
                  </a:txBody>
                  <a:tcPr>
                    <a:solidFill>
                      <a:schemeClr val="accent1">
                        <a:lumMod val="20000"/>
                        <a:lumOff val="80000"/>
                      </a:schemeClr>
                    </a:solidFill>
                  </a:tcPr>
                </a:tc>
                <a:tc>
                  <a:txBody>
                    <a:bodyPr/>
                    <a:lstStyle/>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endParaRPr lang="en-GB" sz="1100" dirty="0"/>
                    </a:p>
                    <a:p>
                      <a:pPr marL="0" indent="0">
                        <a:buFont typeface="Arial" panose="020B0604020202020204" pitchFamily="34" charset="0"/>
                        <a:buNone/>
                      </a:pPr>
                      <a:r>
                        <a:rPr lang="en-GB" sz="1100" dirty="0"/>
                        <a:t>There are 2 theories of why plates move: </a:t>
                      </a:r>
                      <a:r>
                        <a:rPr lang="en-GB" sz="1100" b="1" dirty="0"/>
                        <a:t>convection currents </a:t>
                      </a:r>
                      <a:r>
                        <a:rPr lang="en-GB" sz="1100" dirty="0"/>
                        <a:t>and </a:t>
                      </a:r>
                      <a:r>
                        <a:rPr lang="en-GB" sz="1100" b="1" dirty="0"/>
                        <a:t>ridge push, slab pull</a:t>
                      </a:r>
                      <a:r>
                        <a:rPr lang="en-GB" sz="1100" dirty="0"/>
                        <a:t>. </a:t>
                      </a:r>
                    </a:p>
                    <a:p>
                      <a:pPr marL="0" indent="0">
                        <a:buFont typeface="Arial" panose="020B0604020202020204" pitchFamily="34" charset="0"/>
                        <a:buNone/>
                      </a:pPr>
                      <a:endParaRPr lang="en-GB" sz="1100" dirty="0"/>
                    </a:p>
                    <a:p>
                      <a:pPr marL="0" indent="0">
                        <a:buFont typeface="Arial" panose="020B0604020202020204" pitchFamily="34" charset="0"/>
                        <a:buNone/>
                      </a:pPr>
                      <a:r>
                        <a:rPr lang="en-GB" sz="1100" dirty="0"/>
                        <a:t>Plates either move against each other (</a:t>
                      </a:r>
                      <a:r>
                        <a:rPr lang="en-GB" sz="1100" b="1" dirty="0"/>
                        <a:t>destructive</a:t>
                      </a:r>
                      <a:r>
                        <a:rPr lang="en-GB" sz="1100" dirty="0"/>
                        <a:t> margin) away from each other (</a:t>
                      </a:r>
                      <a:r>
                        <a:rPr lang="en-GB" sz="1100" b="1" dirty="0"/>
                        <a:t>constructive</a:t>
                      </a:r>
                      <a:r>
                        <a:rPr lang="en-GB" sz="1100" dirty="0"/>
                        <a:t>) or next to each other (</a:t>
                      </a:r>
                      <a:r>
                        <a:rPr lang="en-GB" sz="1100" b="1" dirty="0"/>
                        <a:t>conservative</a:t>
                      </a:r>
                      <a:r>
                        <a:rPr lang="en-GB" sz="1100" dirty="0"/>
                        <a:t>)</a:t>
                      </a:r>
                    </a:p>
                  </a:txBody>
                  <a:tcPr>
                    <a:solidFill>
                      <a:schemeClr val="accent2">
                        <a:lumMod val="20000"/>
                        <a:lumOff val="80000"/>
                      </a:schemeClr>
                    </a:solidFill>
                  </a:tcPr>
                </a:tc>
                <a:extLst>
                  <a:ext uri="{0D108BD9-81ED-4DB2-BD59-A6C34878D82A}">
                    <a16:rowId xmlns:a16="http://schemas.microsoft.com/office/drawing/2014/main" val="4244436124"/>
                  </a:ext>
                </a:extLst>
              </a:tr>
            </a:tbl>
          </a:graphicData>
        </a:graphic>
      </p:graphicFrame>
      <p:pic>
        <p:nvPicPr>
          <p:cNvPr id="3" name="Picture 2">
            <a:extLst>
              <a:ext uri="{FF2B5EF4-FFF2-40B4-BE49-F238E27FC236}">
                <a16:creationId xmlns:a16="http://schemas.microsoft.com/office/drawing/2014/main" id="{CB5FDC9D-05E4-4EEE-AFE7-694D3B999B80}"/>
              </a:ext>
            </a:extLst>
          </p:cNvPr>
          <p:cNvPicPr>
            <a:picLocks noChangeAspect="1"/>
          </p:cNvPicPr>
          <p:nvPr/>
        </p:nvPicPr>
        <p:blipFill>
          <a:blip r:embed="rId3"/>
          <a:stretch>
            <a:fillRect/>
          </a:stretch>
        </p:blipFill>
        <p:spPr>
          <a:xfrm>
            <a:off x="2694904" y="959673"/>
            <a:ext cx="1801166" cy="1200484"/>
          </a:xfrm>
          <a:prstGeom prst="rect">
            <a:avLst/>
          </a:prstGeom>
        </p:spPr>
      </p:pic>
      <p:pic>
        <p:nvPicPr>
          <p:cNvPr id="7" name="Picture 6">
            <a:extLst>
              <a:ext uri="{FF2B5EF4-FFF2-40B4-BE49-F238E27FC236}">
                <a16:creationId xmlns:a16="http://schemas.microsoft.com/office/drawing/2014/main" id="{DA27F91D-60FD-4553-89DB-0F53F846D005}"/>
              </a:ext>
            </a:extLst>
          </p:cNvPr>
          <p:cNvPicPr>
            <a:picLocks noChangeAspect="1"/>
          </p:cNvPicPr>
          <p:nvPr/>
        </p:nvPicPr>
        <p:blipFill>
          <a:blip r:embed="rId4"/>
          <a:stretch>
            <a:fillRect/>
          </a:stretch>
        </p:blipFill>
        <p:spPr>
          <a:xfrm rot="624221">
            <a:off x="2164827" y="1032246"/>
            <a:ext cx="304607" cy="431302"/>
          </a:xfrm>
          <a:prstGeom prst="rect">
            <a:avLst/>
          </a:prstGeom>
        </p:spPr>
      </p:pic>
      <p:pic>
        <p:nvPicPr>
          <p:cNvPr id="8" name="Picture 7">
            <a:extLst>
              <a:ext uri="{FF2B5EF4-FFF2-40B4-BE49-F238E27FC236}">
                <a16:creationId xmlns:a16="http://schemas.microsoft.com/office/drawing/2014/main" id="{F2411130-EFE6-43D7-9382-7008792E408D}"/>
              </a:ext>
            </a:extLst>
          </p:cNvPr>
          <p:cNvPicPr>
            <a:picLocks noChangeAspect="1"/>
          </p:cNvPicPr>
          <p:nvPr/>
        </p:nvPicPr>
        <p:blipFill>
          <a:blip r:embed="rId5"/>
          <a:stretch>
            <a:fillRect/>
          </a:stretch>
        </p:blipFill>
        <p:spPr>
          <a:xfrm>
            <a:off x="2442245" y="3527603"/>
            <a:ext cx="1577785" cy="1160306"/>
          </a:xfrm>
          <a:prstGeom prst="rect">
            <a:avLst/>
          </a:prstGeom>
        </p:spPr>
      </p:pic>
      <p:graphicFrame>
        <p:nvGraphicFramePr>
          <p:cNvPr id="42" name="Table 41">
            <a:extLst>
              <a:ext uri="{FF2B5EF4-FFF2-40B4-BE49-F238E27FC236}">
                <a16:creationId xmlns:a16="http://schemas.microsoft.com/office/drawing/2014/main" id="{001E1205-7455-4E81-B15C-1280A039E3E4}"/>
              </a:ext>
            </a:extLst>
          </p:cNvPr>
          <p:cNvGraphicFramePr>
            <a:graphicFrameLocks noGrp="1"/>
          </p:cNvGraphicFramePr>
          <p:nvPr>
            <p:extLst>
              <p:ext uri="{D42A27DB-BD31-4B8C-83A1-F6EECF244321}">
                <p14:modId xmlns:p14="http://schemas.microsoft.com/office/powerpoint/2010/main" val="458400114"/>
              </p:ext>
            </p:extLst>
          </p:nvPr>
        </p:nvGraphicFramePr>
        <p:xfrm>
          <a:off x="6192315" y="1803066"/>
          <a:ext cx="6000157" cy="1630680"/>
        </p:xfrm>
        <a:graphic>
          <a:graphicData uri="http://schemas.openxmlformats.org/drawingml/2006/table">
            <a:tbl>
              <a:tblPr firstRow="1" bandRow="1">
                <a:tableStyleId>{21E4AEA4-8DFA-4A89-87EB-49C32662AFE0}</a:tableStyleId>
              </a:tblPr>
              <a:tblGrid>
                <a:gridCol w="2992731">
                  <a:extLst>
                    <a:ext uri="{9D8B030D-6E8A-4147-A177-3AD203B41FA5}">
                      <a16:colId xmlns:a16="http://schemas.microsoft.com/office/drawing/2014/main" val="204375177"/>
                    </a:ext>
                  </a:extLst>
                </a:gridCol>
                <a:gridCol w="3007426">
                  <a:extLst>
                    <a:ext uri="{9D8B030D-6E8A-4147-A177-3AD203B41FA5}">
                      <a16:colId xmlns:a16="http://schemas.microsoft.com/office/drawing/2014/main" val="3178842181"/>
                    </a:ext>
                  </a:extLst>
                </a:gridCol>
              </a:tblGrid>
              <a:tr h="215140">
                <a:tc gridSpan="2">
                  <a:txBody>
                    <a:bodyPr/>
                    <a:lstStyle/>
                    <a:p>
                      <a:pPr algn="ctr"/>
                      <a:r>
                        <a:rPr lang="en-GB" sz="1200" dirty="0"/>
                        <a:t>Responses to Hazards</a:t>
                      </a:r>
                    </a:p>
                  </a:txBody>
                  <a:tcPr/>
                </a:tc>
                <a:tc hMerge="1">
                  <a:txBody>
                    <a:bodyPr/>
                    <a:lstStyle/>
                    <a:p>
                      <a:endParaRPr lang="en-GB"/>
                    </a:p>
                  </a:txBody>
                  <a:tcPr/>
                </a:tc>
                <a:extLst>
                  <a:ext uri="{0D108BD9-81ED-4DB2-BD59-A6C34878D82A}">
                    <a16:rowId xmlns:a16="http://schemas.microsoft.com/office/drawing/2014/main" val="2493414973"/>
                  </a:ext>
                </a:extLst>
              </a:tr>
              <a:tr h="200798">
                <a:tc>
                  <a:txBody>
                    <a:bodyPr/>
                    <a:lstStyle/>
                    <a:p>
                      <a:pPr algn="ctr"/>
                      <a:r>
                        <a:rPr lang="en-GB" sz="1100" b="0" dirty="0"/>
                        <a:t>Immediate (short term)</a:t>
                      </a:r>
                    </a:p>
                  </a:txBody>
                  <a:tcPr>
                    <a:solidFill>
                      <a:schemeClr val="accent2">
                        <a:lumMod val="40000"/>
                        <a:lumOff val="60000"/>
                      </a:schemeClr>
                    </a:solidFill>
                  </a:tcPr>
                </a:tc>
                <a:tc>
                  <a:txBody>
                    <a:bodyPr/>
                    <a:lstStyle/>
                    <a:p>
                      <a:pPr algn="ctr"/>
                      <a:r>
                        <a:rPr lang="en-GB" sz="1100" b="0" dirty="0"/>
                        <a:t>Long-term</a:t>
                      </a:r>
                    </a:p>
                  </a:txBody>
                  <a:tcPr>
                    <a:solidFill>
                      <a:schemeClr val="accent2">
                        <a:lumMod val="40000"/>
                        <a:lumOff val="60000"/>
                      </a:schemeClr>
                    </a:solidFill>
                  </a:tcPr>
                </a:tc>
                <a:extLst>
                  <a:ext uri="{0D108BD9-81ED-4DB2-BD59-A6C34878D82A}">
                    <a16:rowId xmlns:a16="http://schemas.microsoft.com/office/drawing/2014/main" val="3288508112"/>
                  </a:ext>
                </a:extLst>
              </a:tr>
              <a:tr h="1093756">
                <a:tc>
                  <a:txBody>
                    <a:bodyPr/>
                    <a:lstStyle/>
                    <a:p>
                      <a:pPr marL="171450" indent="-171450" algn="l">
                        <a:buFont typeface="Arial" panose="020B0604020202020204" pitchFamily="34" charset="0"/>
                        <a:buChar char="•"/>
                      </a:pPr>
                      <a:r>
                        <a:rPr lang="en-GB" sz="1100" b="0" dirty="0"/>
                        <a:t>Issue warnings if possible</a:t>
                      </a:r>
                    </a:p>
                    <a:p>
                      <a:pPr marL="171450" indent="-171450" algn="l">
                        <a:buFont typeface="Arial" panose="020B0604020202020204" pitchFamily="34" charset="0"/>
                        <a:buChar char="•"/>
                      </a:pPr>
                      <a:r>
                        <a:rPr lang="en-GB" sz="1100" b="0" dirty="0"/>
                        <a:t>Rescue teams search for survivors</a:t>
                      </a:r>
                    </a:p>
                    <a:p>
                      <a:pPr marL="171450" indent="-171450" algn="l">
                        <a:buFont typeface="Arial" panose="020B0604020202020204" pitchFamily="34" charset="0"/>
                        <a:buChar char="•"/>
                      </a:pPr>
                      <a:r>
                        <a:rPr lang="en-GB" sz="1100" b="0" dirty="0"/>
                        <a:t>Treat injured</a:t>
                      </a:r>
                    </a:p>
                    <a:p>
                      <a:pPr marL="171450" indent="-171450" algn="l">
                        <a:buFont typeface="Arial" panose="020B0604020202020204" pitchFamily="34" charset="0"/>
                        <a:buChar char="•"/>
                      </a:pPr>
                      <a:r>
                        <a:rPr lang="en-GB" sz="1100" b="0" dirty="0"/>
                        <a:t>Provide food and shelter, food and drink</a:t>
                      </a:r>
                    </a:p>
                  </a:txBody>
                  <a:tcPr>
                    <a:solidFill>
                      <a:schemeClr val="accent2">
                        <a:lumMod val="20000"/>
                        <a:lumOff val="80000"/>
                      </a:schemeClr>
                    </a:solidFill>
                  </a:tcPr>
                </a:tc>
                <a:tc>
                  <a:txBody>
                    <a:bodyPr/>
                    <a:lstStyle/>
                    <a:p>
                      <a:pPr marL="171450" indent="-171450" algn="l">
                        <a:buFont typeface="Arial" panose="020B0604020202020204" pitchFamily="34" charset="0"/>
                        <a:buChar char="•"/>
                      </a:pPr>
                      <a:r>
                        <a:rPr lang="en-GB" sz="1100" b="0" dirty="0"/>
                        <a:t>Repair and re-build properties and infrastructure</a:t>
                      </a:r>
                    </a:p>
                    <a:p>
                      <a:pPr marL="171450" indent="-171450" algn="l">
                        <a:buFont typeface="Arial" panose="020B0604020202020204" pitchFamily="34" charset="0"/>
                        <a:buChar char="•"/>
                      </a:pPr>
                      <a:r>
                        <a:rPr lang="en-GB" sz="1100" b="0" dirty="0"/>
                        <a:t>Restore utilities</a:t>
                      </a:r>
                    </a:p>
                    <a:p>
                      <a:pPr marL="171450" indent="-171450" algn="l">
                        <a:buFont typeface="Arial" panose="020B0604020202020204" pitchFamily="34" charset="0"/>
                        <a:buChar char="•"/>
                      </a:pPr>
                      <a:r>
                        <a:rPr lang="en-GB" sz="1100" b="0" dirty="0"/>
                        <a:t>Resettle locals elsewhere</a:t>
                      </a:r>
                    </a:p>
                    <a:p>
                      <a:pPr marL="171450" indent="-171450" algn="l">
                        <a:buFont typeface="Arial" panose="020B0604020202020204" pitchFamily="34" charset="0"/>
                        <a:buChar char="•"/>
                      </a:pPr>
                      <a:r>
                        <a:rPr lang="en-GB" sz="1100" b="0" dirty="0"/>
                        <a:t>Install monitoring technology</a:t>
                      </a:r>
                    </a:p>
                    <a:p>
                      <a:pPr marL="171450" indent="-171450" algn="l">
                        <a:buFont typeface="Arial" panose="020B0604020202020204" pitchFamily="34" charset="0"/>
                        <a:buChar char="•"/>
                      </a:pPr>
                      <a:r>
                        <a:rPr lang="en-GB" sz="1100" b="0" dirty="0"/>
                        <a:t>Prediction of future hazards</a:t>
                      </a:r>
                    </a:p>
                  </a:txBody>
                  <a:tcPr>
                    <a:solidFill>
                      <a:schemeClr val="accent2">
                        <a:lumMod val="20000"/>
                        <a:lumOff val="80000"/>
                      </a:schemeClr>
                    </a:solidFill>
                  </a:tcPr>
                </a:tc>
                <a:extLst>
                  <a:ext uri="{0D108BD9-81ED-4DB2-BD59-A6C34878D82A}">
                    <a16:rowId xmlns:a16="http://schemas.microsoft.com/office/drawing/2014/main" val="3480847149"/>
                  </a:ext>
                </a:extLst>
              </a:tr>
            </a:tbl>
          </a:graphicData>
        </a:graphic>
      </p:graphicFrame>
      <p:pic>
        <p:nvPicPr>
          <p:cNvPr id="13" name="Picture 12">
            <a:extLst>
              <a:ext uri="{FF2B5EF4-FFF2-40B4-BE49-F238E27FC236}">
                <a16:creationId xmlns:a16="http://schemas.microsoft.com/office/drawing/2014/main" id="{B87A3F01-E73E-4CFC-9806-EE1FF787CC6F}"/>
              </a:ext>
            </a:extLst>
          </p:cNvPr>
          <p:cNvPicPr>
            <a:picLocks noChangeAspect="1"/>
          </p:cNvPicPr>
          <p:nvPr/>
        </p:nvPicPr>
        <p:blipFill>
          <a:blip r:embed="rId6"/>
          <a:stretch>
            <a:fillRect/>
          </a:stretch>
        </p:blipFill>
        <p:spPr>
          <a:xfrm>
            <a:off x="4053517" y="2982633"/>
            <a:ext cx="2047633" cy="1366796"/>
          </a:xfrm>
          <a:prstGeom prst="rect">
            <a:avLst/>
          </a:prstGeom>
        </p:spPr>
      </p:pic>
      <p:sp>
        <p:nvSpPr>
          <p:cNvPr id="4" name="TextBox 3"/>
          <p:cNvSpPr txBox="1"/>
          <p:nvPr/>
        </p:nvSpPr>
        <p:spPr>
          <a:xfrm>
            <a:off x="4213288" y="1012732"/>
            <a:ext cx="1957635" cy="369332"/>
          </a:xfrm>
          <a:prstGeom prst="rect">
            <a:avLst/>
          </a:prstGeom>
          <a:solidFill>
            <a:schemeClr val="accent4">
              <a:lumMod val="20000"/>
              <a:lumOff val="80000"/>
            </a:schemeClr>
          </a:solidFill>
          <a:ln>
            <a:solidFill>
              <a:schemeClr val="tx1">
                <a:lumMod val="95000"/>
                <a:lumOff val="5000"/>
              </a:schemeClr>
            </a:solidFill>
          </a:ln>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b="1" dirty="0">
                <a:solidFill>
                  <a:srgbClr val="7030A0"/>
                </a:solidFill>
                <a:effectLst>
                  <a:outerShdw blurRad="38100" dist="38100" dir="2700000" algn="tl">
                    <a:srgbClr val="000000">
                      <a:alpha val="43137"/>
                    </a:srgbClr>
                  </a:outerShdw>
                </a:effectLst>
              </a:rPr>
              <a:t> Natural Hazards</a:t>
            </a:r>
          </a:p>
        </p:txBody>
      </p:sp>
      <p:pic>
        <p:nvPicPr>
          <p:cNvPr id="1026" name="Picture 2" descr="Plate Tectonics - Tectonics Plate Movements | Plate Tectonic Theory">
            <a:extLst>
              <a:ext uri="{FF2B5EF4-FFF2-40B4-BE49-F238E27FC236}">
                <a16:creationId xmlns:a16="http://schemas.microsoft.com/office/drawing/2014/main" id="{3A8817F9-0954-4D3A-94BB-BB459A614B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553" b="16497"/>
          <a:stretch/>
        </p:blipFill>
        <p:spPr bwMode="auto">
          <a:xfrm>
            <a:off x="6098025" y="4861898"/>
            <a:ext cx="5411860" cy="13004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437E5FB-D28E-4127-955A-C269A6CA497D}"/>
              </a:ext>
            </a:extLst>
          </p:cNvPr>
          <p:cNvSpPr/>
          <p:nvPr/>
        </p:nvSpPr>
        <p:spPr>
          <a:xfrm>
            <a:off x="5984406" y="3432834"/>
            <a:ext cx="6096000" cy="738664"/>
          </a:xfrm>
          <a:prstGeom prst="rect">
            <a:avLst/>
          </a:prstGeom>
          <a:solidFill>
            <a:schemeClr val="accent4">
              <a:lumMod val="20000"/>
              <a:lumOff val="80000"/>
            </a:schemeClr>
          </a:solidFill>
          <a:ln>
            <a:solidFill>
              <a:schemeClr val="bg2">
                <a:lumMod val="10000"/>
              </a:schemeClr>
            </a:solidFill>
          </a:ln>
        </p:spPr>
        <p:txBody>
          <a:bodyPr>
            <a:spAutoFit/>
          </a:bodyPr>
          <a:lstStyle/>
          <a:p>
            <a:r>
              <a:rPr lang="en-GB" sz="1400" dirty="0">
                <a:solidFill>
                  <a:srgbClr val="000000"/>
                </a:solidFill>
                <a:latin typeface="Calibri" panose="020F0502020204030204" pitchFamily="34" charset="0"/>
              </a:rPr>
              <a:t>Key words: Natural hazard, distribution, inner core, outer core, mantle, tectonic plate, tectonic plate boundary, convection current, volcano, earthquake, cause, impact (primary and secondary), response (short and long term)</a:t>
            </a:r>
            <a:endParaRPr lang="en-GB" sz="1400" dirty="0"/>
          </a:p>
        </p:txBody>
      </p:sp>
      <p:graphicFrame>
        <p:nvGraphicFramePr>
          <p:cNvPr id="5" name="Table 4">
            <a:extLst>
              <a:ext uri="{FF2B5EF4-FFF2-40B4-BE49-F238E27FC236}">
                <a16:creationId xmlns:a16="http://schemas.microsoft.com/office/drawing/2014/main" id="{79EBDE81-30E0-ABD9-EEE9-32E0AC8CC535}"/>
              </a:ext>
            </a:extLst>
          </p:cNvPr>
          <p:cNvGraphicFramePr>
            <a:graphicFrameLocks noGrp="1"/>
          </p:cNvGraphicFramePr>
          <p:nvPr>
            <p:extLst>
              <p:ext uri="{D42A27DB-BD31-4B8C-83A1-F6EECF244321}">
                <p14:modId xmlns:p14="http://schemas.microsoft.com/office/powerpoint/2010/main" val="1375907512"/>
              </p:ext>
            </p:extLst>
          </p:nvPr>
        </p:nvGraphicFramePr>
        <p:xfrm>
          <a:off x="1056157" y="5862852"/>
          <a:ext cx="4139009" cy="857349"/>
        </p:xfrm>
        <a:graphic>
          <a:graphicData uri="http://schemas.openxmlformats.org/drawingml/2006/table">
            <a:tbl>
              <a:tblPr firstRow="1" bandRow="1">
                <a:tableStyleId>{5C22544A-7EE6-4342-B048-85BDC9FD1C3A}</a:tableStyleId>
              </a:tblPr>
              <a:tblGrid>
                <a:gridCol w="4139009">
                  <a:extLst>
                    <a:ext uri="{9D8B030D-6E8A-4147-A177-3AD203B41FA5}">
                      <a16:colId xmlns:a16="http://schemas.microsoft.com/office/drawing/2014/main" val="2913257088"/>
                    </a:ext>
                  </a:extLst>
                </a:gridCol>
              </a:tblGrid>
              <a:tr h="857349">
                <a:tc>
                  <a:txBody>
                    <a:bodyPr/>
                    <a:lstStyle/>
                    <a:p>
                      <a:r>
                        <a:rPr lang="en-US" sz="1200" b="0" dirty="0">
                          <a:solidFill>
                            <a:schemeClr val="tx1"/>
                          </a:solidFill>
                        </a:rPr>
                        <a:t>Tropical cyclones are caused by the climate-  warm water cools condenses, as that rises, more air rushes in causing a swirling mass of cloud. This then moves towards land causing lots of damage!</a:t>
                      </a:r>
                    </a:p>
                  </a:txBody>
                  <a:tcPr>
                    <a:solidFill>
                      <a:schemeClr val="accent2">
                        <a:lumMod val="20000"/>
                        <a:lumOff val="80000"/>
                      </a:schemeClr>
                    </a:solidFill>
                  </a:tcPr>
                </a:tc>
                <a:extLst>
                  <a:ext uri="{0D108BD9-81ED-4DB2-BD59-A6C34878D82A}">
                    <a16:rowId xmlns:a16="http://schemas.microsoft.com/office/drawing/2014/main" val="3396853348"/>
                  </a:ext>
                </a:extLst>
              </a:tr>
            </a:tbl>
          </a:graphicData>
        </a:graphic>
      </p:graphicFrame>
    </p:spTree>
    <p:extLst>
      <p:ext uri="{BB962C8B-B14F-4D97-AF65-F5344CB8AC3E}">
        <p14:creationId xmlns:p14="http://schemas.microsoft.com/office/powerpoint/2010/main" val="237134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e9fc01-9682-4ad5-b968-34160636d9ea">
      <Terms xmlns="http://schemas.microsoft.com/office/infopath/2007/PartnerControls"/>
    </lcf76f155ced4ddcb4097134ff3c332f>
    <TaxCatchAll xmlns="5917f411-29c8-4a16-9a50-ad205983bc74" xsi:nil="true"/>
    <SharedWithUsers xmlns="49cd580e-1984-426a-8418-8e1674c233db">
      <UserInfo>
        <DisplayName/>
        <AccountId xsi:nil="true"/>
        <AccountType/>
      </UserInfo>
    </SharedWithUsers>
    <MediaLengthInSeconds xmlns="89ab1a97-1e4e-4ffa-95fd-a921414e71b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798E1A6BBDC44B9477511434B84FEB" ma:contentTypeVersion="66" ma:contentTypeDescription="Create a new document." ma:contentTypeScope="" ma:versionID="6fadd674c1eab8494c94acf27ebfe0e2">
  <xsd:schema xmlns:xsd="http://www.w3.org/2001/XMLSchema" xmlns:xs="http://www.w3.org/2001/XMLSchema" xmlns:p="http://schemas.microsoft.com/office/2006/metadata/properties" xmlns:ns2="89ab1a97-1e4e-4ffa-95fd-a921414e71b2" xmlns:ns3="49cd580e-1984-426a-8418-8e1674c233db" xmlns:ns4="8be9fc01-9682-4ad5-b968-34160636d9ea" xmlns:ns5="5917f411-29c8-4a16-9a50-ad205983bc74" targetNamespace="http://schemas.microsoft.com/office/2006/metadata/properties" ma:root="true" ma:fieldsID="e82ff78d507d3f6e6f9157536f9aaac9" ns2:_="" ns3:_="" ns4:_="" ns5:_="">
    <xsd:import namespace="89ab1a97-1e4e-4ffa-95fd-a921414e71b2"/>
    <xsd:import namespace="49cd580e-1984-426a-8418-8e1674c233db"/>
    <xsd:import namespace="8be9fc01-9682-4ad5-b968-34160636d9ea"/>
    <xsd:import namespace="5917f411-29c8-4a16-9a50-ad205983bc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4: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5: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ab1a97-1e4e-4ffa-95fd-a921414e71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cd580e-1984-426a-8418-8e1674c233d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e9fc01-9682-4ad5-b968-34160636d9ea" elementFormDefault="qualified">
    <xsd:import namespace="http://schemas.microsoft.com/office/2006/documentManagement/types"/>
    <xsd:import namespace="http://schemas.microsoft.com/office/infopath/2007/PartnerControls"/>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9a7dc92-d6f2-493c-be37-e46e824311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17f411-29c8-4a16-9a50-ad205983bc74"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b3fc2a-0b7a-490a-afe4-4bea1c9a35d9}" ma:internalName="TaxCatchAll" ma:showField="CatchAllData" ma:web="5917f411-29c8-4a16-9a50-ad205983bc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7C554-A590-41E6-8EB7-19E608F9A28A}">
  <ds:schemaRefs>
    <ds:schemaRef ds:uri="http://schemas.openxmlformats.org/package/2006/metadata/core-properties"/>
    <ds:schemaRef ds:uri="3a46ae61-f0fc-4940-b46e-3aa9d0a6c3e6"/>
    <ds:schemaRef ds:uri="http://schemas.microsoft.com/office/2006/documentManagement/types"/>
    <ds:schemaRef ds:uri="http://purl.org/dc/dcmitype/"/>
    <ds:schemaRef ds:uri="http://www.w3.org/XML/1998/namespace"/>
    <ds:schemaRef ds:uri="http://purl.org/dc/elements/1.1/"/>
    <ds:schemaRef ds:uri="f3c59755-5efd-4dea-9924-c8b9df4352bf"/>
    <ds:schemaRef ds:uri="http://schemas.microsoft.com/office/2006/metadata/properties"/>
    <ds:schemaRef ds:uri="http://schemas.microsoft.com/office/infopath/2007/PartnerControls"/>
    <ds:schemaRef ds:uri="http://purl.org/dc/terms/"/>
    <ds:schemaRef ds:uri="8be9fc01-9682-4ad5-b968-34160636d9ea"/>
    <ds:schemaRef ds:uri="5917f411-29c8-4a16-9a50-ad205983bc74"/>
    <ds:schemaRef ds:uri="49cd580e-1984-426a-8418-8e1674c233db"/>
    <ds:schemaRef ds:uri="89ab1a97-1e4e-4ffa-95fd-a921414e71b2"/>
  </ds:schemaRefs>
</ds:datastoreItem>
</file>

<file path=customXml/itemProps2.xml><?xml version="1.0" encoding="utf-8"?>
<ds:datastoreItem xmlns:ds="http://schemas.openxmlformats.org/officeDocument/2006/customXml" ds:itemID="{4BEC12E9-6D40-499D-B236-BBCB25F97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ab1a97-1e4e-4ffa-95fd-a921414e71b2"/>
    <ds:schemaRef ds:uri="49cd580e-1984-426a-8418-8e1674c233db"/>
    <ds:schemaRef ds:uri="8be9fc01-9682-4ad5-b968-34160636d9ea"/>
    <ds:schemaRef ds:uri="5917f411-29c8-4a16-9a50-ad205983bc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3FE5E9-30BC-41A3-B360-81150BD8E2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424</Words>
  <Application>Microsoft Office PowerPoint</Application>
  <PresentationFormat>Widescreen</PresentationFormat>
  <Paragraphs>72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Leggett</dc:creator>
  <cp:lastModifiedBy>A Cushing (BRI)</cp:lastModifiedBy>
  <cp:revision>34</cp:revision>
  <cp:lastPrinted>2022-07-12T13:31:31Z</cp:lastPrinted>
  <dcterms:created xsi:type="dcterms:W3CDTF">2017-09-02T18:17:36Z</dcterms:created>
  <dcterms:modified xsi:type="dcterms:W3CDTF">2024-10-05T20:46:25Z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0x01010075798E1A6BBDC44B9477511434B84FEB</vt:lpwstr>
  </property>
  <property fmtid="{D5CDD505-2E9C-101B-9397-08002B2CF9AE}" pid="3" name="GUID">
    <vt:lpwstr>b0a32b72-0f46-41d5-a46c-555537a9195d</vt:lpwstr>
  </property>
  <property fmtid="{D5CDD505-2E9C-101B-9397-08002B2CF9AE}" pid="4" name="xd_Signature">
    <vt:bool>false</vt:bool>
  </property>
  <property fmtid="{D5CDD505-2E9C-101B-9397-08002B2CF9AE}" pid="5" name="MediaServiceImageTags">
    <vt:lpwstr/>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