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7FA1E-2538-D16D-DD03-A1417C01BDAC}" v="2" dt="2021-03-05T14:10:44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omic Sans MS" panose="030F0702030302020204" pitchFamily="66" charset="0"/>
              </a:rPr>
              <a:t>MODULE 1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1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LA FAMILLE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LES AMIS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558800"/>
            <a:ext cx="4140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FAMILLE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père</a:t>
            </a:r>
            <a:r>
              <a:rPr lang="en-GB" sz="1400" dirty="0">
                <a:latin typeface="Comic Sans MS" panose="030F0702030302020204" pitchFamily="66" charset="0"/>
              </a:rPr>
              <a:t>		dad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frère		brother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l’oncle</a:t>
            </a:r>
            <a:r>
              <a:rPr lang="en-GB" sz="1400" dirty="0">
                <a:latin typeface="Comic Sans MS" panose="030F0702030302020204" pitchFamily="66" charset="0"/>
              </a:rPr>
              <a:t>		uncle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fils</a:t>
            </a:r>
            <a:r>
              <a:rPr lang="en-GB" sz="1400" dirty="0">
                <a:latin typeface="Comic Sans MS" panose="030F0702030302020204" pitchFamily="66" charset="0"/>
              </a:rPr>
              <a:t>		son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mère</a:t>
            </a:r>
            <a:r>
              <a:rPr lang="en-GB" sz="1400" dirty="0">
                <a:latin typeface="Comic Sans MS" panose="030F0702030302020204" pitchFamily="66" charset="0"/>
              </a:rPr>
              <a:t>		mum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soeur</a:t>
            </a:r>
            <a:r>
              <a:rPr lang="en-GB" sz="1400" dirty="0">
                <a:latin typeface="Comic Sans MS" panose="030F0702030302020204" pitchFamily="66" charset="0"/>
              </a:rPr>
              <a:t>		sister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tante</a:t>
            </a:r>
            <a:r>
              <a:rPr lang="en-GB" sz="1400" dirty="0">
                <a:latin typeface="Comic Sans MS" panose="030F0702030302020204" pitchFamily="66" charset="0"/>
              </a:rPr>
              <a:t>		aunt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fille</a:t>
            </a:r>
            <a:r>
              <a:rPr lang="en-GB" sz="1400" dirty="0">
                <a:latin typeface="Comic Sans MS" panose="030F0702030302020204" pitchFamily="66" charset="0"/>
              </a:rPr>
              <a:t>		daughter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petit-enfant	grandchild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mari</a:t>
            </a:r>
            <a:r>
              <a:rPr lang="en-GB" sz="1400" dirty="0">
                <a:latin typeface="Comic Sans MS" panose="030F0702030302020204" pitchFamily="66" charset="0"/>
              </a:rPr>
              <a:t>		husband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femme		wife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beau/belle		step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demi		half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533400"/>
            <a:ext cx="47371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PERSONALITE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(</a:t>
            </a:r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)patient			(</a:t>
            </a:r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)patient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jaloux</a:t>
            </a:r>
            <a:r>
              <a:rPr lang="en-GB" sz="1400" dirty="0">
                <a:latin typeface="Comic Sans MS" panose="030F0702030302020204" pitchFamily="66" charset="0"/>
              </a:rPr>
              <a:t>			jealous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méchant</a:t>
            </a:r>
            <a:r>
              <a:rPr lang="en-GB" sz="1400" dirty="0">
                <a:latin typeface="Comic Sans MS" panose="030F0702030302020204" pitchFamily="66" charset="0"/>
              </a:rPr>
              <a:t>			nasty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paresseux</a:t>
            </a:r>
            <a:r>
              <a:rPr lang="en-GB" sz="1400" dirty="0">
                <a:latin typeface="Comic Sans MS" panose="030F0702030302020204" pitchFamily="66" charset="0"/>
              </a:rPr>
              <a:t>			lazy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poli</a:t>
            </a:r>
            <a:r>
              <a:rPr lang="en-GB" sz="1400" dirty="0">
                <a:latin typeface="Comic Sans MS" panose="030F0702030302020204" pitchFamily="66" charset="0"/>
              </a:rPr>
              <a:t>			polite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sage			wise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sérieux</a:t>
            </a:r>
            <a:r>
              <a:rPr lang="en-GB" sz="1400" dirty="0">
                <a:latin typeface="Comic Sans MS" panose="030F0702030302020204" pitchFamily="66" charset="0"/>
              </a:rPr>
              <a:t>			serious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sympathique</a:t>
            </a:r>
            <a:r>
              <a:rPr lang="en-GB" sz="1400" dirty="0">
                <a:latin typeface="Comic Sans MS" panose="030F0702030302020204" pitchFamily="66" charset="0"/>
              </a:rPr>
              <a:t>		nice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têtu</a:t>
            </a:r>
            <a:r>
              <a:rPr lang="en-GB" sz="1400" dirty="0">
                <a:latin typeface="Comic Sans MS" panose="030F0702030302020204" pitchFamily="66" charset="0"/>
              </a:rPr>
              <a:t>			stubborn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travailleur</a:t>
            </a:r>
            <a:r>
              <a:rPr lang="en-GB" sz="1400" dirty="0">
                <a:latin typeface="Comic Sans MS" panose="030F0702030302020204" pitchFamily="66" charset="0"/>
              </a:rPr>
              <a:t>			hardworking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triste			sad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bonne </a:t>
            </a:r>
            <a:r>
              <a:rPr lang="en-GB" sz="1400" dirty="0" err="1">
                <a:latin typeface="Comic Sans MS" panose="030F0702030302020204" pitchFamily="66" charset="0"/>
              </a:rPr>
              <a:t>humeur</a:t>
            </a:r>
            <a:r>
              <a:rPr lang="en-GB" sz="1400" dirty="0">
                <a:latin typeface="Comic Sans MS" panose="030F0702030302020204" pitchFamily="66" charset="0"/>
              </a:rPr>
              <a:t>		in a good mood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compréhensif</a:t>
            </a:r>
            <a:r>
              <a:rPr lang="en-GB" sz="1400" dirty="0">
                <a:latin typeface="Comic Sans MS" panose="030F0702030302020204" pitchFamily="66" charset="0"/>
              </a:rPr>
              <a:t>		understanding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équilibré</a:t>
            </a:r>
            <a:r>
              <a:rPr lang="en-GB" sz="1400" dirty="0">
                <a:latin typeface="Comic Sans MS" panose="030F0702030302020204" pitchFamily="66" charset="0"/>
              </a:rPr>
              <a:t>			balanced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hônnete</a:t>
            </a:r>
            <a:r>
              <a:rPr lang="en-GB" sz="1400" dirty="0">
                <a:latin typeface="Comic Sans MS" panose="030F0702030302020204" pitchFamily="66" charset="0"/>
              </a:rPr>
              <a:t>			honest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déprimé</a:t>
            </a:r>
            <a:r>
              <a:rPr lang="en-GB" sz="1400" dirty="0">
                <a:latin typeface="Comic Sans MS" panose="030F0702030302020204" pitchFamily="66" charset="0"/>
              </a:rPr>
              <a:t>			depressed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pessimiste</a:t>
            </a:r>
            <a:r>
              <a:rPr lang="en-GB" sz="1400" dirty="0">
                <a:latin typeface="Comic Sans MS" panose="030F0702030302020204" pitchFamily="66" charset="0"/>
              </a:rPr>
              <a:t>			pessimistic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prétentieux</a:t>
            </a:r>
            <a:r>
              <a:rPr lang="en-GB" sz="1400" dirty="0">
                <a:latin typeface="Comic Sans MS" panose="030F0702030302020204" pitchFamily="66" charset="0"/>
              </a:rPr>
              <a:t>		pretentious 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vaniteux</a:t>
            </a:r>
            <a:r>
              <a:rPr lang="en-GB" sz="1400" dirty="0">
                <a:latin typeface="Comic Sans MS" panose="030F0702030302020204" pitchFamily="66" charset="0"/>
              </a:rPr>
              <a:t>			conceited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Un bon </a:t>
            </a:r>
            <a:r>
              <a:rPr lang="en-GB" sz="1400" dirty="0" err="1">
                <a:latin typeface="Comic Sans MS" panose="030F0702030302020204" pitchFamily="66" charset="0"/>
              </a:rPr>
              <a:t>ami</a:t>
            </a:r>
            <a:r>
              <a:rPr lang="en-GB" sz="1400" dirty="0">
                <a:latin typeface="Comic Sans MS" panose="030F0702030302020204" pitchFamily="66" charset="0"/>
              </a:rPr>
              <a:t>…		A good friend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croit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	believes in me 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dit</a:t>
            </a:r>
            <a:r>
              <a:rPr lang="en-GB" sz="1400" dirty="0">
                <a:latin typeface="Comic Sans MS" panose="030F0702030302020204" pitchFamily="66" charset="0"/>
              </a:rPr>
              <a:t> la verité		tells the truth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me fait </a:t>
            </a:r>
            <a:r>
              <a:rPr lang="en-GB" sz="1400" dirty="0" err="1">
                <a:latin typeface="Comic Sans MS" panose="030F0702030302020204" pitchFamily="66" charset="0"/>
              </a:rPr>
              <a:t>rire</a:t>
            </a:r>
            <a:r>
              <a:rPr lang="en-GB" sz="1400" dirty="0">
                <a:latin typeface="Comic Sans MS" panose="030F0702030302020204" pitchFamily="66" charset="0"/>
              </a:rPr>
              <a:t>		makes me laugh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prend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soin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	takes care of me  	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" y="3887292"/>
            <a:ext cx="51181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PERSONALITE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agaçant</a:t>
            </a:r>
            <a:r>
              <a:rPr lang="en-GB" sz="1400" dirty="0">
                <a:latin typeface="Comic Sans MS" panose="030F0702030302020204" pitchFamily="66" charset="0"/>
              </a:rPr>
              <a:t>			annoying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aimable			likeable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amusant</a:t>
            </a:r>
            <a:r>
              <a:rPr lang="en-GB" sz="1400" dirty="0">
                <a:latin typeface="Comic Sans MS" panose="030F0702030302020204" pitchFamily="66" charset="0"/>
              </a:rPr>
              <a:t>			funny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arrogant			arrogant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bavard</a:t>
            </a:r>
            <a:r>
              <a:rPr lang="en-GB" sz="1400" dirty="0">
                <a:latin typeface="Comic Sans MS" panose="030F0702030302020204" pitchFamily="66" charset="0"/>
              </a:rPr>
              <a:t>			chatty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charmant</a:t>
            </a:r>
            <a:r>
              <a:rPr lang="en-GB" sz="1400" dirty="0">
                <a:latin typeface="Comic Sans MS" panose="030F0702030302020204" pitchFamily="66" charset="0"/>
              </a:rPr>
              <a:t>			charming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drôle</a:t>
            </a:r>
            <a:r>
              <a:rPr lang="en-GB" sz="1400" dirty="0">
                <a:latin typeface="Comic Sans MS" panose="030F0702030302020204" pitchFamily="66" charset="0"/>
              </a:rPr>
              <a:t>			funny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égoiste</a:t>
            </a:r>
            <a:r>
              <a:rPr lang="en-GB" sz="1400" dirty="0">
                <a:latin typeface="Comic Sans MS" panose="030F0702030302020204" pitchFamily="66" charset="0"/>
              </a:rPr>
              <a:t>			selfish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fidèle</a:t>
            </a:r>
            <a:r>
              <a:rPr lang="en-GB" sz="1400" dirty="0">
                <a:latin typeface="Comic Sans MS" panose="030F0702030302020204" pitchFamily="66" charset="0"/>
              </a:rPr>
              <a:t>			loyal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fort			strong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généreux</a:t>
            </a:r>
            <a:r>
              <a:rPr lang="en-GB" sz="1400" dirty="0">
                <a:latin typeface="Comic Sans MS" panose="030F0702030302020204" pitchFamily="66" charset="0"/>
              </a:rPr>
              <a:t>			generous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gentil</a:t>
            </a:r>
            <a:r>
              <a:rPr lang="en-GB" sz="1400" dirty="0">
                <a:latin typeface="Comic Sans MS" panose="030F0702030302020204" pitchFamily="66" charset="0"/>
              </a:rPr>
              <a:t>			kind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Description physique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/ Il / </a:t>
            </a:r>
            <a:r>
              <a:rPr lang="en-GB" sz="1400" dirty="0" err="1">
                <a:latin typeface="Comic Sans MS" panose="030F0702030302020204" pitchFamily="66" charset="0"/>
              </a:rPr>
              <a:t>elle</a:t>
            </a:r>
            <a:r>
              <a:rPr lang="en-GB" sz="1400" dirty="0">
                <a:latin typeface="Comic Sans MS" panose="030F0702030302020204" pitchFamily="66" charset="0"/>
              </a:rPr>
              <a:t> a…		I have / he/she has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cheveux</a:t>
            </a:r>
            <a:r>
              <a:rPr lang="en-GB" sz="1400" dirty="0">
                <a:latin typeface="Comic Sans MS" panose="030F0702030302020204" pitchFamily="66" charset="0"/>
              </a:rPr>
              <a:t> courts		short hair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        (mi-)longs	(mid) long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        </a:t>
            </a:r>
            <a:r>
              <a:rPr lang="en-GB" sz="1400" dirty="0" err="1">
                <a:latin typeface="Comic Sans MS" panose="030F0702030302020204" pitchFamily="66" charset="0"/>
              </a:rPr>
              <a:t>raides</a:t>
            </a:r>
            <a:r>
              <a:rPr lang="en-GB" sz="1400" dirty="0">
                <a:latin typeface="Comic Sans MS" panose="030F0702030302020204" pitchFamily="66" charset="0"/>
              </a:rPr>
              <a:t>		straight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    </a:t>
            </a:r>
            <a:r>
              <a:rPr lang="en-GB" sz="1400" dirty="0" err="1">
                <a:latin typeface="Comic Sans MS" panose="030F0702030302020204" pitchFamily="66" charset="0"/>
              </a:rPr>
              <a:t>bouclés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frisés</a:t>
            </a:r>
            <a:r>
              <a:rPr lang="en-GB" sz="1400" dirty="0">
                <a:latin typeface="Comic Sans MS" panose="030F0702030302020204" pitchFamily="66" charset="0"/>
              </a:rPr>
              <a:t>	curly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    </a:t>
            </a:r>
            <a:r>
              <a:rPr lang="en-GB" sz="1400" dirty="0" err="1">
                <a:latin typeface="Comic Sans MS" panose="030F0702030302020204" pitchFamily="66" charset="0"/>
              </a:rPr>
              <a:t>chatains</a:t>
            </a:r>
            <a:r>
              <a:rPr lang="en-GB" sz="1400" dirty="0">
                <a:latin typeface="Comic Sans MS" panose="030F0702030302020204" pitchFamily="66" charset="0"/>
              </a:rPr>
              <a:t>		chestnut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yeux</a:t>
            </a:r>
            <a:r>
              <a:rPr lang="en-GB" sz="1400" dirty="0">
                <a:latin typeface="Comic Sans MS" panose="030F0702030302020204" pitchFamily="66" charset="0"/>
              </a:rPr>
              <a:t> bleus		blue eyes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les boutons		spots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barbe</a:t>
            </a:r>
            <a:r>
              <a:rPr lang="en-GB" sz="1400" dirty="0">
                <a:latin typeface="Comic Sans MS" panose="030F0702030302020204" pitchFamily="66" charset="0"/>
              </a:rPr>
              <a:t>			a beard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moustache		a moustache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/ </a:t>
            </a:r>
            <a:r>
              <a:rPr lang="en-GB" sz="1400" dirty="0" err="1">
                <a:latin typeface="Comic Sans MS" panose="030F0702030302020204" pitchFamily="66" charset="0"/>
              </a:rPr>
              <a:t>il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elle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est</a:t>
            </a:r>
            <a:r>
              <a:rPr lang="en-GB" sz="1400" dirty="0">
                <a:latin typeface="Comic Sans MS" panose="030F0702030302020204" pitchFamily="66" charset="0"/>
              </a:rPr>
              <a:t>…		I am / he/she is…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petit			small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grand			tall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</a:t>
            </a:r>
            <a:r>
              <a:rPr lang="en-GB" sz="1400" dirty="0" err="1">
                <a:latin typeface="Comic Sans MS" panose="030F0702030302020204" pitchFamily="66" charset="0"/>
              </a:rPr>
              <a:t>taille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moyenne</a:t>
            </a:r>
            <a:r>
              <a:rPr lang="en-GB" sz="1400" dirty="0">
                <a:latin typeface="Comic Sans MS" panose="030F0702030302020204" pitchFamily="66" charset="0"/>
              </a:rPr>
              <a:t>		medium sized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mince			slim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gros</a:t>
            </a:r>
            <a:r>
              <a:rPr lang="en-GB" sz="1400" dirty="0">
                <a:latin typeface="Comic Sans MS" panose="030F0702030302020204" pitchFamily="66" charset="0"/>
              </a:rPr>
              <a:t>			fat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beau/belle			beautiful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joli</a:t>
            </a:r>
            <a:r>
              <a:rPr lang="en-GB" sz="1400" dirty="0">
                <a:latin typeface="Comic Sans MS" panose="030F0702030302020204" pitchFamily="66" charset="0"/>
              </a:rPr>
              <a:t>(e)   			pretty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moche</a:t>
            </a:r>
            <a:r>
              <a:rPr lang="en-GB" sz="1400" dirty="0">
                <a:latin typeface="Comic Sans MS" panose="030F0702030302020204" pitchFamily="66" charset="0"/>
              </a:rPr>
              <a:t>			ugly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porte</a:t>
            </a:r>
            <a:r>
              <a:rPr lang="en-GB" sz="1400" dirty="0">
                <a:latin typeface="Comic Sans MS" panose="030F0702030302020204" pitchFamily="66" charset="0"/>
              </a:rPr>
              <a:t> des lunettes		I wear glasses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  un </a:t>
            </a:r>
            <a:r>
              <a:rPr lang="en-GB" sz="1400" dirty="0" err="1">
                <a:latin typeface="Comic Sans MS" panose="030F0702030302020204" pitchFamily="66" charset="0"/>
              </a:rPr>
              <a:t>appareil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dentaire</a:t>
            </a:r>
            <a:r>
              <a:rPr lang="en-GB" sz="1400" dirty="0">
                <a:latin typeface="Comic Sans MS" panose="030F0702030302020204" pitchFamily="66" charset="0"/>
              </a:rPr>
              <a:t>	            braces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Il </a:t>
            </a:r>
            <a:r>
              <a:rPr lang="en-GB" sz="1400" dirty="0" err="1">
                <a:latin typeface="Comic Sans MS" panose="030F0702030302020204" pitchFamily="66" charset="0"/>
              </a:rPr>
              <a:t>mésure</a:t>
            </a:r>
            <a:r>
              <a:rPr lang="en-GB" sz="1400" dirty="0">
                <a:latin typeface="Comic Sans MS" panose="030F0702030302020204" pitchFamily="66" charset="0"/>
              </a:rPr>
              <a:t>…metre		I’m …m tall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Il </a:t>
            </a:r>
            <a:r>
              <a:rPr lang="en-GB" sz="1400" dirty="0" err="1">
                <a:latin typeface="Comic Sans MS" panose="030F0702030302020204" pitchFamily="66" charset="0"/>
              </a:rPr>
              <a:t>semble</a:t>
            </a:r>
            <a:r>
              <a:rPr lang="en-GB" sz="1400" dirty="0">
                <a:latin typeface="Comic Sans MS" panose="030F0702030302020204" pitchFamily="66" charset="0"/>
              </a:rPr>
              <a:t> …(</a:t>
            </a:r>
            <a:r>
              <a:rPr lang="en-GB" sz="1400" dirty="0" err="1">
                <a:latin typeface="Comic Sans MS" panose="030F0702030302020204" pitchFamily="66" charset="0"/>
              </a:rPr>
              <a:t>timide</a:t>
            </a:r>
            <a:r>
              <a:rPr lang="en-GB" sz="1400" dirty="0">
                <a:latin typeface="Comic Sans MS" panose="030F0702030302020204" pitchFamily="66" charset="0"/>
              </a:rPr>
              <a:t>)		He seems …(shy)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Il a </a:t>
            </a:r>
            <a:r>
              <a:rPr lang="en-GB" sz="1400" dirty="0" err="1">
                <a:latin typeface="Comic Sans MS" panose="030F0702030302020204" pitchFamily="66" charset="0"/>
              </a:rPr>
              <a:t>l’air</a:t>
            </a:r>
            <a:r>
              <a:rPr lang="en-GB" sz="1400" dirty="0">
                <a:latin typeface="Comic Sans MS" panose="030F0702030302020204" pitchFamily="66" charset="0"/>
              </a:rPr>
              <a:t>…(cool)		He looks… (cool)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RAPPORTS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m’entends</a:t>
            </a:r>
            <a:r>
              <a:rPr lang="en-GB" sz="1400" dirty="0">
                <a:latin typeface="Comic Sans MS" panose="030F0702030302020204" pitchFamily="66" charset="0"/>
              </a:rPr>
              <a:t> bien avec…	I get on with..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dispute avec		I argue with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confie</a:t>
            </a:r>
            <a:r>
              <a:rPr lang="en-GB" sz="1400" dirty="0">
                <a:latin typeface="Comic Sans MS" panose="030F0702030302020204" pitchFamily="66" charset="0"/>
              </a:rPr>
              <a:t> à 		I confide in…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fache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contre</a:t>
            </a:r>
            <a:r>
              <a:rPr lang="en-GB" sz="1400" dirty="0">
                <a:latin typeface="Comic Sans MS" panose="030F0702030302020204" pitchFamily="66" charset="0"/>
              </a:rPr>
              <a:t>		I get angry with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chamaille</a:t>
            </a:r>
            <a:r>
              <a:rPr lang="en-GB" sz="1400" dirty="0">
                <a:latin typeface="Comic Sans MS" panose="030F0702030302020204" pitchFamily="66" charset="0"/>
              </a:rPr>
              <a:t> avec		I squabble with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MON ENFANCE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Quand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j’étais</a:t>
            </a:r>
            <a:r>
              <a:rPr lang="en-GB" sz="1400" dirty="0">
                <a:latin typeface="Comic Sans MS" panose="030F0702030302020204" pitchFamily="66" charset="0"/>
              </a:rPr>
              <a:t> plus </a:t>
            </a:r>
            <a:r>
              <a:rPr lang="en-GB" sz="1400" dirty="0" err="1">
                <a:latin typeface="Comic Sans MS" panose="030F0702030302020204" pitchFamily="66" charset="0"/>
              </a:rPr>
              <a:t>jeune</a:t>
            </a:r>
            <a:r>
              <a:rPr lang="en-GB" sz="1400" dirty="0">
                <a:latin typeface="Comic Sans MS" panose="030F0702030302020204" pitchFamily="66" charset="0"/>
              </a:rPr>
              <a:t>…	When I was younger…	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J’habitais</a:t>
            </a:r>
            <a:r>
              <a:rPr lang="en-GB" sz="1400" dirty="0">
                <a:latin typeface="Comic Sans MS" panose="030F0702030302020204" pitchFamily="66" charset="0"/>
              </a:rPr>
              <a:t>			I used to live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J’allais</a:t>
            </a:r>
            <a:r>
              <a:rPr lang="en-GB" sz="1400" dirty="0">
                <a:latin typeface="Comic Sans MS" panose="030F0702030302020204" pitchFamily="66" charset="0"/>
              </a:rPr>
              <a:t>			 I used to go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J’avais</a:t>
            </a:r>
            <a:r>
              <a:rPr lang="en-GB" sz="1400" dirty="0">
                <a:latin typeface="Comic Sans MS" panose="030F0702030302020204" pitchFamily="66" charset="0"/>
              </a:rPr>
              <a:t>			 I used to have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J’étais</a:t>
            </a:r>
            <a:r>
              <a:rPr lang="en-GB" sz="1400" dirty="0">
                <a:latin typeface="Comic Sans MS" panose="030F0702030302020204" pitchFamily="66" charset="0"/>
              </a:rPr>
              <a:t>			I was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jouais</a:t>
            </a:r>
            <a:r>
              <a:rPr lang="en-GB" sz="1400" dirty="0">
                <a:latin typeface="Comic Sans MS" panose="030F0702030302020204" pitchFamily="66" charset="0"/>
              </a:rPr>
              <a:t>			 I used to play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J’aimais</a:t>
            </a:r>
            <a:r>
              <a:rPr lang="en-GB" sz="1400" dirty="0">
                <a:latin typeface="Comic Sans MS" panose="030F0702030302020204" pitchFamily="66" charset="0"/>
              </a:rPr>
              <a:t>			 I used to like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Mon </a:t>
            </a:r>
            <a:r>
              <a:rPr lang="en-GB" sz="1400" b="1" dirty="0" err="1">
                <a:latin typeface="Comic Sans MS" panose="030F0702030302020204" pitchFamily="66" charset="0"/>
              </a:rPr>
              <a:t>chanteur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préféré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singer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chanter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sing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>
                <a:latin typeface="Comic Sans MS" panose="030F0702030302020204" pitchFamily="66" charset="0"/>
              </a:rPr>
              <a:t>le foot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du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	I’m a fan of </a:t>
            </a:r>
            <a:r>
              <a:rPr lang="en-GB" sz="1400" b="1" dirty="0">
                <a:latin typeface="Comic Sans MS" panose="030F0702030302020204" pitchFamily="66" charset="0"/>
              </a:rPr>
              <a:t>footbal</a:t>
            </a:r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bien</a:t>
            </a:r>
            <a:r>
              <a:rPr lang="en-GB" sz="1400" dirty="0">
                <a:latin typeface="Comic Sans MS" panose="030F0702030302020204" pitchFamily="66" charset="0"/>
              </a:rPr>
              <a:t>/cool		good/cool	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du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	I hate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génial</a:t>
            </a:r>
            <a:r>
              <a:rPr lang="en-GB" sz="1400" dirty="0">
                <a:latin typeface="Comic Sans MS" panose="030F0702030302020204" pitchFamily="66" charset="0"/>
              </a:rPr>
              <a:t>		great			</a:t>
            </a:r>
            <a:r>
              <a:rPr lang="en-GB" sz="1400" b="1" dirty="0">
                <a:latin typeface="Comic Sans MS" panose="030F0702030302020204" pitchFamily="66" charset="0"/>
              </a:rPr>
              <a:t>Le foot </a:t>
            </a:r>
            <a:r>
              <a:rPr lang="en-GB" sz="1400" dirty="0">
                <a:latin typeface="Comic Sans MS" panose="030F0702030302020204" pitchFamily="66" charset="0"/>
              </a:rPr>
              <a:t>me plait		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  <a:r>
              <a:rPr lang="en-GB" sz="1400" dirty="0">
                <a:latin typeface="Comic Sans MS" panose="030F0702030302020204" pitchFamily="66" charset="0"/>
              </a:rPr>
              <a:t> pleases 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passionant</a:t>
            </a:r>
            <a:r>
              <a:rPr lang="en-GB" sz="1400" dirty="0">
                <a:latin typeface="Comic Sans MS" panose="030F0702030302020204" pitchFamily="66" charset="0"/>
              </a:rPr>
              <a:t>		exciting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barbant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ennuyeux</a:t>
            </a:r>
            <a:r>
              <a:rPr lang="en-GB" sz="1400" dirty="0">
                <a:latin typeface="Comic Sans MS" panose="030F0702030302020204" pitchFamily="66" charset="0"/>
              </a:rPr>
              <a:t>	boring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nul</a:t>
            </a:r>
            <a:r>
              <a:rPr lang="en-GB" sz="1400" dirty="0">
                <a:latin typeface="Comic Sans MS" panose="030F0702030302020204" pitchFamily="66" charset="0"/>
              </a:rPr>
              <a:t>/stupide	rubbish/stupid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Facile/difficile	easy/difficult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Ludique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sympa</a:t>
            </a:r>
            <a:r>
              <a:rPr lang="en-GB" sz="1400" dirty="0">
                <a:latin typeface="Comic Sans MS" panose="030F0702030302020204" pitchFamily="66" charset="0"/>
              </a:rPr>
              <a:t>	fun/nice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Rapide</a:t>
            </a:r>
            <a:r>
              <a:rPr lang="en-GB" sz="1400" dirty="0">
                <a:latin typeface="Comic Sans MS" panose="030F0702030302020204" pitchFamily="66" charset="0"/>
              </a:rPr>
              <a:t>/beau	fast/pleasant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Débile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vulgaire</a:t>
            </a:r>
            <a:r>
              <a:rPr lang="en-GB" sz="1400" dirty="0">
                <a:latin typeface="Comic Sans MS" panose="030F0702030302020204" pitchFamily="66" charset="0"/>
              </a:rPr>
              <a:t>	idiotic/crude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joué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fait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lu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278" y="651455"/>
            <a:ext cx="293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joue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fais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lis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4" y="651455"/>
            <a:ext cx="2921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jouer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jouerai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faire/je </a:t>
            </a:r>
            <a:r>
              <a:rPr lang="en-GB" b="1" dirty="0" err="1">
                <a:latin typeface="Comic Sans MS" panose="030F0702030302020204" pitchFamily="66" charset="0"/>
              </a:rPr>
              <a:t>ferai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lire/je </a:t>
            </a:r>
            <a:r>
              <a:rPr lang="en-GB" b="1" dirty="0" err="1">
                <a:latin typeface="Comic Sans MS" panose="030F0702030302020204" pitchFamily="66" charset="0"/>
              </a:rPr>
              <a:t>lirai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dernier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 err="1">
                <a:latin typeface="Comic Sans MS" panose="030F0702030302020204" pitchFamily="66" charset="0"/>
              </a:rPr>
              <a:t>il</a:t>
            </a:r>
            <a:r>
              <a:rPr lang="en-GB" sz="1400" b="1" dirty="0">
                <a:latin typeface="Comic Sans MS" panose="030F0702030302020204" pitchFamily="66" charset="0"/>
              </a:rPr>
              <a:t>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revanche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Prepositions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dans			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derrière			behind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devant</a:t>
            </a:r>
            <a:r>
              <a:rPr lang="en-GB" sz="1400" dirty="0">
                <a:latin typeface="Comic Sans MS" panose="030F0702030302020204" pitchFamily="66" charset="0"/>
              </a:rPr>
              <a:t>			in front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entre			between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face de			opposite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</a:t>
            </a:r>
            <a:r>
              <a:rPr lang="en-GB" sz="1400" dirty="0" err="1">
                <a:latin typeface="Comic Sans MS" panose="030F0702030302020204" pitchFamily="66" charset="0"/>
              </a:rPr>
              <a:t>coté</a:t>
            </a:r>
            <a:r>
              <a:rPr lang="en-GB" sz="1400" dirty="0">
                <a:latin typeface="Comic Sans MS" panose="030F0702030302020204" pitchFamily="66" charset="0"/>
              </a:rPr>
              <a:t> de			next to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près</a:t>
            </a:r>
            <a:r>
              <a:rPr lang="en-GB" sz="1400" dirty="0">
                <a:latin typeface="Comic Sans MS" panose="030F0702030302020204" pitchFamily="66" charset="0"/>
              </a:rPr>
              <a:t> de			near to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1081</Words>
  <Application>Microsoft Office PowerPoint</Application>
  <PresentationFormat>Widescreen</PresentationFormat>
  <Paragraphs>187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23</cp:revision>
  <dcterms:created xsi:type="dcterms:W3CDTF">2020-11-16T12:54:35Z</dcterms:created>
  <dcterms:modified xsi:type="dcterms:W3CDTF">2022-07-12T12:35:22Z</dcterms:modified>
</cp:coreProperties>
</file>