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369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877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123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39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35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665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60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269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605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451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84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2B615-A789-497B-9AB1-23AB3FF3C502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940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3600" y="647700"/>
            <a:ext cx="213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HIGHER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MODULE 5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THEME 2</a:t>
            </a:r>
          </a:p>
          <a:p>
            <a:pPr algn="ctr"/>
            <a:r>
              <a:rPr lang="en-GB" b="1" dirty="0" err="1">
                <a:latin typeface="Comic Sans MS" panose="030F0702030302020204" pitchFamily="66" charset="0"/>
              </a:rPr>
              <a:t>En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vacances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7698" y="558800"/>
            <a:ext cx="520669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LES PAYS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L’Allemagne</a:t>
            </a:r>
            <a:r>
              <a:rPr lang="en-GB" sz="1400" dirty="0">
                <a:latin typeface="Comic Sans MS" panose="030F0702030302020204" pitchFamily="66" charset="0"/>
              </a:rPr>
              <a:t>		Germany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L’Angleterre</a:t>
            </a:r>
            <a:r>
              <a:rPr lang="en-GB" sz="1400" dirty="0">
                <a:latin typeface="Comic Sans MS" panose="030F0702030302020204" pitchFamily="66" charset="0"/>
              </a:rPr>
              <a:t>		England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L’Autriche</a:t>
            </a:r>
            <a:r>
              <a:rPr lang="en-GB" sz="1400" dirty="0">
                <a:latin typeface="Comic Sans MS" panose="030F0702030302020204" pitchFamily="66" charset="0"/>
              </a:rPr>
              <a:t>			Austria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Belgique</a:t>
            </a:r>
            <a:r>
              <a:rPr lang="en-GB" sz="1400" dirty="0">
                <a:latin typeface="Comic Sans MS" panose="030F0702030302020204" pitchFamily="66" charset="0"/>
              </a:rPr>
              <a:t>		Belgium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L’Espagne</a:t>
            </a:r>
            <a:r>
              <a:rPr lang="en-GB" sz="1400" dirty="0">
                <a:latin typeface="Comic Sans MS" panose="030F0702030302020204" pitchFamily="66" charset="0"/>
              </a:rPr>
              <a:t>			Spain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Les </a:t>
            </a:r>
            <a:r>
              <a:rPr lang="en-GB" sz="1400" dirty="0" err="1">
                <a:latin typeface="Comic Sans MS" panose="030F0702030302020204" pitchFamily="66" charset="0"/>
              </a:rPr>
              <a:t>Etats</a:t>
            </a:r>
            <a:r>
              <a:rPr lang="en-GB" sz="1400" dirty="0">
                <a:latin typeface="Comic Sans MS" panose="030F0702030302020204" pitchFamily="66" charset="0"/>
              </a:rPr>
              <a:t>-Unis		USA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Les Pays-Bas		Netherlands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pays de </a:t>
            </a:r>
            <a:r>
              <a:rPr lang="en-GB" sz="1400" dirty="0" err="1">
                <a:latin typeface="Comic Sans MS" panose="030F0702030302020204" pitchFamily="66" charset="0"/>
              </a:rPr>
              <a:t>Galles</a:t>
            </a:r>
            <a:r>
              <a:rPr lang="en-GB" sz="1400" dirty="0">
                <a:latin typeface="Comic Sans MS" panose="030F0702030302020204" pitchFamily="66" charset="0"/>
              </a:rPr>
              <a:t>		Wales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Pologne</a:t>
            </a:r>
            <a:r>
              <a:rPr lang="en-GB" sz="1400" dirty="0">
                <a:latin typeface="Comic Sans MS" panose="030F0702030302020204" pitchFamily="66" charset="0"/>
              </a:rPr>
              <a:t>			Poland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Suisse			Switzerland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LES VACANCES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passe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mes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vacances</a:t>
            </a:r>
            <a:r>
              <a:rPr lang="en-GB" sz="1400" dirty="0">
                <a:latin typeface="Comic Sans MS" panose="030F0702030302020204" pitchFamily="66" charset="0"/>
              </a:rPr>
              <a:t>….	I spend my holidays…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Au </a:t>
            </a:r>
            <a:r>
              <a:rPr lang="en-GB" sz="1400" dirty="0" err="1">
                <a:latin typeface="Comic Sans MS" panose="030F0702030302020204" pitchFamily="66" charset="0"/>
              </a:rPr>
              <a:t>bord</a:t>
            </a:r>
            <a:r>
              <a:rPr lang="en-GB" sz="1400" dirty="0">
                <a:latin typeface="Comic Sans MS" panose="030F0702030302020204" pitchFamily="66" charset="0"/>
              </a:rPr>
              <a:t> de la </a:t>
            </a:r>
            <a:r>
              <a:rPr lang="en-GB" sz="1400" dirty="0" err="1">
                <a:latin typeface="Comic Sans MS" panose="030F0702030302020204" pitchFamily="66" charset="0"/>
              </a:rPr>
              <a:t>mer</a:t>
            </a:r>
            <a:r>
              <a:rPr lang="en-GB" sz="1400" dirty="0">
                <a:latin typeface="Comic Sans MS" panose="030F0702030302020204" pitchFamily="66" charset="0"/>
              </a:rPr>
              <a:t>		at the seaside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À la </a:t>
            </a:r>
            <a:r>
              <a:rPr lang="en-GB" sz="1400" dirty="0" err="1">
                <a:latin typeface="Comic Sans MS" panose="030F0702030302020204" pitchFamily="66" charset="0"/>
              </a:rPr>
              <a:t>campagne</a:t>
            </a:r>
            <a:r>
              <a:rPr lang="en-GB" sz="1400" dirty="0">
                <a:latin typeface="Comic Sans MS" panose="030F0702030302020204" pitchFamily="66" charset="0"/>
              </a:rPr>
              <a:t>		in the countryside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À la </a:t>
            </a:r>
            <a:r>
              <a:rPr lang="en-GB" sz="1400" dirty="0" err="1">
                <a:latin typeface="Comic Sans MS" panose="030F0702030302020204" pitchFamily="66" charset="0"/>
              </a:rPr>
              <a:t>montagne</a:t>
            </a:r>
            <a:r>
              <a:rPr lang="en-GB" sz="1400" dirty="0">
                <a:latin typeface="Comic Sans MS" panose="030F0702030302020204" pitchFamily="66" charset="0"/>
              </a:rPr>
              <a:t>		in the mountains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voyage </a:t>
            </a:r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…		I travel by…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vais</a:t>
            </a:r>
            <a:r>
              <a:rPr lang="en-GB" sz="1400" dirty="0">
                <a:latin typeface="Comic Sans MS" panose="030F0702030302020204" pitchFamily="66" charset="0"/>
              </a:rPr>
              <a:t> avec…		I go with…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loge </a:t>
            </a:r>
            <a:r>
              <a:rPr lang="en-GB" sz="1400" dirty="0" err="1">
                <a:latin typeface="Comic Sans MS" panose="030F0702030302020204" pitchFamily="66" charset="0"/>
              </a:rPr>
              <a:t>dans</a:t>
            </a:r>
            <a:r>
              <a:rPr lang="en-GB" sz="1400" dirty="0">
                <a:latin typeface="Comic Sans MS" panose="030F0702030302020204" pitchFamily="66" charset="0"/>
              </a:rPr>
              <a:t>…		I stay in..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</a:t>
            </a:r>
            <a:r>
              <a:rPr lang="en-GB" sz="1400" dirty="0" err="1">
                <a:latin typeface="Comic Sans MS" panose="030F0702030302020204" pitchFamily="66" charset="0"/>
              </a:rPr>
              <a:t>gite</a:t>
            </a:r>
            <a:r>
              <a:rPr lang="en-GB" sz="1400" dirty="0">
                <a:latin typeface="Comic Sans MS" panose="030F0702030302020204" pitchFamily="66" charset="0"/>
              </a:rPr>
              <a:t>			a cottage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hotel à 4 </a:t>
            </a:r>
            <a:r>
              <a:rPr lang="en-GB" sz="1400" dirty="0" err="1">
                <a:latin typeface="Comic Sans MS" panose="030F0702030302020204" pitchFamily="66" charset="0"/>
              </a:rPr>
              <a:t>étoiles</a:t>
            </a:r>
            <a:r>
              <a:rPr lang="en-GB" sz="1400" dirty="0">
                <a:latin typeface="Comic Sans MS" panose="030F0702030302020204" pitchFamily="66" charset="0"/>
              </a:rPr>
              <a:t> 		a 4* hotel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Chez </a:t>
            </a:r>
            <a:r>
              <a:rPr lang="en-GB" sz="1400" dirty="0" err="1">
                <a:latin typeface="Comic Sans MS" panose="030F0702030302020204" pitchFamily="66" charset="0"/>
              </a:rPr>
              <a:t>mes</a:t>
            </a:r>
            <a:r>
              <a:rPr lang="en-GB" sz="1400" dirty="0">
                <a:latin typeface="Comic Sans MS" panose="030F0702030302020204" pitchFamily="66" charset="0"/>
              </a:rPr>
              <a:t> grandparents	at my grandparents house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auberge</a:t>
            </a:r>
            <a:r>
              <a:rPr lang="en-GB" sz="1400" dirty="0">
                <a:latin typeface="Comic Sans MS" panose="030F0702030302020204" pitchFamily="66" charset="0"/>
              </a:rPr>
              <a:t> de </a:t>
            </a:r>
            <a:r>
              <a:rPr lang="en-GB" sz="1400" dirty="0" err="1">
                <a:latin typeface="Comic Sans MS" panose="030F0702030302020204" pitchFamily="66" charset="0"/>
              </a:rPr>
              <a:t>jeunesse</a:t>
            </a:r>
            <a:r>
              <a:rPr lang="en-GB" sz="1400" dirty="0">
                <a:latin typeface="Comic Sans MS" panose="030F0702030302020204" pitchFamily="66" charset="0"/>
              </a:rPr>
              <a:t>	a youth hostel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Dans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caravane</a:t>
            </a:r>
            <a:r>
              <a:rPr lang="en-GB" sz="1400" dirty="0">
                <a:latin typeface="Comic Sans MS" panose="030F0702030302020204" pitchFamily="66" charset="0"/>
              </a:rPr>
              <a:t>		in a caravan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Dans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chamber d’hôte	a B&amp;B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0" y="158234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07200" y="357751"/>
            <a:ext cx="5080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LES ACTIVITES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me repose		I relax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vais</a:t>
            </a:r>
            <a:r>
              <a:rPr lang="en-GB" sz="1400" dirty="0">
                <a:latin typeface="Comic Sans MS" panose="030F0702030302020204" pitchFamily="66" charset="0"/>
              </a:rPr>
              <a:t>…			I go..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me </a:t>
            </a:r>
            <a:r>
              <a:rPr lang="en-GB" sz="1400" dirty="0" err="1">
                <a:latin typeface="Comic Sans MS" panose="030F0702030302020204" pitchFamily="66" charset="0"/>
              </a:rPr>
              <a:t>baigne</a:t>
            </a:r>
            <a:r>
              <a:rPr lang="en-GB" sz="1400" dirty="0">
                <a:latin typeface="Comic Sans MS" panose="030F0702030302020204" pitchFamily="66" charset="0"/>
              </a:rPr>
              <a:t>		I swim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me </a:t>
            </a:r>
            <a:r>
              <a:rPr lang="en-GB" sz="1400" dirty="0" err="1">
                <a:latin typeface="Comic Sans MS" panose="030F0702030302020204" pitchFamily="66" charset="0"/>
              </a:rPr>
              <a:t>promène</a:t>
            </a:r>
            <a:r>
              <a:rPr lang="en-GB" sz="1400" dirty="0">
                <a:latin typeface="Comic Sans MS" panose="030F0702030302020204" pitchFamily="66" charset="0"/>
              </a:rPr>
              <a:t>		I walk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sors</a:t>
            </a:r>
            <a:r>
              <a:rPr lang="en-GB" sz="1400" dirty="0">
                <a:latin typeface="Comic Sans MS" panose="030F0702030302020204" pitchFamily="66" charset="0"/>
              </a:rPr>
              <a:t> au restaurant		I go to a restaurant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fais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visite</a:t>
            </a:r>
            <a:r>
              <a:rPr lang="en-GB" sz="1400" dirty="0">
                <a:latin typeface="Comic Sans MS" panose="030F0702030302020204" pitchFamily="66" charset="0"/>
              </a:rPr>
              <a:t> à…		I visit	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fais</a:t>
            </a:r>
            <a:r>
              <a:rPr lang="en-GB" sz="1400" dirty="0">
                <a:latin typeface="Comic Sans MS" panose="030F0702030302020204" pitchFamily="66" charset="0"/>
              </a:rPr>
              <a:t> de </a:t>
            </a:r>
            <a:r>
              <a:rPr lang="en-GB" sz="1400" dirty="0" err="1">
                <a:latin typeface="Comic Sans MS" panose="030F0702030302020204" pitchFamily="66" charset="0"/>
              </a:rPr>
              <a:t>l’escalade</a:t>
            </a:r>
            <a:r>
              <a:rPr lang="en-GB" sz="1400" dirty="0">
                <a:latin typeface="Comic Sans MS" panose="030F0702030302020204" pitchFamily="66" charset="0"/>
              </a:rPr>
              <a:t>		I rock climb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fais</a:t>
            </a:r>
            <a:r>
              <a:rPr lang="en-GB" sz="1400" dirty="0">
                <a:latin typeface="Comic Sans MS" panose="030F0702030302020204" pitchFamily="66" charset="0"/>
              </a:rPr>
              <a:t> des sports </a:t>
            </a:r>
            <a:r>
              <a:rPr lang="en-GB" sz="1400" dirty="0" err="1">
                <a:latin typeface="Comic Sans MS" panose="030F0702030302020204" pitchFamily="66" charset="0"/>
              </a:rPr>
              <a:t>nautiques</a:t>
            </a:r>
            <a:r>
              <a:rPr lang="en-GB" sz="1400" dirty="0">
                <a:latin typeface="Comic Sans MS" panose="030F0702030302020204" pitchFamily="66" charset="0"/>
              </a:rPr>
              <a:t>	I do water sports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fais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randonnée</a:t>
            </a:r>
            <a:r>
              <a:rPr lang="en-GB" sz="1400" dirty="0">
                <a:latin typeface="Comic Sans MS" panose="030F0702030302020204" pitchFamily="66" charset="0"/>
              </a:rPr>
              <a:t>		I hike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visite</a:t>
            </a:r>
            <a:r>
              <a:rPr lang="en-GB" sz="1400" dirty="0">
                <a:latin typeface="Comic Sans MS" panose="030F0702030302020204" pitchFamily="66" charset="0"/>
              </a:rPr>
              <a:t> les monuments	I visit monuments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nage</a:t>
            </a:r>
            <a:r>
              <a:rPr lang="en-GB" sz="1400" dirty="0">
                <a:latin typeface="Comic Sans MS" panose="030F0702030302020204" pitchFamily="66" charset="0"/>
              </a:rPr>
              <a:t> avec les </a:t>
            </a:r>
            <a:r>
              <a:rPr lang="en-GB" sz="1400" dirty="0" err="1">
                <a:latin typeface="Comic Sans MS" panose="030F0702030302020204" pitchFamily="66" charset="0"/>
              </a:rPr>
              <a:t>poissons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tropicaux</a:t>
            </a:r>
            <a:r>
              <a:rPr lang="en-GB" sz="1400" dirty="0">
                <a:latin typeface="Comic Sans MS" panose="030F0702030302020204" pitchFamily="66" charset="0"/>
              </a:rPr>
              <a:t> I swim with tropical fi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m’amuse</a:t>
            </a:r>
            <a:r>
              <a:rPr lang="en-GB" sz="1400" dirty="0">
                <a:latin typeface="Comic Sans MS" panose="030F0702030302020204" pitchFamily="66" charset="0"/>
              </a:rPr>
              <a:t>		I have fun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61163" y="3109353"/>
            <a:ext cx="47656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	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07200" y="3931477"/>
            <a:ext cx="49276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err="1">
                <a:latin typeface="Comic Sans MS" panose="030F0702030302020204" pitchFamily="66" charset="0"/>
              </a:rPr>
              <a:t>Dans</a:t>
            </a:r>
            <a:r>
              <a:rPr lang="en-GB" sz="1400" b="1" dirty="0">
                <a:latin typeface="Comic Sans MS" panose="030F0702030302020204" pitchFamily="66" charset="0"/>
              </a:rPr>
              <a:t> un </a:t>
            </a:r>
            <a:r>
              <a:rPr lang="en-GB" sz="1400" b="1" dirty="0" err="1">
                <a:latin typeface="Comic Sans MS" panose="030F0702030302020204" pitchFamily="66" charset="0"/>
              </a:rPr>
              <a:t>hôtel</a:t>
            </a:r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voudrais</a:t>
            </a:r>
            <a:r>
              <a:rPr lang="en-GB" sz="1400" dirty="0">
                <a:latin typeface="Comic Sans MS" panose="030F0702030302020204" pitchFamily="66" charset="0"/>
              </a:rPr>
              <a:t>..		I would like…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chambre</a:t>
            </a:r>
            <a:r>
              <a:rPr lang="en-GB" sz="1400" dirty="0">
                <a:latin typeface="Comic Sans MS" panose="030F0702030302020204" pitchFamily="66" charset="0"/>
              </a:rPr>
              <a:t> pour..		A room for…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personne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etc</a:t>
            </a:r>
            <a:r>
              <a:rPr lang="en-GB" sz="1400" dirty="0">
                <a:latin typeface="Comic Sans MS" panose="030F0702030302020204" pitchFamily="66" charset="0"/>
              </a:rPr>
              <a:t>		1 person </a:t>
            </a:r>
            <a:r>
              <a:rPr lang="en-GB" sz="1400" dirty="0" err="1">
                <a:latin typeface="Comic Sans MS" panose="030F0702030302020204" pitchFamily="66" charset="0"/>
              </a:rPr>
              <a:t>etc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Avec un lit simple		with a single bed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Avec un grand lit		with a double bed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Avec </a:t>
            </a:r>
            <a:r>
              <a:rPr lang="en-GB" sz="1400" dirty="0" err="1">
                <a:latin typeface="Comic Sans MS" panose="030F0702030302020204" pitchFamily="66" charset="0"/>
              </a:rPr>
              <a:t>salle</a:t>
            </a:r>
            <a:r>
              <a:rPr lang="en-GB" sz="1400" dirty="0">
                <a:latin typeface="Comic Sans MS" panose="030F0702030302020204" pitchFamily="66" charset="0"/>
              </a:rPr>
              <a:t> de </a:t>
            </a:r>
            <a:r>
              <a:rPr lang="en-GB" sz="1400" dirty="0" err="1">
                <a:latin typeface="Comic Sans MS" panose="030F0702030302020204" pitchFamily="66" charset="0"/>
              </a:rPr>
              <a:t>bains</a:t>
            </a:r>
            <a:r>
              <a:rPr lang="en-GB" sz="1400" dirty="0">
                <a:latin typeface="Comic Sans MS" panose="030F0702030302020204" pitchFamily="66" charset="0"/>
              </a:rPr>
              <a:t>/douche	with a bathroom/</a:t>
            </a:r>
            <a:r>
              <a:rPr lang="en-GB" sz="1400" dirty="0" err="1">
                <a:latin typeface="Comic Sans MS" panose="030F0702030302020204" pitchFamily="66" charset="0"/>
              </a:rPr>
              <a:t>showe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Avec </a:t>
            </a:r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vue</a:t>
            </a:r>
            <a:r>
              <a:rPr lang="en-GB" sz="1400" dirty="0">
                <a:latin typeface="Comic Sans MS" panose="030F0702030302020204" pitchFamily="66" charset="0"/>
              </a:rPr>
              <a:t> sur la </a:t>
            </a:r>
            <a:r>
              <a:rPr lang="en-GB" sz="1400" dirty="0" err="1">
                <a:latin typeface="Comic Sans MS" panose="030F0702030302020204" pitchFamily="66" charset="0"/>
              </a:rPr>
              <a:t>mer</a:t>
            </a:r>
            <a:r>
              <a:rPr lang="en-GB" sz="1400" dirty="0">
                <a:latin typeface="Comic Sans MS" panose="030F0702030302020204" pitchFamily="66" charset="0"/>
              </a:rPr>
              <a:t>	with a sea view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climatisation</a:t>
            </a:r>
            <a:r>
              <a:rPr lang="en-GB" sz="1400" dirty="0">
                <a:latin typeface="Comic Sans MS" panose="030F0702030302020204" pitchFamily="66" charset="0"/>
              </a:rPr>
              <a:t>		air con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Demi-pension		half board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Pension </a:t>
            </a:r>
            <a:r>
              <a:rPr lang="en-GB" sz="1400" dirty="0" err="1">
                <a:latin typeface="Comic Sans MS" panose="030F0702030302020204" pitchFamily="66" charset="0"/>
              </a:rPr>
              <a:t>complet</a:t>
            </a:r>
            <a:r>
              <a:rPr lang="en-GB" sz="1400" dirty="0">
                <a:latin typeface="Comic Sans MS" panose="030F0702030302020204" pitchFamily="66" charset="0"/>
              </a:rPr>
              <a:t>		full board</a:t>
            </a:r>
          </a:p>
        </p:txBody>
      </p:sp>
    </p:spTree>
    <p:extLst>
      <p:ext uri="{BB962C8B-B14F-4D97-AF65-F5344CB8AC3E}">
        <p14:creationId xmlns:p14="http://schemas.microsoft.com/office/powerpoint/2010/main" val="754195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6748" y="390525"/>
            <a:ext cx="5734052" cy="80637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AU RESTAURANT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carte			the menu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menu à 30 euros		30 euro menu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plat du jour		the dish of the day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les entrées		starters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les plats </a:t>
            </a:r>
            <a:r>
              <a:rPr lang="en-GB" sz="1400" dirty="0" err="1">
                <a:latin typeface="Comic Sans MS" panose="030F0702030302020204" pitchFamily="66" charset="0"/>
              </a:rPr>
              <a:t>principaux</a:t>
            </a:r>
            <a:r>
              <a:rPr lang="en-GB" sz="1400" dirty="0">
                <a:latin typeface="Comic Sans MS" panose="030F0702030302020204" pitchFamily="66" charset="0"/>
              </a:rPr>
              <a:t>		main meals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Les desserts		deserts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Les </a:t>
            </a:r>
            <a:r>
              <a:rPr lang="en-GB" sz="1400" dirty="0" err="1">
                <a:latin typeface="Comic Sans MS" panose="030F0702030302020204" pitchFamily="66" charset="0"/>
              </a:rPr>
              <a:t>boissons</a:t>
            </a:r>
            <a:r>
              <a:rPr lang="en-GB" sz="1400" dirty="0">
                <a:latin typeface="Comic Sans MS" panose="030F0702030302020204" pitchFamily="66" charset="0"/>
              </a:rPr>
              <a:t>		drinks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L’addition</a:t>
            </a:r>
            <a:r>
              <a:rPr lang="en-GB" sz="1400" dirty="0">
                <a:latin typeface="Comic Sans MS" panose="030F0702030302020204" pitchFamily="66" charset="0"/>
              </a:rPr>
              <a:t>			bill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prix			price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L’ambience</a:t>
            </a:r>
            <a:r>
              <a:rPr lang="en-GB" sz="1400" dirty="0">
                <a:latin typeface="Comic Sans MS" panose="030F0702030302020204" pitchFamily="66" charset="0"/>
              </a:rPr>
              <a:t>			atmosphere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</a:t>
            </a:r>
            <a:r>
              <a:rPr lang="en-GB" sz="1400" dirty="0" err="1">
                <a:latin typeface="Comic Sans MS" panose="030F0702030302020204" pitchFamily="66" charset="0"/>
              </a:rPr>
              <a:t>serveur</a:t>
            </a:r>
            <a:r>
              <a:rPr lang="en-GB" sz="1400" dirty="0">
                <a:latin typeface="Comic Sans MS" panose="030F0702030302020204" pitchFamily="66" charset="0"/>
              </a:rPr>
              <a:t>/la </a:t>
            </a:r>
            <a:r>
              <a:rPr lang="en-GB" sz="1400" dirty="0" err="1">
                <a:latin typeface="Comic Sans MS" panose="030F0702030302020204" pitchFamily="66" charset="0"/>
              </a:rPr>
              <a:t>serveuse</a:t>
            </a:r>
            <a:r>
              <a:rPr lang="en-GB" sz="1400" dirty="0">
                <a:latin typeface="Comic Sans MS" panose="030F0702030302020204" pitchFamily="66" charset="0"/>
              </a:rPr>
              <a:t>	waiter/waitress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combien</a:t>
            </a:r>
            <a:r>
              <a:rPr lang="en-GB" sz="1400" dirty="0">
                <a:latin typeface="Comic Sans MS" panose="030F0702030302020204" pitchFamily="66" charset="0"/>
              </a:rPr>
              <a:t>?		How much is it?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</a:t>
            </a:r>
            <a:r>
              <a:rPr lang="en-GB" sz="1400" dirty="0" err="1">
                <a:latin typeface="Comic Sans MS" panose="030F0702030302020204" pitchFamily="66" charset="0"/>
              </a:rPr>
              <a:t>couteau</a:t>
            </a:r>
            <a:r>
              <a:rPr lang="en-GB" sz="1400" dirty="0">
                <a:latin typeface="Comic Sans MS" panose="030F0702030302020204" pitchFamily="66" charset="0"/>
              </a:rPr>
              <a:t>		a knife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fourchette</a:t>
            </a:r>
            <a:r>
              <a:rPr lang="en-GB" sz="1400" dirty="0">
                <a:latin typeface="Comic Sans MS" panose="030F0702030302020204" pitchFamily="66" charset="0"/>
              </a:rPr>
              <a:t>		a fork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cuillère</a:t>
            </a:r>
            <a:r>
              <a:rPr lang="en-GB" sz="1400" dirty="0">
                <a:latin typeface="Comic Sans MS" panose="030F0702030302020204" pitchFamily="66" charset="0"/>
              </a:rPr>
              <a:t>		a spoon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serviette		a napkin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pPr algn="ctr"/>
            <a:endParaRPr lang="en-GB" sz="1400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EN ROUTE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billet			a ticket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</a:t>
            </a:r>
            <a:r>
              <a:rPr lang="en-GB" sz="1400" dirty="0" err="1">
                <a:latin typeface="Comic Sans MS" panose="030F0702030302020204" pitchFamily="66" charset="0"/>
              </a:rPr>
              <a:t>aller</a:t>
            </a:r>
            <a:r>
              <a:rPr lang="en-GB" sz="1400" dirty="0">
                <a:latin typeface="Comic Sans MS" panose="030F0702030302020204" pitchFamily="66" charset="0"/>
              </a:rPr>
              <a:t> simple		a single ticket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Un </a:t>
            </a:r>
            <a:r>
              <a:rPr lang="en-GB" sz="1400" dirty="0" err="1">
                <a:latin typeface="Comic Sans MS" panose="030F0702030302020204" pitchFamily="66" charset="0"/>
              </a:rPr>
              <a:t>aller</a:t>
            </a:r>
            <a:r>
              <a:rPr lang="en-GB" sz="1400" dirty="0">
                <a:latin typeface="Comic Sans MS" panose="030F0702030302020204" pitchFamily="66" charset="0"/>
              </a:rPr>
              <a:t> retour		a return ticket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première </a:t>
            </a:r>
            <a:r>
              <a:rPr lang="en-GB" sz="1400" dirty="0" err="1">
                <a:latin typeface="Comic Sans MS" panose="030F0702030302020204" pitchFamily="66" charset="0"/>
              </a:rPr>
              <a:t>classe</a:t>
            </a:r>
            <a:r>
              <a:rPr lang="en-GB" sz="1400" dirty="0">
                <a:latin typeface="Comic Sans MS" panose="030F0702030302020204" pitchFamily="66" charset="0"/>
              </a:rPr>
              <a:t>		1</a:t>
            </a:r>
            <a:r>
              <a:rPr lang="en-GB" sz="1400" baseline="30000" dirty="0">
                <a:latin typeface="Comic Sans MS" panose="030F0702030302020204" pitchFamily="66" charset="0"/>
              </a:rPr>
              <a:t>st</a:t>
            </a:r>
            <a:r>
              <a:rPr lang="en-GB" sz="1400" dirty="0">
                <a:latin typeface="Comic Sans MS" panose="030F0702030302020204" pitchFamily="66" charset="0"/>
              </a:rPr>
              <a:t> class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Les </a:t>
            </a:r>
            <a:r>
              <a:rPr lang="en-GB" sz="1400" dirty="0" err="1">
                <a:latin typeface="Comic Sans MS" panose="030F0702030302020204" pitchFamily="66" charset="0"/>
              </a:rPr>
              <a:t>horaires</a:t>
            </a:r>
            <a:r>
              <a:rPr lang="en-GB" sz="1400" dirty="0">
                <a:latin typeface="Comic Sans MS" panose="030F0702030302020204" pitchFamily="66" charset="0"/>
              </a:rPr>
              <a:t>		timetable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</a:t>
            </a:r>
            <a:r>
              <a:rPr lang="en-GB" sz="1400" dirty="0" err="1">
                <a:latin typeface="Comic Sans MS" panose="030F0702030302020204" pitchFamily="66" charset="0"/>
              </a:rPr>
              <a:t>guichet</a:t>
            </a:r>
            <a:r>
              <a:rPr lang="en-GB" sz="1400" dirty="0">
                <a:latin typeface="Comic Sans MS" panose="030F0702030302020204" pitchFamily="66" charset="0"/>
              </a:rPr>
              <a:t>			ticket office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</a:t>
            </a:r>
            <a:r>
              <a:rPr lang="en-GB" sz="1400" dirty="0" err="1">
                <a:latin typeface="Comic Sans MS" panose="030F0702030302020204" pitchFamily="66" charset="0"/>
              </a:rPr>
              <a:t>quai</a:t>
            </a:r>
            <a:r>
              <a:rPr lang="en-GB" sz="1400" dirty="0">
                <a:latin typeface="Comic Sans MS" panose="030F0702030302020204" pitchFamily="66" charset="0"/>
              </a:rPr>
              <a:t>			platform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salle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d’attente</a:t>
            </a:r>
            <a:r>
              <a:rPr lang="en-GB" sz="1400" b="1" dirty="0">
                <a:latin typeface="Comic Sans MS" panose="030F0702030302020204" pitchFamily="66" charset="0"/>
              </a:rPr>
              <a:t>		</a:t>
            </a:r>
            <a:r>
              <a:rPr lang="en-GB" sz="1400" dirty="0">
                <a:latin typeface="Comic Sans MS" panose="030F0702030302020204" pitchFamily="66" charset="0"/>
              </a:rPr>
              <a:t>waiting room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</a:t>
            </a:r>
            <a:r>
              <a:rPr lang="en-GB" sz="1400" dirty="0" err="1">
                <a:latin typeface="Comic Sans MS" panose="030F0702030302020204" pitchFamily="66" charset="0"/>
              </a:rPr>
              <a:t>péage</a:t>
            </a:r>
            <a:r>
              <a:rPr lang="en-GB" sz="1400" dirty="0">
                <a:latin typeface="Comic Sans MS" panose="030F0702030302020204" pitchFamily="66" charset="0"/>
              </a:rPr>
              <a:t>			motorway toll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9717" y="390525"/>
            <a:ext cx="5854391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LES PROBLEMES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me </a:t>
            </a:r>
            <a:r>
              <a:rPr lang="en-GB" sz="1400" dirty="0" err="1">
                <a:latin typeface="Comic Sans MS" panose="030F0702030302020204" pitchFamily="66" charset="0"/>
              </a:rPr>
              <a:t>suis</a:t>
            </a:r>
            <a:r>
              <a:rPr lang="en-GB" sz="1400" dirty="0">
                <a:latin typeface="Comic Sans MS" panose="030F0702030302020204" pitchFamily="66" charset="0"/>
              </a:rPr>
              <a:t> cases la </a:t>
            </a:r>
            <a:r>
              <a:rPr lang="en-GB" sz="1400" dirty="0" err="1">
                <a:latin typeface="Comic Sans MS" panose="030F0702030302020204" pitchFamily="66" charset="0"/>
              </a:rPr>
              <a:t>jambe</a:t>
            </a:r>
            <a:r>
              <a:rPr lang="en-GB" sz="1400" dirty="0">
                <a:latin typeface="Comic Sans MS" panose="030F0702030302020204" pitchFamily="66" charset="0"/>
              </a:rPr>
              <a:t>	I broke my leg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J’ai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oublié</a:t>
            </a:r>
            <a:r>
              <a:rPr lang="en-GB" sz="1400" dirty="0">
                <a:latin typeface="Comic Sans MS" panose="030F0702030302020204" pitchFamily="66" charset="0"/>
              </a:rPr>
              <a:t> mon </a:t>
            </a:r>
            <a:r>
              <a:rPr lang="en-GB" sz="1400" dirty="0" err="1">
                <a:latin typeface="Comic Sans MS" panose="030F0702030302020204" pitchFamily="66" charset="0"/>
              </a:rPr>
              <a:t>passeport</a:t>
            </a:r>
            <a:r>
              <a:rPr lang="en-GB" sz="1400" dirty="0">
                <a:latin typeface="Comic Sans MS" panose="030F0702030302020204" pitchFamily="66" charset="0"/>
              </a:rPr>
              <a:t>	I forgot my passport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J’ai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raté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l’avion</a:t>
            </a:r>
            <a:r>
              <a:rPr lang="en-GB" sz="1400" dirty="0">
                <a:latin typeface="Comic Sans MS" panose="030F0702030302020204" pitchFamily="66" charset="0"/>
              </a:rPr>
              <a:t>		I missed the plane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J’ai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pris</a:t>
            </a:r>
            <a:r>
              <a:rPr lang="en-GB" sz="1400" dirty="0">
                <a:latin typeface="Comic Sans MS" panose="030F0702030302020204" pitchFamily="66" charset="0"/>
              </a:rPr>
              <a:t> un coup de </a:t>
            </a:r>
            <a:r>
              <a:rPr lang="en-GB" sz="1400" dirty="0" err="1">
                <a:latin typeface="Comic Sans MS" panose="030F0702030302020204" pitchFamily="66" charset="0"/>
              </a:rPr>
              <a:t>soleil</a:t>
            </a:r>
            <a:r>
              <a:rPr lang="en-GB" sz="1400" dirty="0">
                <a:latin typeface="Comic Sans MS" panose="030F0702030302020204" pitchFamily="66" charset="0"/>
              </a:rPr>
              <a:t>	I got sunburnt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voiture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est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tombé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panne</a:t>
            </a:r>
            <a:r>
              <a:rPr lang="en-GB" sz="1400" dirty="0">
                <a:latin typeface="Comic Sans MS" panose="030F0702030302020204" pitchFamily="66" charset="0"/>
              </a:rPr>
              <a:t>	The car broke down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suis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allé</a:t>
            </a:r>
            <a:r>
              <a:rPr lang="en-GB" sz="1400" dirty="0">
                <a:latin typeface="Comic Sans MS" panose="030F0702030302020204" pitchFamily="66" charset="0"/>
              </a:rPr>
              <a:t> au commissariat	I went to the police station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                   à </a:t>
            </a:r>
            <a:r>
              <a:rPr lang="en-GB" sz="1400" dirty="0" err="1">
                <a:latin typeface="Comic Sans MS" panose="030F0702030302020204" pitchFamily="66" charset="0"/>
              </a:rPr>
              <a:t>l’hôpital</a:t>
            </a:r>
            <a:r>
              <a:rPr lang="en-GB" sz="1400" dirty="0">
                <a:latin typeface="Comic Sans MS" panose="030F0702030302020204" pitchFamily="66" charset="0"/>
              </a:rPr>
              <a:t>                                         hospital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4719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3587" y="2420233"/>
            <a:ext cx="11557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LES OPINIONS</a:t>
            </a:r>
          </a:p>
          <a:p>
            <a:pPr algn="ctr"/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trouve</a:t>
            </a:r>
            <a:r>
              <a:rPr lang="en-GB" sz="1400" dirty="0">
                <a:latin typeface="Comic Sans MS" panose="030F0702030302020204" pitchFamily="66" charset="0"/>
              </a:rPr>
              <a:t> que 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…	I find that it..		Ma destination </a:t>
            </a:r>
            <a:r>
              <a:rPr lang="en-GB" sz="1400" dirty="0" err="1">
                <a:latin typeface="Comic Sans MS" panose="030F0702030302020204" pitchFamily="66" charset="0"/>
              </a:rPr>
              <a:t>préférée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..	My favourite </a:t>
            </a:r>
            <a:r>
              <a:rPr lang="en-GB" sz="1400" b="1" dirty="0">
                <a:latin typeface="Comic Sans MS" panose="030F0702030302020204" pitchFamily="66" charset="0"/>
              </a:rPr>
              <a:t>destination is</a:t>
            </a:r>
            <a:r>
              <a:rPr lang="en-GB" sz="1400" dirty="0">
                <a:latin typeface="Comic Sans MS" panose="030F0702030302020204" pitchFamily="66" charset="0"/>
              </a:rPr>
              <a:t>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le/la/les </a:t>
            </a:r>
            <a:r>
              <a:rPr lang="en-GB" sz="1400" dirty="0" err="1">
                <a:latin typeface="Comic Sans MS" panose="030F0702030302020204" pitchFamily="66" charset="0"/>
              </a:rPr>
              <a:t>trouve</a:t>
            </a:r>
            <a:r>
              <a:rPr lang="en-GB" sz="1400" dirty="0">
                <a:latin typeface="Comic Sans MS" panose="030F0702030302020204" pitchFamily="66" charset="0"/>
              </a:rPr>
              <a:t>..	I find it/them…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pense</a:t>
            </a:r>
            <a:r>
              <a:rPr lang="en-GB" sz="1400" dirty="0">
                <a:latin typeface="Comic Sans MS" panose="030F0702030302020204" pitchFamily="66" charset="0"/>
              </a:rPr>
              <a:t> que..	I think that…		Ca me </a:t>
            </a:r>
            <a:r>
              <a:rPr lang="en-GB" sz="1400" dirty="0" err="1">
                <a:latin typeface="Comic Sans MS" panose="030F0702030302020204" pitchFamily="66" charset="0"/>
              </a:rPr>
              <a:t>donne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envie</a:t>
            </a:r>
            <a:r>
              <a:rPr lang="en-GB" sz="1400" dirty="0">
                <a:latin typeface="Comic Sans MS" panose="030F0702030302020204" pitchFamily="66" charset="0"/>
              </a:rPr>
              <a:t> de </a:t>
            </a:r>
            <a:r>
              <a:rPr lang="en-GB" sz="1400" b="1" dirty="0" err="1">
                <a:latin typeface="Comic Sans MS" panose="030F0702030302020204" pitchFamily="66" charset="0"/>
              </a:rPr>
              <a:t>visiter</a:t>
            </a:r>
            <a:r>
              <a:rPr lang="en-GB" sz="1400" dirty="0">
                <a:latin typeface="Comic Sans MS" panose="030F0702030302020204" pitchFamily="66" charset="0"/>
              </a:rPr>
              <a:t>	It makes me want </a:t>
            </a:r>
            <a:r>
              <a:rPr lang="en-GB" sz="1400" b="1" dirty="0">
                <a:latin typeface="Comic Sans MS" panose="030F0702030302020204" pitchFamily="66" charset="0"/>
              </a:rPr>
              <a:t>to visit </a:t>
            </a:r>
            <a:r>
              <a:rPr lang="en-GB" sz="1400" dirty="0">
                <a:latin typeface="Comic Sans MS" panose="030F0702030302020204" pitchFamily="66" charset="0"/>
              </a:rPr>
              <a:t>(verb)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Je </a:t>
            </a:r>
            <a:r>
              <a:rPr lang="en-GB" sz="1400" dirty="0" err="1">
                <a:latin typeface="Comic Sans MS" panose="030F0702030302020204" pitchFamily="66" charset="0"/>
              </a:rPr>
              <a:t>crois</a:t>
            </a:r>
            <a:r>
              <a:rPr lang="en-GB" sz="1400" dirty="0">
                <a:latin typeface="Comic Sans MS" panose="030F0702030302020204" pitchFamily="66" charset="0"/>
              </a:rPr>
              <a:t> que…	I believe that…		Ca me rend </a:t>
            </a:r>
            <a:r>
              <a:rPr lang="en-GB" sz="1400" b="1" dirty="0">
                <a:latin typeface="Comic Sans MS" panose="030F0702030302020204" pitchFamily="66" charset="0"/>
              </a:rPr>
              <a:t>content</a:t>
            </a:r>
            <a:r>
              <a:rPr lang="en-GB" sz="1400" dirty="0">
                <a:latin typeface="Comic Sans MS" panose="030F0702030302020204" pitchFamily="66" charset="0"/>
              </a:rPr>
              <a:t>		I makes me </a:t>
            </a:r>
            <a:r>
              <a:rPr lang="en-GB" sz="1400" b="1" dirty="0">
                <a:latin typeface="Comic Sans MS" panose="030F0702030302020204" pitchFamily="66" charset="0"/>
              </a:rPr>
              <a:t>happy (adjective)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 mon </a:t>
            </a:r>
            <a:r>
              <a:rPr lang="en-GB" sz="1400" dirty="0" err="1">
                <a:latin typeface="Comic Sans MS" panose="030F0702030302020204" pitchFamily="66" charset="0"/>
              </a:rPr>
              <a:t>avis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	In my opinion it is…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Selon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moi</a:t>
            </a:r>
            <a:r>
              <a:rPr lang="en-GB" sz="1400" dirty="0">
                <a:latin typeface="Comic Sans MS" panose="030F0702030302020204" pitchFamily="66" charset="0"/>
              </a:rPr>
              <a:t>	</a:t>
            </a:r>
            <a:r>
              <a:rPr lang="en-GB" sz="1400" dirty="0" err="1">
                <a:latin typeface="Comic Sans MS" panose="030F0702030302020204" pitchFamily="66" charset="0"/>
              </a:rPr>
              <a:t>c’est</a:t>
            </a:r>
            <a:r>
              <a:rPr lang="en-GB" sz="1400" dirty="0">
                <a:latin typeface="Comic Sans MS" panose="030F0702030302020204" pitchFamily="66" charset="0"/>
              </a:rPr>
              <a:t>	According to me it is…	</a:t>
            </a:r>
            <a:r>
              <a:rPr lang="en-GB" sz="1400" dirty="0" err="1">
                <a:latin typeface="Comic Sans MS" panose="030F0702030302020204" pitchFamily="66" charset="0"/>
              </a:rPr>
              <a:t>J’ai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passion pour </a:t>
            </a:r>
            <a:r>
              <a:rPr lang="en-GB" sz="1400" b="1" dirty="0">
                <a:latin typeface="Comic Sans MS" panose="030F0702030302020204" pitchFamily="66" charset="0"/>
              </a:rPr>
              <a:t>la France</a:t>
            </a:r>
            <a:r>
              <a:rPr lang="en-GB" sz="1400" dirty="0">
                <a:latin typeface="Comic Sans MS" panose="030F0702030302020204" pitchFamily="66" charset="0"/>
              </a:rPr>
              <a:t>	I have a passion for </a:t>
            </a:r>
            <a:r>
              <a:rPr lang="en-GB" sz="1400" b="1" dirty="0">
                <a:latin typeface="Comic Sans MS" panose="030F0702030302020204" pitchFamily="66" charset="0"/>
              </a:rPr>
              <a:t>France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Personnellement</a:t>
            </a:r>
            <a:r>
              <a:rPr lang="en-GB" sz="1400" dirty="0">
                <a:latin typeface="Comic Sans MS" panose="030F0702030302020204" pitchFamily="66" charset="0"/>
              </a:rPr>
              <a:t>	Personally			Je </a:t>
            </a:r>
            <a:r>
              <a:rPr lang="en-GB" sz="1400" dirty="0" err="1">
                <a:latin typeface="Comic Sans MS" panose="030F0702030302020204" pitchFamily="66" charset="0"/>
              </a:rPr>
              <a:t>suis</a:t>
            </a:r>
            <a:r>
              <a:rPr lang="en-GB" sz="1400" dirty="0">
                <a:latin typeface="Comic Sans MS" panose="030F0702030302020204" pitchFamily="66" charset="0"/>
              </a:rPr>
              <a:t> fan de France		I’m a fan of </a:t>
            </a:r>
            <a:r>
              <a:rPr lang="en-GB" sz="1400" b="1" dirty="0">
                <a:latin typeface="Comic Sans MS" panose="030F0702030302020204" pitchFamily="66" charset="0"/>
              </a:rPr>
              <a:t>France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formidable		amazing			</a:t>
            </a:r>
            <a:r>
              <a:rPr lang="en-GB" sz="1400" dirty="0" err="1">
                <a:latin typeface="Comic Sans MS" panose="030F0702030302020204" pitchFamily="66" charset="0"/>
              </a:rPr>
              <a:t>J’ai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horreur</a:t>
            </a:r>
            <a:r>
              <a:rPr lang="en-GB" sz="1400" dirty="0">
                <a:latin typeface="Comic Sans MS" panose="030F0702030302020204" pitchFamily="66" charset="0"/>
              </a:rPr>
              <a:t> de la </a:t>
            </a:r>
            <a:r>
              <a:rPr lang="en-GB" sz="1400" dirty="0" err="1">
                <a:latin typeface="Comic Sans MS" panose="030F0702030302020204" pitchFamily="66" charset="0"/>
              </a:rPr>
              <a:t>campagne</a:t>
            </a:r>
            <a:r>
              <a:rPr lang="en-GB" sz="1400" dirty="0">
                <a:latin typeface="Comic Sans MS" panose="030F0702030302020204" pitchFamily="66" charset="0"/>
              </a:rPr>
              <a:t>	I hate </a:t>
            </a:r>
            <a:r>
              <a:rPr lang="en-GB" sz="1400" b="1" dirty="0">
                <a:latin typeface="Comic Sans MS" panose="030F0702030302020204" pitchFamily="66" charset="0"/>
              </a:rPr>
              <a:t>the </a:t>
            </a:r>
            <a:r>
              <a:rPr lang="en-GB" sz="1400" b="1" dirty="0" err="1">
                <a:latin typeface="Comic Sans MS" panose="030F0702030302020204" pitchFamily="66" charset="0"/>
              </a:rPr>
              <a:t>countrside</a:t>
            </a:r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merveilleux</a:t>
            </a:r>
            <a:r>
              <a:rPr lang="en-GB" sz="1400" dirty="0">
                <a:latin typeface="Comic Sans MS" panose="030F0702030302020204" pitchFamily="66" charset="0"/>
              </a:rPr>
              <a:t>	marvellous			</a:t>
            </a:r>
            <a:r>
              <a:rPr lang="en-GB" sz="1400" b="1" dirty="0">
                <a:latin typeface="Comic Sans MS" panose="030F0702030302020204" pitchFamily="66" charset="0"/>
              </a:rPr>
              <a:t>La </a:t>
            </a:r>
            <a:r>
              <a:rPr lang="en-GB" sz="1400" b="1" dirty="0" err="1">
                <a:latin typeface="Comic Sans MS" panose="030F0702030302020204" pitchFamily="66" charset="0"/>
              </a:rPr>
              <a:t>campagne</a:t>
            </a:r>
            <a:r>
              <a:rPr lang="en-GB" sz="1400" b="1" dirty="0">
                <a:latin typeface="Comic Sans MS" panose="030F0702030302020204" pitchFamily="66" charset="0"/>
              </a:rPr>
              <a:t> </a:t>
            </a:r>
            <a:r>
              <a:rPr lang="en-GB" sz="1400" dirty="0">
                <a:latin typeface="Comic Sans MS" panose="030F0702030302020204" pitchFamily="66" charset="0"/>
              </a:rPr>
              <a:t>me plait		</a:t>
            </a:r>
            <a:r>
              <a:rPr lang="en-GB" sz="1400" b="1" dirty="0">
                <a:latin typeface="Comic Sans MS" panose="030F0702030302020204" pitchFamily="66" charset="0"/>
              </a:rPr>
              <a:t>The countryside</a:t>
            </a:r>
            <a:r>
              <a:rPr lang="en-GB" sz="1400" dirty="0">
                <a:latin typeface="Comic Sans MS" panose="030F0702030302020204" pitchFamily="66" charset="0"/>
              </a:rPr>
              <a:t> pleases me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pittoresque</a:t>
            </a:r>
            <a:r>
              <a:rPr lang="en-GB" sz="1400" dirty="0">
                <a:latin typeface="Comic Sans MS" panose="030F0702030302020204" pitchFamily="66" charset="0"/>
              </a:rPr>
              <a:t>	picturesque		Je </a:t>
            </a:r>
            <a:r>
              <a:rPr lang="en-GB" sz="1400" dirty="0" err="1">
                <a:latin typeface="Comic Sans MS" panose="030F0702030302020204" pitchFamily="66" charset="0"/>
              </a:rPr>
              <a:t>suis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passionné</a:t>
            </a:r>
            <a:r>
              <a:rPr lang="en-GB" sz="1400" dirty="0">
                <a:latin typeface="Comic Sans MS" panose="030F0702030302020204" pitchFamily="66" charset="0"/>
              </a:rPr>
              <a:t> de </a:t>
            </a:r>
            <a:r>
              <a:rPr lang="en-GB" sz="1400" b="1" dirty="0">
                <a:latin typeface="Comic Sans MS" panose="030F0702030302020204" pitchFamily="66" charset="0"/>
              </a:rPr>
              <a:t>la </a:t>
            </a:r>
            <a:r>
              <a:rPr lang="en-GB" sz="1400" b="1" dirty="0" err="1">
                <a:latin typeface="Comic Sans MS" panose="030F0702030302020204" pitchFamily="66" charset="0"/>
              </a:rPr>
              <a:t>campagne</a:t>
            </a:r>
            <a:r>
              <a:rPr lang="en-GB" sz="1400" b="1" dirty="0">
                <a:latin typeface="Comic Sans MS" panose="030F0702030302020204" pitchFamily="66" charset="0"/>
              </a:rPr>
              <a:t> </a:t>
            </a:r>
            <a:r>
              <a:rPr lang="en-GB" sz="1400" dirty="0">
                <a:latin typeface="Comic Sans MS" panose="030F0702030302020204" pitchFamily="66" charset="0"/>
              </a:rPr>
              <a:t>I am passionate about </a:t>
            </a:r>
            <a:r>
              <a:rPr lang="en-GB" sz="1400" b="1" dirty="0">
                <a:latin typeface="Comic Sans MS" panose="030F0702030302020204" pitchFamily="66" charset="0"/>
              </a:rPr>
              <a:t>the countryside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reposant</a:t>
            </a:r>
            <a:r>
              <a:rPr lang="en-GB" sz="1400" dirty="0">
                <a:latin typeface="Comic Sans MS" panose="030F0702030302020204" pitchFamily="66" charset="0"/>
              </a:rPr>
              <a:t>		relaxing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charmant</a:t>
            </a:r>
            <a:r>
              <a:rPr lang="en-GB" sz="1400" dirty="0">
                <a:latin typeface="Comic Sans MS" panose="030F0702030302020204" pitchFamily="66" charset="0"/>
              </a:rPr>
              <a:t>		charming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propre</a:t>
            </a:r>
            <a:r>
              <a:rPr lang="en-GB" sz="1400" dirty="0">
                <a:latin typeface="Comic Sans MS" panose="030F0702030302020204" pitchFamily="66" charset="0"/>
              </a:rPr>
              <a:t>		clean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bien </a:t>
            </a:r>
            <a:r>
              <a:rPr lang="en-GB" sz="1400" dirty="0" err="1">
                <a:latin typeface="Comic Sans MS" panose="030F0702030302020204" pitchFamily="66" charset="0"/>
              </a:rPr>
              <a:t>situé</a:t>
            </a:r>
            <a:r>
              <a:rPr lang="en-GB" sz="1400" dirty="0">
                <a:latin typeface="Comic Sans MS" panose="030F0702030302020204" pitchFamily="66" charset="0"/>
              </a:rPr>
              <a:t>		well situated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(pas) </a:t>
            </a:r>
            <a:r>
              <a:rPr lang="en-GB" sz="1400" dirty="0" err="1">
                <a:latin typeface="Comic Sans MS" panose="030F0702030302020204" pitchFamily="66" charset="0"/>
              </a:rPr>
              <a:t>cher</a:t>
            </a:r>
            <a:r>
              <a:rPr lang="en-GB" sz="1400" dirty="0">
                <a:latin typeface="Comic Sans MS" panose="030F0702030302020204" pitchFamily="66" charset="0"/>
              </a:rPr>
              <a:t>		(not) expensive</a:t>
            </a:r>
          </a:p>
          <a:p>
            <a:r>
              <a:rPr lang="en-GB" sz="1400">
                <a:latin typeface="Comic Sans MS" panose="030F0702030302020204" pitchFamily="66" charset="0"/>
              </a:rPr>
              <a:t>Impeccable </a:t>
            </a:r>
            <a:r>
              <a:rPr lang="en-GB" sz="1400" dirty="0">
                <a:latin typeface="Comic Sans MS" panose="030F0702030302020204" pitchFamily="66" charset="0"/>
              </a:rPr>
              <a:t>	impeccable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3678" y="651455"/>
            <a:ext cx="32450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PAST</a:t>
            </a:r>
          </a:p>
          <a:p>
            <a:pPr algn="ctr"/>
            <a:r>
              <a:rPr lang="en-GB" b="1" dirty="0" err="1">
                <a:latin typeface="Comic Sans MS" panose="030F0702030302020204" pitchFamily="66" charset="0"/>
              </a:rPr>
              <a:t>J’ai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voyagé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 err="1">
                <a:latin typeface="Comic Sans MS" panose="030F0702030302020204" pitchFamily="66" charset="0"/>
              </a:rPr>
              <a:t>J’ai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logé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Je </a:t>
            </a:r>
            <a:r>
              <a:rPr lang="en-GB" b="1" dirty="0" err="1">
                <a:latin typeface="Comic Sans MS" panose="030F0702030302020204" pitchFamily="66" charset="0"/>
              </a:rPr>
              <a:t>suis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allé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 err="1">
                <a:latin typeface="Comic Sans MS" panose="030F0702030302020204" pitchFamily="66" charset="0"/>
              </a:rPr>
              <a:t>J’ai</a:t>
            </a:r>
            <a:r>
              <a:rPr lang="en-GB" b="1" dirty="0">
                <a:latin typeface="Comic Sans MS" panose="030F0702030302020204" pitchFamily="66" charset="0"/>
              </a:rPr>
              <a:t> fait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26673" y="651455"/>
            <a:ext cx="29327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PRESENT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Je voyage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Je loge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Je </a:t>
            </a:r>
            <a:r>
              <a:rPr lang="en-GB" b="1" dirty="0" err="1">
                <a:latin typeface="Comic Sans MS" panose="030F0702030302020204" pitchFamily="66" charset="0"/>
              </a:rPr>
              <a:t>vais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Je </a:t>
            </a:r>
            <a:r>
              <a:rPr lang="en-GB" b="1" dirty="0" err="1">
                <a:latin typeface="Comic Sans MS" panose="030F0702030302020204" pitchFamily="66" charset="0"/>
              </a:rPr>
              <a:t>fais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16643" y="651455"/>
            <a:ext cx="324500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FUTURE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Je </a:t>
            </a:r>
            <a:r>
              <a:rPr lang="en-GB" sz="1400" b="1" dirty="0" err="1">
                <a:latin typeface="Comic Sans MS" panose="030F0702030302020204" pitchFamily="66" charset="0"/>
              </a:rPr>
              <a:t>vais</a:t>
            </a:r>
            <a:r>
              <a:rPr lang="en-GB" sz="1400" b="1" dirty="0">
                <a:latin typeface="Comic Sans MS" panose="030F0702030302020204" pitchFamily="66" charset="0"/>
              </a:rPr>
              <a:t> voyager/je </a:t>
            </a:r>
            <a:r>
              <a:rPr lang="en-GB" sz="1400" b="1" dirty="0" err="1">
                <a:latin typeface="Comic Sans MS" panose="030F0702030302020204" pitchFamily="66" charset="0"/>
              </a:rPr>
              <a:t>voyagerai</a:t>
            </a:r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Je </a:t>
            </a:r>
            <a:r>
              <a:rPr lang="en-GB" b="1" dirty="0" err="1">
                <a:latin typeface="Comic Sans MS" panose="030F0702030302020204" pitchFamily="66" charset="0"/>
              </a:rPr>
              <a:t>vais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loger</a:t>
            </a:r>
            <a:r>
              <a:rPr lang="en-GB" b="1" dirty="0">
                <a:latin typeface="Comic Sans MS" panose="030F0702030302020204" pitchFamily="66" charset="0"/>
              </a:rPr>
              <a:t>/je </a:t>
            </a:r>
            <a:r>
              <a:rPr lang="en-GB" b="1" dirty="0" err="1">
                <a:latin typeface="Comic Sans MS" panose="030F0702030302020204" pitchFamily="66" charset="0"/>
              </a:rPr>
              <a:t>logerai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sz="1600" b="1" dirty="0">
                <a:latin typeface="Comic Sans MS" panose="030F0702030302020204" pitchFamily="66" charset="0"/>
              </a:rPr>
              <a:t>Je </a:t>
            </a:r>
            <a:r>
              <a:rPr lang="en-GB" sz="1600" b="1" dirty="0" err="1">
                <a:latin typeface="Comic Sans MS" panose="030F0702030302020204" pitchFamily="66" charset="0"/>
              </a:rPr>
              <a:t>vais</a:t>
            </a:r>
            <a:r>
              <a:rPr lang="en-GB" sz="1600" b="1" dirty="0">
                <a:latin typeface="Comic Sans MS" panose="030F0702030302020204" pitchFamily="66" charset="0"/>
              </a:rPr>
              <a:t> </a:t>
            </a:r>
            <a:r>
              <a:rPr lang="en-GB" sz="1600" b="1" dirty="0" err="1">
                <a:latin typeface="Comic Sans MS" panose="030F0702030302020204" pitchFamily="66" charset="0"/>
              </a:rPr>
              <a:t>aller</a:t>
            </a:r>
            <a:r>
              <a:rPr lang="en-GB" sz="1600" b="1" dirty="0">
                <a:latin typeface="Comic Sans MS" panose="030F0702030302020204" pitchFamily="66" charset="0"/>
              </a:rPr>
              <a:t>/</a:t>
            </a:r>
            <a:r>
              <a:rPr lang="en-GB" sz="1600" b="1" dirty="0" err="1">
                <a:latin typeface="Comic Sans MS" panose="030F0702030302020204" pitchFamily="66" charset="0"/>
              </a:rPr>
              <a:t>j’irai</a:t>
            </a:r>
            <a:endParaRPr lang="en-GB" sz="16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600" b="1" dirty="0">
                <a:latin typeface="Comic Sans MS" panose="030F0702030302020204" pitchFamily="66" charset="0"/>
              </a:rPr>
              <a:t>Je </a:t>
            </a:r>
            <a:r>
              <a:rPr lang="en-GB" sz="1600" b="1" dirty="0" err="1">
                <a:latin typeface="Comic Sans MS" panose="030F0702030302020204" pitchFamily="66" charset="0"/>
              </a:rPr>
              <a:t>vais</a:t>
            </a:r>
            <a:r>
              <a:rPr lang="en-GB" sz="1600" b="1" dirty="0">
                <a:latin typeface="Comic Sans MS" panose="030F0702030302020204" pitchFamily="66" charset="0"/>
              </a:rPr>
              <a:t> faire/je </a:t>
            </a:r>
            <a:r>
              <a:rPr lang="en-GB" sz="1600" b="1" dirty="0" err="1">
                <a:latin typeface="Comic Sans MS" panose="030F0702030302020204" pitchFamily="66" charset="0"/>
              </a:rPr>
              <a:t>ferai</a:t>
            </a:r>
            <a:endParaRPr lang="en-GB" sz="1600" b="1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1216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9863" y="490653"/>
            <a:ext cx="549755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Essential words</a:t>
            </a:r>
          </a:p>
          <a:p>
            <a:r>
              <a:rPr lang="en-GB" sz="1400" b="1" dirty="0">
                <a:latin typeface="Comic Sans MS" panose="030F0702030302020204" pitchFamily="66" charset="0"/>
              </a:rPr>
              <a:t>Frequency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Normalement</a:t>
            </a:r>
            <a:r>
              <a:rPr lang="en-GB" sz="1400" dirty="0">
                <a:latin typeface="Comic Sans MS" panose="030F0702030302020204" pitchFamily="66" charset="0"/>
              </a:rPr>
              <a:t>		normally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Quelquefois</a:t>
            </a:r>
            <a:r>
              <a:rPr lang="en-GB" sz="1400" dirty="0">
                <a:latin typeface="Comic Sans MS" panose="030F0702030302020204" pitchFamily="66" charset="0"/>
              </a:rPr>
              <a:t>		sometimes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Souvent</a:t>
            </a:r>
            <a:r>
              <a:rPr lang="en-GB" sz="1400" dirty="0">
                <a:latin typeface="Comic Sans MS" panose="030F0702030302020204" pitchFamily="66" charset="0"/>
              </a:rPr>
              <a:t>			often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Tous</a:t>
            </a:r>
            <a:r>
              <a:rPr lang="en-GB" sz="1400" dirty="0">
                <a:latin typeface="Comic Sans MS" panose="030F0702030302020204" pitchFamily="66" charset="0"/>
              </a:rPr>
              <a:t> les </a:t>
            </a:r>
            <a:r>
              <a:rPr lang="en-GB" sz="1400" dirty="0" err="1">
                <a:latin typeface="Comic Sans MS" panose="030F0702030302020204" pitchFamily="66" charset="0"/>
              </a:rPr>
              <a:t>jours</a:t>
            </a:r>
            <a:r>
              <a:rPr lang="en-GB" sz="1400" dirty="0">
                <a:latin typeface="Comic Sans MS" panose="030F0702030302020204" pitchFamily="66" charset="0"/>
              </a:rPr>
              <a:t>		everyday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Une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fois</a:t>
            </a:r>
            <a:r>
              <a:rPr lang="en-GB" sz="1400" dirty="0">
                <a:latin typeface="Comic Sans MS" panose="030F0702030302020204" pitchFamily="66" charset="0"/>
              </a:rPr>
              <a:t> par </a:t>
            </a:r>
            <a:r>
              <a:rPr lang="en-GB" sz="1400" dirty="0" err="1">
                <a:latin typeface="Comic Sans MS" panose="030F0702030302020204" pitchFamily="66" charset="0"/>
              </a:rPr>
              <a:t>semaine</a:t>
            </a:r>
            <a:r>
              <a:rPr lang="en-GB" sz="1400" dirty="0">
                <a:latin typeface="Comic Sans MS" panose="030F0702030302020204" pitchFamily="66" charset="0"/>
              </a:rPr>
              <a:t>		one a week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D’habitude</a:t>
            </a:r>
            <a:r>
              <a:rPr lang="en-GB" sz="1400" dirty="0">
                <a:latin typeface="Comic Sans MS" panose="030F0702030302020204" pitchFamily="66" charset="0"/>
              </a:rPr>
              <a:t>			usually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 temps </a:t>
            </a:r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temps		from time to time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Parfois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quelquefois</a:t>
            </a:r>
            <a:r>
              <a:rPr lang="en-GB" sz="1400" dirty="0">
                <a:latin typeface="Comic Sans MS" panose="030F0702030302020204" pitchFamily="66" charset="0"/>
              </a:rPr>
              <a:t>		sometimes</a:t>
            </a: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When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Hier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soir</a:t>
            </a:r>
            <a:r>
              <a:rPr lang="en-GB" sz="1400" dirty="0">
                <a:latin typeface="Comic Sans MS" panose="030F0702030302020204" pitchFamily="66" charset="0"/>
              </a:rPr>
              <a:t>			yesterday evening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Récemment</a:t>
            </a:r>
            <a:r>
              <a:rPr lang="en-GB" sz="1400" dirty="0">
                <a:latin typeface="Comic Sans MS" panose="030F0702030302020204" pitchFamily="66" charset="0"/>
              </a:rPr>
              <a:t>		recently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Le weekend </a:t>
            </a:r>
            <a:r>
              <a:rPr lang="en-GB" sz="1400" dirty="0" err="1">
                <a:latin typeface="Comic Sans MS" panose="030F0702030302020204" pitchFamily="66" charset="0"/>
              </a:rPr>
              <a:t>dernier</a:t>
            </a:r>
            <a:r>
              <a:rPr lang="en-GB" sz="1400" dirty="0">
                <a:latin typeface="Comic Sans MS" panose="030F0702030302020204" pitchFamily="66" charset="0"/>
              </a:rPr>
              <a:t>		last weekend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La </a:t>
            </a:r>
            <a:r>
              <a:rPr lang="en-GB" sz="1400" dirty="0" err="1">
                <a:latin typeface="Comic Sans MS" panose="030F0702030302020204" pitchFamily="66" charset="0"/>
              </a:rPr>
              <a:t>semaine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dernière</a:t>
            </a:r>
            <a:r>
              <a:rPr lang="en-GB" sz="1400" dirty="0">
                <a:latin typeface="Comic Sans MS" panose="030F0702030302020204" pitchFamily="66" charset="0"/>
              </a:rPr>
              <a:t>		last week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L’année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dernière</a:t>
            </a:r>
            <a:r>
              <a:rPr lang="en-GB" sz="1400" dirty="0">
                <a:latin typeface="Comic Sans MS" panose="030F0702030302020204" pitchFamily="66" charset="0"/>
              </a:rPr>
              <a:t>		last year</a:t>
            </a:r>
          </a:p>
          <a:p>
            <a:r>
              <a:rPr lang="en-GB" sz="1400" b="1" dirty="0">
                <a:latin typeface="Comic Sans MS" panose="030F0702030302020204" pitchFamily="66" charset="0"/>
              </a:rPr>
              <a:t>Il y a </a:t>
            </a:r>
            <a:r>
              <a:rPr lang="en-GB" sz="1400" dirty="0">
                <a:latin typeface="Comic Sans MS" panose="030F0702030302020204" pitchFamily="66" charset="0"/>
              </a:rPr>
              <a:t>2 </a:t>
            </a:r>
            <a:r>
              <a:rPr lang="en-GB" sz="1400" dirty="0" err="1">
                <a:latin typeface="Comic Sans MS" panose="030F0702030302020204" pitchFamily="66" charset="0"/>
              </a:rPr>
              <a:t>semaines</a:t>
            </a:r>
            <a:r>
              <a:rPr lang="en-GB" sz="1400" dirty="0">
                <a:latin typeface="Comic Sans MS" panose="030F0702030302020204" pitchFamily="66" charset="0"/>
              </a:rPr>
              <a:t>		2 weeks </a:t>
            </a:r>
            <a:r>
              <a:rPr lang="en-GB" sz="1400" b="1" dirty="0">
                <a:latin typeface="Comic Sans MS" panose="030F0702030302020204" pitchFamily="66" charset="0"/>
              </a:rPr>
              <a:t>ago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Sequencers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D’abord</a:t>
            </a:r>
            <a:r>
              <a:rPr lang="en-GB" sz="1400" dirty="0">
                <a:latin typeface="Comic Sans MS" panose="030F0702030302020204" pitchFamily="66" charset="0"/>
              </a:rPr>
              <a:t>			firstly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Puis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ensuite</a:t>
            </a:r>
            <a:r>
              <a:rPr lang="en-GB" sz="1400" dirty="0">
                <a:latin typeface="Comic Sans MS" panose="030F0702030302020204" pitchFamily="66" charset="0"/>
              </a:rPr>
              <a:t>		then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Après			after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556917" y="680224"/>
            <a:ext cx="466121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</a:rPr>
              <a:t>Justification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Car/</a:t>
            </a:r>
            <a:r>
              <a:rPr lang="en-GB" sz="1400" dirty="0" err="1">
                <a:latin typeface="Comic Sans MS" panose="030F0702030302020204" pitchFamily="66" charset="0"/>
              </a:rPr>
              <a:t>parce</a:t>
            </a:r>
            <a:r>
              <a:rPr lang="en-GB" sz="1400" dirty="0">
                <a:latin typeface="Comic Sans MS" panose="030F0702030302020204" pitchFamily="66" charset="0"/>
              </a:rPr>
              <a:t> que		because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Vu que / </a:t>
            </a:r>
            <a:r>
              <a:rPr lang="en-GB" sz="1400" dirty="0" err="1">
                <a:latin typeface="Comic Sans MS" panose="030F0702030302020204" pitchFamily="66" charset="0"/>
              </a:rPr>
              <a:t>étant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donné</a:t>
            </a:r>
            <a:r>
              <a:rPr lang="en-GB" sz="1400" dirty="0">
                <a:latin typeface="Comic Sans MS" panose="030F0702030302020204" pitchFamily="66" charset="0"/>
              </a:rPr>
              <a:t> que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Contrast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Pourtant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dirty="0" err="1">
                <a:latin typeface="Comic Sans MS" panose="030F0702030302020204" pitchFamily="66" charset="0"/>
              </a:rPr>
              <a:t>cependant</a:t>
            </a:r>
            <a:r>
              <a:rPr lang="en-GB" sz="1400" dirty="0">
                <a:latin typeface="Comic Sans MS" panose="030F0702030302020204" pitchFamily="66" charset="0"/>
              </a:rPr>
              <a:t>		however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Tandis</a:t>
            </a:r>
            <a:r>
              <a:rPr lang="en-GB" sz="1400" dirty="0">
                <a:latin typeface="Comic Sans MS" panose="030F0702030302020204" pitchFamily="66" charset="0"/>
              </a:rPr>
              <a:t> que			whereas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Mais</a:t>
            </a:r>
            <a:r>
              <a:rPr lang="en-GB" sz="1400" dirty="0">
                <a:latin typeface="Comic Sans MS" panose="030F0702030302020204" pitchFamily="66" charset="0"/>
              </a:rPr>
              <a:t>			but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revanche</a:t>
            </a:r>
            <a:r>
              <a:rPr lang="en-GB" sz="1400" dirty="0">
                <a:latin typeface="Comic Sans MS" panose="030F0702030302020204" pitchFamily="66" charset="0"/>
              </a:rPr>
              <a:t>		on the other hand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Par </a:t>
            </a:r>
            <a:r>
              <a:rPr lang="en-GB" sz="1400" dirty="0" err="1">
                <a:latin typeface="Comic Sans MS" panose="030F0702030302020204" pitchFamily="66" charset="0"/>
              </a:rPr>
              <a:t>contre</a:t>
            </a:r>
            <a:r>
              <a:rPr lang="en-GB" sz="1400" dirty="0">
                <a:latin typeface="Comic Sans MS" panose="030F0702030302020204" pitchFamily="66" charset="0"/>
              </a:rPr>
              <a:t>			on the other hand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D’un part….		on the one hand…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d’autre</a:t>
            </a:r>
            <a:r>
              <a:rPr lang="en-GB" sz="1400" dirty="0">
                <a:latin typeface="Comic Sans MS" panose="030F0702030302020204" pitchFamily="66" charset="0"/>
              </a:rPr>
              <a:t> part		on the other hand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	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1244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1071</Words>
  <Application>Microsoft Office PowerPoint</Application>
  <PresentationFormat>Widescreen</PresentationFormat>
  <Paragraphs>174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Fee</dc:creator>
  <cp:lastModifiedBy>C Fee (BRI)</cp:lastModifiedBy>
  <cp:revision>36</cp:revision>
  <dcterms:created xsi:type="dcterms:W3CDTF">2020-11-16T12:54:35Z</dcterms:created>
  <dcterms:modified xsi:type="dcterms:W3CDTF">2021-12-07T11:21:46Z</dcterms:modified>
</cp:coreProperties>
</file>