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69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12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9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66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6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B615-A789-497B-9AB1-23AB3FF3C502}" type="datetimeFigureOut">
              <a:rPr lang="en-GB" smtClean="0"/>
              <a:t>09/06/2022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5D30-C7BC-4131-8613-697D2097A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4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600" y="6477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HIGHER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MODULE 8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THEME 2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La </a:t>
            </a:r>
            <a:r>
              <a:rPr lang="en-GB" b="1" dirty="0" err="1">
                <a:latin typeface="Comic Sans MS" panose="030F0702030302020204" pitchFamily="66" charset="0"/>
              </a:rPr>
              <a:t>société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545" y="647700"/>
            <a:ext cx="520669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CE QUI ME PREOCCUPE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Ce qui </a:t>
            </a:r>
            <a:r>
              <a:rPr lang="en-GB" sz="1400" dirty="0" err="1">
                <a:latin typeface="Comic Sans MS" panose="030F0702030302020204" pitchFamily="66" charset="0"/>
              </a:rPr>
              <a:t>est</a:t>
            </a:r>
            <a:r>
              <a:rPr lang="en-GB" sz="1400" dirty="0">
                <a:latin typeface="Comic Sans MS" panose="030F0702030302020204" pitchFamily="66" charset="0"/>
              </a:rPr>
              <a:t> important pour </a:t>
            </a:r>
            <a:r>
              <a:rPr lang="en-GB" sz="1400" dirty="0" err="1">
                <a:latin typeface="Comic Sans MS" panose="030F0702030302020204" pitchFamily="66" charset="0"/>
              </a:rPr>
              <a:t>moi</a:t>
            </a:r>
            <a:r>
              <a:rPr lang="en-GB" sz="1400" dirty="0">
                <a:latin typeface="Comic Sans MS" panose="030F0702030302020204" pitchFamily="66" charset="0"/>
              </a:rPr>
              <a:t> dans la vie,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santé			health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L’argent</a:t>
            </a:r>
            <a:r>
              <a:rPr lang="en-GB" sz="1400" dirty="0">
                <a:latin typeface="Comic Sans MS" panose="030F0702030302020204" pitchFamily="66" charset="0"/>
              </a:rPr>
              <a:t>			money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études</a:t>
            </a:r>
            <a:r>
              <a:rPr lang="en-GB" sz="1400" dirty="0">
                <a:latin typeface="Comic Sans MS" panose="030F0702030302020204" pitchFamily="66" charset="0"/>
              </a:rPr>
              <a:t>			studies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L’état</a:t>
            </a:r>
            <a:r>
              <a:rPr lang="en-GB" sz="1400" dirty="0">
                <a:latin typeface="Comic Sans MS" panose="030F0702030302020204" pitchFamily="66" charset="0"/>
              </a:rPr>
              <a:t> de la </a:t>
            </a:r>
            <a:r>
              <a:rPr lang="en-GB" sz="1400" dirty="0" err="1">
                <a:latin typeface="Comic Sans MS" panose="030F0702030302020204" pitchFamily="66" charset="0"/>
              </a:rPr>
              <a:t>terre</a:t>
            </a:r>
            <a:r>
              <a:rPr lang="en-GB" sz="1400" dirty="0">
                <a:latin typeface="Comic Sans MS" panose="030F0702030302020204" pitchFamily="66" charset="0"/>
              </a:rPr>
              <a:t>		state of the earth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réchauffement</a:t>
            </a:r>
            <a:r>
              <a:rPr lang="en-GB" sz="1400" dirty="0">
                <a:latin typeface="Comic Sans MS" panose="030F0702030302020204" pitchFamily="66" charset="0"/>
              </a:rPr>
              <a:t>		global warming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pauvreté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dans</a:t>
            </a:r>
            <a:r>
              <a:rPr lang="en-GB" sz="1400" dirty="0">
                <a:latin typeface="Comic Sans MS" panose="030F0702030302020204" pitchFamily="66" charset="0"/>
              </a:rPr>
              <a:t> le monde	world poverty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L’injustice</a:t>
            </a:r>
            <a:r>
              <a:rPr lang="en-GB" sz="1400" dirty="0">
                <a:latin typeface="Comic Sans MS" panose="030F0702030302020204" pitchFamily="66" charset="0"/>
              </a:rPr>
              <a:t>			injustice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L’environnement</a:t>
            </a:r>
            <a:r>
              <a:rPr lang="en-GB" sz="1400" dirty="0">
                <a:latin typeface="Comic Sans MS" panose="030F0702030302020204" pitchFamily="66" charset="0"/>
              </a:rPr>
              <a:t>		the environment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sans-</a:t>
            </a:r>
            <a:r>
              <a:rPr lang="en-GB" sz="1400" dirty="0" err="1">
                <a:latin typeface="Comic Sans MS" panose="030F0702030302020204" pitchFamily="66" charset="0"/>
              </a:rPr>
              <a:t>abri</a:t>
            </a:r>
            <a:r>
              <a:rPr lang="en-GB" sz="1400" dirty="0">
                <a:latin typeface="Comic Sans MS" panose="030F0702030302020204" pitchFamily="66" charset="0"/>
              </a:rPr>
              <a:t> (SDF)		the homeless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personnes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emprisonnées</a:t>
            </a:r>
            <a:r>
              <a:rPr lang="en-GB" sz="1400" dirty="0">
                <a:latin typeface="Comic Sans MS" panose="030F0702030302020204" pitchFamily="66" charset="0"/>
              </a:rPr>
              <a:t>	wrongly imprisoned people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À tort			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ACTIONS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On </a:t>
            </a:r>
            <a:r>
              <a:rPr lang="en-GB" sz="1400" dirty="0" err="1">
                <a:latin typeface="Comic Sans MS" panose="030F0702030302020204" pitchFamily="66" charset="0"/>
              </a:rPr>
              <a:t>peut</a:t>
            </a:r>
            <a:r>
              <a:rPr lang="en-GB" sz="1400" dirty="0">
                <a:latin typeface="Comic Sans MS" panose="030F0702030302020204" pitchFamily="66" charset="0"/>
              </a:rPr>
              <a:t>/Il </a:t>
            </a:r>
            <a:r>
              <a:rPr lang="en-GB" sz="1400" dirty="0" err="1">
                <a:latin typeface="Comic Sans MS" panose="030F0702030302020204" pitchFamily="66" charset="0"/>
              </a:rPr>
              <a:t>faut</a:t>
            </a:r>
            <a:r>
              <a:rPr lang="en-GB" sz="1400" dirty="0">
                <a:latin typeface="Comic Sans MS" panose="030F0702030302020204" pitchFamily="66" charset="0"/>
              </a:rPr>
              <a:t>..		You can/you must…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Parrainer</a:t>
            </a:r>
            <a:r>
              <a:rPr lang="en-GB" sz="1400" dirty="0">
                <a:latin typeface="Comic Sans MS" panose="030F0702030302020204" pitchFamily="66" charset="0"/>
              </a:rPr>
              <a:t> un enfant		sponsor a child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Faire un don		give a donation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Faire du travail </a:t>
            </a:r>
            <a:r>
              <a:rPr lang="en-GB" sz="1400" dirty="0" err="1">
                <a:latin typeface="Comic Sans MS" panose="030F0702030302020204" pitchFamily="66" charset="0"/>
              </a:rPr>
              <a:t>bénévolat</a:t>
            </a:r>
            <a:r>
              <a:rPr lang="en-GB" sz="1400" dirty="0">
                <a:latin typeface="Comic Sans MS" panose="030F0702030302020204" pitchFamily="66" charset="0"/>
              </a:rPr>
              <a:t>	do voluntary work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Travailler</a:t>
            </a:r>
            <a:r>
              <a:rPr lang="en-GB" sz="1400" dirty="0">
                <a:latin typeface="Comic Sans MS" panose="030F0702030302020204" pitchFamily="66" charset="0"/>
              </a:rPr>
              <a:t> pour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		work for a charity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association </a:t>
            </a:r>
            <a:r>
              <a:rPr lang="en-GB" sz="1400" dirty="0" err="1">
                <a:latin typeface="Comic Sans MS" panose="030F0702030302020204" pitchFamily="66" charset="0"/>
              </a:rPr>
              <a:t>caritative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Lutter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contre</a:t>
            </a:r>
            <a:r>
              <a:rPr lang="en-GB" sz="1400" dirty="0">
                <a:latin typeface="Comic Sans MS" panose="030F0702030302020204" pitchFamily="66" charset="0"/>
              </a:rPr>
              <a:t> la </a:t>
            </a:r>
            <a:r>
              <a:rPr lang="en-GB" sz="1400" dirty="0" err="1">
                <a:latin typeface="Comic Sans MS" panose="030F0702030302020204" pitchFamily="66" charset="0"/>
              </a:rPr>
              <a:t>faim</a:t>
            </a:r>
            <a:r>
              <a:rPr lang="en-GB" sz="1400" dirty="0">
                <a:latin typeface="Comic Sans MS" panose="030F0702030302020204" pitchFamily="66" charset="0"/>
              </a:rPr>
              <a:t>		fight against hunger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Participer</a:t>
            </a:r>
            <a:r>
              <a:rPr lang="en-GB" sz="1400" dirty="0">
                <a:latin typeface="Comic Sans MS" panose="030F0702030302020204" pitchFamily="66" charset="0"/>
              </a:rPr>
              <a:t> à des manifestations	</a:t>
            </a:r>
            <a:r>
              <a:rPr lang="en-GB" sz="1400" dirty="0" err="1">
                <a:latin typeface="Comic Sans MS" panose="030F0702030302020204" pitchFamily="66" charset="0"/>
              </a:rPr>
              <a:t>participcate</a:t>
            </a:r>
            <a:r>
              <a:rPr lang="en-GB" sz="1400" dirty="0">
                <a:latin typeface="Comic Sans MS" panose="030F0702030302020204" pitchFamily="66" charset="0"/>
              </a:rPr>
              <a:t> in    				demonstrations 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35300" y="16633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7200" y="357751"/>
            <a:ext cx="508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LA PLANETE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plus grand </a:t>
            </a:r>
            <a:r>
              <a:rPr lang="en-GB" sz="1400" dirty="0" err="1">
                <a:latin typeface="Comic Sans MS" panose="030F0702030302020204" pitchFamily="66" charset="0"/>
              </a:rPr>
              <a:t>problème</a:t>
            </a:r>
            <a:r>
              <a:rPr lang="en-GB" sz="1400" dirty="0">
                <a:latin typeface="Comic Sans MS" panose="030F0702030302020204" pitchFamily="66" charset="0"/>
              </a:rPr>
              <a:t> pour la </a:t>
            </a:r>
            <a:r>
              <a:rPr lang="en-GB" sz="1400" dirty="0" err="1">
                <a:latin typeface="Comic Sans MS" panose="030F0702030302020204" pitchFamily="66" charset="0"/>
              </a:rPr>
              <a:t>planète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…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changement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climatique</a:t>
            </a:r>
            <a:r>
              <a:rPr lang="en-GB" sz="1400" dirty="0">
                <a:latin typeface="Comic Sans MS" panose="030F0702030302020204" pitchFamily="66" charset="0"/>
              </a:rPr>
              <a:t>	climate change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</a:t>
            </a:r>
            <a:r>
              <a:rPr lang="en-GB" sz="1400" dirty="0" err="1">
                <a:latin typeface="Comic Sans MS" panose="030F0702030302020204" pitchFamily="66" charset="0"/>
              </a:rPr>
              <a:t>déboisement</a:t>
            </a:r>
            <a:r>
              <a:rPr lang="en-GB" sz="1400" dirty="0">
                <a:latin typeface="Comic Sans MS" panose="030F0702030302020204" pitchFamily="66" charset="0"/>
              </a:rPr>
              <a:t>		deforestation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destruction…		the destruction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la </a:t>
            </a:r>
            <a:r>
              <a:rPr lang="en-GB" sz="1400" dirty="0" err="1">
                <a:latin typeface="Comic Sans MS" panose="030F0702030302020204" pitchFamily="66" charset="0"/>
              </a:rPr>
              <a:t>couche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d’ozone</a:t>
            </a:r>
            <a:r>
              <a:rPr lang="en-GB" sz="1400" dirty="0">
                <a:latin typeface="Comic Sans MS" panose="030F0702030302020204" pitchFamily="66" charset="0"/>
              </a:rPr>
              <a:t>		 of the ozone layer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</a:t>
            </a:r>
            <a:r>
              <a:rPr lang="en-GB" sz="1400" dirty="0" err="1">
                <a:latin typeface="Comic Sans MS" panose="030F0702030302020204" pitchFamily="66" charset="0"/>
              </a:rPr>
              <a:t>forêts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tropicales</a:t>
            </a:r>
            <a:r>
              <a:rPr lang="en-GB" sz="1400" dirty="0">
                <a:latin typeface="Comic Sans MS" panose="030F0702030302020204" pitchFamily="66" charset="0"/>
              </a:rPr>
              <a:t>		tropical rainforests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disparation</a:t>
            </a:r>
            <a:r>
              <a:rPr lang="en-GB" sz="1400" dirty="0">
                <a:latin typeface="Comic Sans MS" panose="030F0702030302020204" pitchFamily="66" charset="0"/>
              </a:rPr>
              <a:t> des </a:t>
            </a:r>
            <a:r>
              <a:rPr lang="en-GB" sz="1400" dirty="0" err="1">
                <a:latin typeface="Comic Sans MS" panose="030F0702030302020204" pitchFamily="66" charset="0"/>
              </a:rPr>
              <a:t>especes</a:t>
            </a:r>
            <a:r>
              <a:rPr lang="en-GB" sz="1400" dirty="0">
                <a:latin typeface="Comic Sans MS" panose="030F0702030302020204" pitchFamily="66" charset="0"/>
              </a:rPr>
              <a:t>	species dying out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guerre			war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manque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d’eau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douce</a:t>
            </a:r>
            <a:r>
              <a:rPr lang="en-GB" sz="1400" dirty="0">
                <a:latin typeface="Comic Sans MS" panose="030F0702030302020204" pitchFamily="66" charset="0"/>
              </a:rPr>
              <a:t>	the lack of fresh water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pollution de </a:t>
            </a:r>
            <a:r>
              <a:rPr lang="en-GB" sz="1400" dirty="0" err="1">
                <a:latin typeface="Comic Sans MS" panose="030F0702030302020204" pitchFamily="66" charset="0"/>
              </a:rPr>
              <a:t>l’air</a:t>
            </a:r>
            <a:r>
              <a:rPr lang="en-GB" sz="1400" dirty="0">
                <a:latin typeface="Comic Sans MS" panose="030F0702030302020204" pitchFamily="66" charset="0"/>
              </a:rPr>
              <a:t>		air pollution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sécheresse</a:t>
            </a:r>
            <a:r>
              <a:rPr lang="en-GB" sz="1400" dirty="0">
                <a:latin typeface="Comic Sans MS" panose="030F0702030302020204" pitchFamily="66" charset="0"/>
              </a:rPr>
              <a:t>		drought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surpopulation</a:t>
            </a:r>
            <a:r>
              <a:rPr lang="en-GB" sz="1400" dirty="0">
                <a:latin typeface="Comic Sans MS" panose="030F0702030302020204" pitchFamily="66" charset="0"/>
              </a:rPr>
              <a:t>		overpopulation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incendies</a:t>
            </a:r>
            <a:r>
              <a:rPr lang="en-GB" sz="1400" dirty="0">
                <a:latin typeface="Comic Sans MS" panose="030F0702030302020204" pitchFamily="66" charset="0"/>
              </a:rPr>
              <a:t>		fires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Les </a:t>
            </a:r>
            <a:r>
              <a:rPr lang="en-GB" sz="1400" dirty="0" err="1">
                <a:latin typeface="Comic Sans MS" panose="030F0702030302020204" pitchFamily="66" charset="0"/>
              </a:rPr>
              <a:t>fuites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dirty="0" err="1">
                <a:latin typeface="Comic Sans MS" panose="030F0702030302020204" pitchFamily="66" charset="0"/>
              </a:rPr>
              <a:t>pétrole</a:t>
            </a:r>
            <a:r>
              <a:rPr lang="en-GB" sz="1400" dirty="0">
                <a:latin typeface="Comic Sans MS" panose="030F0702030302020204" pitchFamily="66" charset="0"/>
              </a:rPr>
              <a:t>		oil spills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Des </a:t>
            </a:r>
            <a:r>
              <a:rPr lang="en-GB" sz="1400" dirty="0" err="1">
                <a:latin typeface="Comic Sans MS" panose="030F0702030302020204" pitchFamily="66" charset="0"/>
              </a:rPr>
              <a:t>inondations</a:t>
            </a:r>
            <a:r>
              <a:rPr lang="en-GB" sz="1400" dirty="0">
                <a:latin typeface="Comic Sans MS" panose="030F0702030302020204" pitchFamily="66" charset="0"/>
              </a:rPr>
              <a:t>		floods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tremblement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dirty="0" err="1">
                <a:latin typeface="Comic Sans MS" panose="030F0702030302020204" pitchFamily="66" charset="0"/>
              </a:rPr>
              <a:t>terre</a:t>
            </a:r>
            <a:r>
              <a:rPr lang="en-GB" sz="1400" dirty="0">
                <a:latin typeface="Comic Sans MS" panose="030F0702030302020204" pitchFamily="66" charset="0"/>
              </a:rPr>
              <a:t>	an earthquake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Un </a:t>
            </a:r>
            <a:r>
              <a:rPr lang="en-GB" sz="1400" dirty="0" err="1">
                <a:latin typeface="Comic Sans MS" panose="030F0702030302020204" pitchFamily="66" charset="0"/>
              </a:rPr>
              <a:t>typhon</a:t>
            </a:r>
            <a:r>
              <a:rPr lang="en-GB" sz="1400" dirty="0">
                <a:latin typeface="Comic Sans MS" panose="030F0702030302020204" pitchFamily="66" charset="0"/>
              </a:rPr>
              <a:t>			a typhoon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61163" y="3109353"/>
            <a:ext cx="4765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6560441" y="454351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41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48" y="390525"/>
            <a:ext cx="5734052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PROTEGER L’ENVIRONNEMENT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On </a:t>
            </a:r>
            <a:r>
              <a:rPr lang="en-GB" sz="1400" dirty="0" err="1">
                <a:latin typeface="Comic Sans MS" panose="030F0702030302020204" pitchFamily="66" charset="0"/>
              </a:rPr>
              <a:t>devrait</a:t>
            </a:r>
            <a:r>
              <a:rPr lang="en-GB" sz="1400" dirty="0">
                <a:latin typeface="Comic Sans MS" panose="030F0702030302020204" pitchFamily="66" charset="0"/>
              </a:rPr>
              <a:t> / on </a:t>
            </a:r>
            <a:r>
              <a:rPr lang="en-GB" sz="1400" dirty="0" err="1">
                <a:latin typeface="Comic Sans MS" panose="030F0702030302020204" pitchFamily="66" charset="0"/>
              </a:rPr>
              <a:t>pourrait</a:t>
            </a:r>
            <a:r>
              <a:rPr lang="en-GB" sz="1400" dirty="0">
                <a:latin typeface="Comic Sans MS" panose="030F0702030302020204" pitchFamily="66" charset="0"/>
              </a:rPr>
              <a:t>…	You should / could…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Trier les </a:t>
            </a:r>
            <a:r>
              <a:rPr lang="en-GB" sz="1400" dirty="0" err="1">
                <a:latin typeface="Comic Sans MS" panose="030F0702030302020204" pitchFamily="66" charset="0"/>
              </a:rPr>
              <a:t>déchets</a:t>
            </a:r>
            <a:r>
              <a:rPr lang="en-GB" sz="1400" dirty="0">
                <a:latin typeface="Comic Sans MS" panose="030F0702030302020204" pitchFamily="66" charset="0"/>
              </a:rPr>
              <a:t>		separate rubbish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Faire du compost		make compost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Éteindre</a:t>
            </a:r>
            <a:r>
              <a:rPr lang="en-GB" sz="1400" dirty="0">
                <a:latin typeface="Comic Sans MS" panose="030F0702030302020204" pitchFamily="66" charset="0"/>
              </a:rPr>
              <a:t> les </a:t>
            </a:r>
            <a:r>
              <a:rPr lang="en-GB" sz="1400" dirty="0" err="1">
                <a:latin typeface="Comic Sans MS" panose="030F0702030302020204" pitchFamily="66" charset="0"/>
              </a:rPr>
              <a:t>appareils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électriques</a:t>
            </a:r>
            <a:r>
              <a:rPr lang="en-GB" sz="1400" dirty="0">
                <a:latin typeface="Comic Sans MS" panose="030F0702030302020204" pitchFamily="66" charset="0"/>
              </a:rPr>
              <a:t> turn off devices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Éteindre</a:t>
            </a:r>
            <a:r>
              <a:rPr lang="en-GB" sz="1400" dirty="0">
                <a:latin typeface="Comic Sans MS" panose="030F0702030302020204" pitchFamily="66" charset="0"/>
              </a:rPr>
              <a:t> la lumière		switch off the light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baisser</a:t>
            </a:r>
            <a:r>
              <a:rPr lang="en-GB" sz="1400" dirty="0">
                <a:latin typeface="Comic Sans MS" panose="030F0702030302020204" pitchFamily="66" charset="0"/>
              </a:rPr>
              <a:t> le </a:t>
            </a:r>
            <a:r>
              <a:rPr lang="en-GB" sz="1400" dirty="0" err="1">
                <a:latin typeface="Comic Sans MS" panose="030F0702030302020204" pitchFamily="66" charset="0"/>
              </a:rPr>
              <a:t>chauffage</a:t>
            </a:r>
            <a:r>
              <a:rPr lang="en-GB" sz="1400" dirty="0">
                <a:latin typeface="Comic Sans MS" panose="030F0702030302020204" pitchFamily="66" charset="0"/>
              </a:rPr>
              <a:t> central	turn the heating down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Mettre</a:t>
            </a:r>
            <a:r>
              <a:rPr lang="en-GB" sz="1400" dirty="0">
                <a:latin typeface="Comic Sans MS" panose="030F0702030302020204" pitchFamily="66" charset="0"/>
              </a:rPr>
              <a:t> un pull		wear a jumper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Utiliser du </a:t>
            </a:r>
            <a:r>
              <a:rPr lang="en-GB" sz="1400" dirty="0" err="1">
                <a:latin typeface="Comic Sans MS" panose="030F0702030302020204" pitchFamily="66" charset="0"/>
              </a:rPr>
              <a:t>papier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recyclé</a:t>
            </a:r>
            <a:r>
              <a:rPr lang="en-GB" sz="1400" dirty="0">
                <a:latin typeface="Comic Sans MS" panose="030F0702030302020204" pitchFamily="66" charset="0"/>
              </a:rPr>
              <a:t>	use recycled paper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Éviter</a:t>
            </a:r>
            <a:r>
              <a:rPr lang="en-GB" sz="1400" dirty="0">
                <a:latin typeface="Comic Sans MS" panose="030F0702030302020204" pitchFamily="66" charset="0"/>
              </a:rPr>
              <a:t> les </a:t>
            </a:r>
            <a:r>
              <a:rPr lang="en-GB" sz="1400" dirty="0" err="1">
                <a:latin typeface="Comic Sans MS" panose="030F0702030302020204" pitchFamily="66" charset="0"/>
              </a:rPr>
              <a:t>produits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jetables</a:t>
            </a:r>
            <a:r>
              <a:rPr lang="en-GB" sz="1400" dirty="0">
                <a:latin typeface="Comic Sans MS" panose="030F0702030302020204" pitchFamily="66" charset="0"/>
              </a:rPr>
              <a:t>	avoid disposable products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Acheter</a:t>
            </a:r>
            <a:r>
              <a:rPr lang="en-GB" sz="1400" dirty="0">
                <a:latin typeface="Comic Sans MS" panose="030F0702030302020204" pitchFamily="66" charset="0"/>
              </a:rPr>
              <a:t> des </a:t>
            </a:r>
            <a:r>
              <a:rPr lang="en-GB" sz="1400" dirty="0" err="1">
                <a:latin typeface="Comic Sans MS" panose="030F0702030302020204" pitchFamily="66" charset="0"/>
              </a:rPr>
              <a:t>produits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verts</a:t>
            </a:r>
            <a:r>
              <a:rPr lang="en-GB" sz="1400" dirty="0">
                <a:latin typeface="Comic Sans MS" panose="030F0702030302020204" pitchFamily="66" charset="0"/>
              </a:rPr>
              <a:t>	buy green products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Priviléger</a:t>
            </a:r>
            <a:r>
              <a:rPr lang="en-GB" sz="1400" dirty="0">
                <a:latin typeface="Comic Sans MS" panose="030F0702030302020204" pitchFamily="66" charset="0"/>
              </a:rPr>
              <a:t> les </a:t>
            </a:r>
            <a:r>
              <a:rPr lang="en-GB" sz="1400" dirty="0" err="1">
                <a:latin typeface="Comic Sans MS" panose="030F0702030302020204" pitchFamily="66" charset="0"/>
              </a:rPr>
              <a:t>produits</a:t>
            </a:r>
            <a:r>
              <a:rPr lang="en-GB" sz="1400" dirty="0">
                <a:latin typeface="Comic Sans MS" panose="030F0702030302020204" pitchFamily="66" charset="0"/>
              </a:rPr>
              <a:t> bios	favour organic products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Aller au college à </a:t>
            </a:r>
            <a:r>
              <a:rPr lang="en-GB" sz="1400" dirty="0" err="1">
                <a:latin typeface="Comic Sans MS" panose="030F0702030302020204" pitchFamily="66" charset="0"/>
              </a:rPr>
              <a:t>vélo</a:t>
            </a:r>
            <a:r>
              <a:rPr lang="en-GB" sz="1400" dirty="0">
                <a:latin typeface="Comic Sans MS" panose="030F0702030302020204" pitchFamily="66" charset="0"/>
              </a:rPr>
              <a:t>		go to school by bike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Utiliser le transport on </a:t>
            </a:r>
            <a:r>
              <a:rPr lang="en-GB" sz="1400" dirty="0" err="1">
                <a:latin typeface="Comic Sans MS" panose="030F0702030302020204" pitchFamily="66" charset="0"/>
              </a:rPr>
              <a:t>commun</a:t>
            </a:r>
            <a:r>
              <a:rPr lang="en-GB" sz="1400" dirty="0">
                <a:latin typeface="Comic Sans MS" panose="030F0702030302020204" pitchFamily="66" charset="0"/>
              </a:rPr>
              <a:t>	use public transport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Aller au college à </a:t>
            </a:r>
            <a:r>
              <a:rPr lang="en-GB" sz="1400" dirty="0" err="1">
                <a:latin typeface="Comic Sans MS" panose="030F0702030302020204" pitchFamily="66" charset="0"/>
              </a:rPr>
              <a:t>vélo</a:t>
            </a:r>
            <a:r>
              <a:rPr lang="en-GB" sz="1400" dirty="0">
                <a:latin typeface="Comic Sans MS" panose="030F0702030302020204" pitchFamily="66" charset="0"/>
              </a:rPr>
              <a:t>		go to school by bike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Refuser les sacs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plastique</a:t>
            </a:r>
            <a:r>
              <a:rPr lang="en-GB" sz="1400" dirty="0">
                <a:latin typeface="Comic Sans MS" panose="030F0702030302020204" pitchFamily="66" charset="0"/>
              </a:rPr>
              <a:t>	refuse plastic bags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Fermer</a:t>
            </a:r>
            <a:r>
              <a:rPr lang="en-GB" sz="1400" dirty="0">
                <a:latin typeface="Comic Sans MS" panose="030F0702030302020204" pitchFamily="66" charset="0"/>
              </a:rPr>
              <a:t> le </a:t>
            </a:r>
            <a:r>
              <a:rPr lang="en-GB" sz="1400" dirty="0" err="1">
                <a:latin typeface="Comic Sans MS" panose="030F0702030302020204" pitchFamily="66" charset="0"/>
              </a:rPr>
              <a:t>robinet</a:t>
            </a:r>
            <a:r>
              <a:rPr lang="en-GB" sz="1400" dirty="0">
                <a:latin typeface="Comic Sans MS" panose="030F0702030302020204" pitchFamily="66" charset="0"/>
              </a:rPr>
              <a:t>		turn the tap off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Prendre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douche		have a shower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Faire plus			do more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Au lieu de…		instead of…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Aller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voiture</a:t>
            </a:r>
            <a:r>
              <a:rPr lang="en-GB" sz="1400" dirty="0">
                <a:latin typeface="Comic Sans MS" panose="030F0702030302020204" pitchFamily="66" charset="0"/>
              </a:rPr>
              <a:t>		going by car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Prendre</a:t>
            </a:r>
            <a:r>
              <a:rPr lang="en-GB" sz="1400" dirty="0">
                <a:latin typeface="Comic Sans MS" panose="030F0702030302020204" pitchFamily="66" charset="0"/>
              </a:rPr>
              <a:t> un </a:t>
            </a:r>
            <a:r>
              <a:rPr lang="en-GB" sz="1400" dirty="0" err="1">
                <a:latin typeface="Comic Sans MS" panose="030F0702030302020204" pitchFamily="66" charset="0"/>
              </a:rPr>
              <a:t>bain</a:t>
            </a:r>
            <a:r>
              <a:rPr lang="en-GB" sz="1400" dirty="0">
                <a:latin typeface="Comic Sans MS" panose="030F0702030302020204" pitchFamily="66" charset="0"/>
              </a:rPr>
              <a:t>		having a bath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86131" y="390525"/>
            <a:ext cx="59679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FAIRE DU BENEVOLAT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travaille</a:t>
            </a:r>
            <a:r>
              <a:rPr lang="en-GB" sz="1400" dirty="0">
                <a:latin typeface="Comic Sans MS" panose="030F0702030302020204" pitchFamily="66" charset="0"/>
              </a:rPr>
              <a:t> sur un stand OXFAM		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travaille</a:t>
            </a:r>
            <a:r>
              <a:rPr lang="en-GB" sz="1400" dirty="0">
                <a:latin typeface="Comic Sans MS" panose="030F0702030302020204" pitchFamily="66" charset="0"/>
              </a:rPr>
              <a:t> dans un refuge pour les </a:t>
            </a:r>
            <a:r>
              <a:rPr lang="en-GB" sz="1400" dirty="0" err="1">
                <a:latin typeface="Comic Sans MS" panose="030F0702030302020204" pitchFamily="66" charset="0"/>
              </a:rPr>
              <a:t>animaux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J’aide</a:t>
            </a:r>
            <a:r>
              <a:rPr lang="en-GB" sz="1400" dirty="0">
                <a:latin typeface="Comic Sans MS" panose="030F0702030302020204" pitchFamily="66" charset="0"/>
              </a:rPr>
              <a:t> les enfants à lire/</a:t>
            </a:r>
            <a:r>
              <a:rPr lang="en-GB" sz="1400" dirty="0" err="1">
                <a:latin typeface="Comic Sans MS" panose="030F0702030302020204" pitchFamily="66" charset="0"/>
              </a:rPr>
              <a:t>écrire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J’aide</a:t>
            </a:r>
            <a:r>
              <a:rPr lang="en-GB" sz="1400" dirty="0">
                <a:latin typeface="Comic Sans MS" panose="030F0702030302020204" pitchFamily="66" charset="0"/>
              </a:rPr>
              <a:t> les SDFs		I help the homeless</a:t>
            </a:r>
          </a:p>
        </p:txBody>
      </p:sp>
    </p:spTree>
    <p:extLst>
      <p:ext uri="{BB962C8B-B14F-4D97-AF65-F5344CB8AC3E}">
        <p14:creationId xmlns:p14="http://schemas.microsoft.com/office/powerpoint/2010/main" val="155471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587" y="2420233"/>
            <a:ext cx="1155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LES OPINIONS</a:t>
            </a: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 que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…	I find that it..		Mon travail </a:t>
            </a:r>
            <a:r>
              <a:rPr lang="en-GB" sz="1400" dirty="0" err="1">
                <a:latin typeface="Comic Sans MS" panose="030F0702030302020204" pitchFamily="66" charset="0"/>
              </a:rPr>
              <a:t>préférée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..	My favourite </a:t>
            </a:r>
            <a:r>
              <a:rPr lang="en-GB" sz="1400" b="1" dirty="0">
                <a:latin typeface="Comic Sans MS" panose="030F0702030302020204" pitchFamily="66" charset="0"/>
              </a:rPr>
              <a:t>job is</a:t>
            </a:r>
            <a:r>
              <a:rPr lang="en-GB" sz="1400" dirty="0">
                <a:latin typeface="Comic Sans MS" panose="030F0702030302020204" pitchFamily="66" charset="0"/>
              </a:rPr>
              <a:t>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le/la/les </a:t>
            </a:r>
            <a:r>
              <a:rPr lang="en-GB" sz="1400" dirty="0" err="1">
                <a:latin typeface="Comic Sans MS" panose="030F0702030302020204" pitchFamily="66" charset="0"/>
              </a:rPr>
              <a:t>trouve</a:t>
            </a:r>
            <a:r>
              <a:rPr lang="en-GB" sz="1400" dirty="0">
                <a:latin typeface="Comic Sans MS" panose="030F0702030302020204" pitchFamily="66" charset="0"/>
              </a:rPr>
              <a:t>..	I find it/them…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pense</a:t>
            </a:r>
            <a:r>
              <a:rPr lang="en-GB" sz="1400" dirty="0">
                <a:latin typeface="Comic Sans MS" panose="030F0702030302020204" pitchFamily="66" charset="0"/>
              </a:rPr>
              <a:t> que..	I think that…		Ca me </a:t>
            </a:r>
            <a:r>
              <a:rPr lang="en-GB" sz="1400" dirty="0" err="1">
                <a:latin typeface="Comic Sans MS" panose="030F0702030302020204" pitchFamily="66" charset="0"/>
              </a:rPr>
              <a:t>donne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envie</a:t>
            </a:r>
            <a:r>
              <a:rPr lang="en-GB" sz="1400" dirty="0">
                <a:latin typeface="Comic Sans MS" panose="030F0702030302020204" pitchFamily="66" charset="0"/>
              </a:rPr>
              <a:t> d’être	It makes me want </a:t>
            </a:r>
            <a:r>
              <a:rPr lang="en-GB" sz="1400" b="1" dirty="0">
                <a:latin typeface="Comic Sans MS" panose="030F0702030302020204" pitchFamily="66" charset="0"/>
              </a:rPr>
              <a:t>to be </a:t>
            </a:r>
            <a:r>
              <a:rPr lang="en-GB" sz="1400" dirty="0">
                <a:latin typeface="Comic Sans MS" panose="030F0702030302020204" pitchFamily="66" charset="0"/>
              </a:rPr>
              <a:t>(verb)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Je </a:t>
            </a:r>
            <a:r>
              <a:rPr lang="en-GB" sz="1400" dirty="0" err="1">
                <a:latin typeface="Comic Sans MS" panose="030F0702030302020204" pitchFamily="66" charset="0"/>
              </a:rPr>
              <a:t>crois</a:t>
            </a:r>
            <a:r>
              <a:rPr lang="en-GB" sz="1400" dirty="0">
                <a:latin typeface="Comic Sans MS" panose="030F0702030302020204" pitchFamily="66" charset="0"/>
              </a:rPr>
              <a:t> que…	I believe that…		Ca me rend </a:t>
            </a:r>
            <a:r>
              <a:rPr lang="en-GB" sz="1400" b="1" dirty="0">
                <a:latin typeface="Comic Sans MS" panose="030F0702030302020204" pitchFamily="66" charset="0"/>
              </a:rPr>
              <a:t>content</a:t>
            </a:r>
            <a:r>
              <a:rPr lang="en-GB" sz="1400" dirty="0">
                <a:latin typeface="Comic Sans MS" panose="030F0702030302020204" pitchFamily="66" charset="0"/>
              </a:rPr>
              <a:t>		I makes me </a:t>
            </a:r>
            <a:r>
              <a:rPr lang="en-GB" sz="1400" b="1" dirty="0">
                <a:latin typeface="Comic Sans MS" panose="030F0702030302020204" pitchFamily="66" charset="0"/>
              </a:rPr>
              <a:t>happy (adjective)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 mon </a:t>
            </a:r>
            <a:r>
              <a:rPr lang="en-GB" sz="1400" dirty="0" err="1">
                <a:latin typeface="Comic Sans MS" panose="030F0702030302020204" pitchFamily="66" charset="0"/>
              </a:rPr>
              <a:t>avis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In my opinion it is…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Selon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moi</a:t>
            </a:r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400" dirty="0" err="1">
                <a:latin typeface="Comic Sans MS" panose="030F0702030302020204" pitchFamily="66" charset="0"/>
              </a:rPr>
              <a:t>c’est</a:t>
            </a:r>
            <a:r>
              <a:rPr lang="en-GB" sz="1400" dirty="0">
                <a:latin typeface="Comic Sans MS" panose="030F0702030302020204" pitchFamily="66" charset="0"/>
              </a:rPr>
              <a:t>	According to me it is…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passion pour </a:t>
            </a:r>
            <a:r>
              <a:rPr lang="en-GB" sz="1400" b="1" dirty="0" err="1">
                <a:latin typeface="Comic Sans MS" panose="030F0702030302020204" pitchFamily="66" charset="0"/>
              </a:rPr>
              <a:t>l’environnement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I have a passion for the environment</a:t>
            </a:r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Personnellement</a:t>
            </a:r>
            <a:r>
              <a:rPr lang="en-GB" sz="1400" dirty="0">
                <a:latin typeface="Comic Sans MS" panose="030F0702030302020204" pitchFamily="66" charset="0"/>
              </a:rPr>
              <a:t>	Personally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fan de </a:t>
            </a:r>
            <a:r>
              <a:rPr lang="en-GB" sz="1400" b="1" dirty="0">
                <a:latin typeface="Comic Sans MS" panose="030F0702030302020204" pitchFamily="66" charset="0"/>
              </a:rPr>
              <a:t>faire du </a:t>
            </a:r>
            <a:r>
              <a:rPr lang="en-GB" sz="1400" b="1" dirty="0" err="1">
                <a:latin typeface="Comic Sans MS" panose="030F0702030302020204" pitchFamily="66" charset="0"/>
              </a:rPr>
              <a:t>bénévolat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I’m a fan of </a:t>
            </a:r>
            <a:r>
              <a:rPr lang="en-GB" sz="1400" b="1" dirty="0">
                <a:latin typeface="Comic Sans MS" panose="030F0702030302020204" pitchFamily="66" charset="0"/>
              </a:rPr>
              <a:t>volunteering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Fascinant</a:t>
            </a:r>
            <a:r>
              <a:rPr lang="en-GB" sz="1400" dirty="0">
                <a:latin typeface="Comic Sans MS" panose="030F0702030302020204" pitchFamily="66" charset="0"/>
              </a:rPr>
              <a:t>		fascinating		</a:t>
            </a:r>
            <a:r>
              <a:rPr lang="en-GB" sz="1400" dirty="0" err="1">
                <a:latin typeface="Comic Sans MS" panose="030F0702030302020204" pitchFamily="66" charset="0"/>
              </a:rPr>
              <a:t>J’ai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horreur</a:t>
            </a:r>
            <a:r>
              <a:rPr lang="en-GB" sz="1400" dirty="0">
                <a:latin typeface="Comic Sans MS" panose="030F0702030302020204" pitchFamily="66" charset="0"/>
              </a:rPr>
              <a:t> de …		I hate </a:t>
            </a:r>
            <a:r>
              <a:rPr lang="en-GB" sz="1400" b="1" dirty="0">
                <a:latin typeface="Comic Sans MS" panose="030F0702030302020204" pitchFamily="66" charset="0"/>
              </a:rPr>
              <a:t>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Intéressant</a:t>
            </a:r>
            <a:r>
              <a:rPr lang="en-GB" sz="1400" dirty="0">
                <a:latin typeface="Comic Sans MS" panose="030F0702030302020204" pitchFamily="66" charset="0"/>
              </a:rPr>
              <a:t>	interesting		</a:t>
            </a:r>
            <a:r>
              <a:rPr lang="en-GB" sz="1400" b="1" dirty="0">
                <a:latin typeface="Comic Sans MS" panose="030F0702030302020204" pitchFamily="66" charset="0"/>
              </a:rPr>
              <a:t>Faire du </a:t>
            </a:r>
            <a:r>
              <a:rPr lang="en-GB" sz="1400" b="1" dirty="0" err="1">
                <a:latin typeface="Comic Sans MS" panose="030F0702030302020204" pitchFamily="66" charset="0"/>
              </a:rPr>
              <a:t>bénévolat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me plait	</a:t>
            </a:r>
            <a:r>
              <a:rPr lang="en-GB" sz="1400" b="1" dirty="0">
                <a:latin typeface="Comic Sans MS" panose="030F0702030302020204" pitchFamily="66" charset="0"/>
              </a:rPr>
              <a:t>volunteering </a:t>
            </a:r>
            <a:r>
              <a:rPr lang="en-GB" sz="1400" dirty="0">
                <a:latin typeface="Comic Sans MS" panose="030F0702030302020204" pitchFamily="66" charset="0"/>
              </a:rPr>
              <a:t>pleases me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pleases me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Facile		easy			Je </a:t>
            </a:r>
            <a:r>
              <a:rPr lang="en-GB" sz="1400" dirty="0" err="1">
                <a:latin typeface="Comic Sans MS" panose="030F0702030302020204" pitchFamily="66" charset="0"/>
              </a:rPr>
              <a:t>suis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passionné</a:t>
            </a:r>
            <a:r>
              <a:rPr lang="en-GB" sz="1400" dirty="0">
                <a:latin typeface="Comic Sans MS" panose="030F0702030302020204" pitchFamily="66" charset="0"/>
              </a:rPr>
              <a:t> de </a:t>
            </a:r>
            <a:r>
              <a:rPr lang="en-GB" sz="1400" b="1" dirty="0">
                <a:latin typeface="Comic Sans MS" panose="030F0702030302020204" pitchFamily="66" charset="0"/>
              </a:rPr>
              <a:t>faire du </a:t>
            </a:r>
            <a:r>
              <a:rPr lang="en-GB" sz="1400" b="1" dirty="0" err="1">
                <a:latin typeface="Comic Sans MS" panose="030F0702030302020204" pitchFamily="66" charset="0"/>
              </a:rPr>
              <a:t>bénévolat</a:t>
            </a:r>
            <a:r>
              <a:rPr lang="en-GB" sz="1400" dirty="0">
                <a:latin typeface="Comic Sans MS" panose="030F0702030302020204" pitchFamily="66" charset="0"/>
              </a:rPr>
              <a:t> 	I am passionate about </a:t>
            </a:r>
            <a:r>
              <a:rPr lang="en-GB" sz="1400" b="1" dirty="0">
                <a:latin typeface="Comic Sans MS" panose="030F0702030302020204" pitchFamily="66" charset="0"/>
              </a:rPr>
              <a:t>volunteering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Utile		useful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 err="1">
                <a:latin typeface="Comic Sans MS" panose="030F0702030302020204" pitchFamily="66" charset="0"/>
              </a:rPr>
              <a:t>Ennuyeux</a:t>
            </a:r>
            <a:r>
              <a:rPr lang="en-GB" sz="1400" dirty="0">
                <a:latin typeface="Comic Sans MS" panose="030F0702030302020204" pitchFamily="66" charset="0"/>
              </a:rPr>
              <a:t>		boring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Propre</a:t>
            </a:r>
            <a:r>
              <a:rPr lang="en-GB" sz="1400" dirty="0">
                <a:latin typeface="Comic Sans MS" panose="030F0702030302020204" pitchFamily="66" charset="0"/>
              </a:rPr>
              <a:t>		clean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Inutile		useless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Marrant</a:t>
            </a:r>
            <a:r>
              <a:rPr lang="en-GB" sz="1400" dirty="0">
                <a:latin typeface="Comic Sans MS" panose="030F0702030302020204" pitchFamily="66" charset="0"/>
              </a:rPr>
              <a:t>		funny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3678" y="651455"/>
            <a:ext cx="3245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PAST</a:t>
            </a: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trié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pris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utilisé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J’ai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évité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70917" y="651455"/>
            <a:ext cx="2932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PRESENT</a:t>
            </a: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trie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latin typeface="Comic Sans MS" panose="030F0702030302020204" pitchFamily="66" charset="0"/>
              </a:rPr>
              <a:t>Je </a:t>
            </a:r>
            <a:r>
              <a:rPr lang="en-GB" b="1" dirty="0" err="1">
                <a:latin typeface="Comic Sans MS" panose="030F0702030302020204" pitchFamily="66" charset="0"/>
              </a:rPr>
              <a:t>prends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J’utilise</a:t>
            </a:r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b="1" dirty="0" err="1">
                <a:latin typeface="Comic Sans MS" panose="030F0702030302020204" pitchFamily="66" charset="0"/>
              </a:rPr>
              <a:t>J’évite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6643" y="651455"/>
            <a:ext cx="32450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anose="030F0702030302020204" pitchFamily="66" charset="0"/>
              </a:rPr>
              <a:t>FUTURE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Je </a:t>
            </a:r>
            <a:r>
              <a:rPr lang="en-GB" sz="1400" b="1" dirty="0" err="1">
                <a:latin typeface="Comic Sans MS" panose="030F0702030302020204" pitchFamily="66" charset="0"/>
              </a:rPr>
              <a:t>vais</a:t>
            </a:r>
            <a:r>
              <a:rPr lang="en-GB" sz="1400" b="1" dirty="0">
                <a:latin typeface="Comic Sans MS" panose="030F0702030302020204" pitchFamily="66" charset="0"/>
              </a:rPr>
              <a:t> trier/je </a:t>
            </a:r>
            <a:r>
              <a:rPr lang="en-GB" sz="1400" b="1" dirty="0" err="1">
                <a:latin typeface="Comic Sans MS" panose="030F0702030302020204" pitchFamily="66" charset="0"/>
              </a:rPr>
              <a:t>trierai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Je </a:t>
            </a:r>
            <a:r>
              <a:rPr lang="en-GB" sz="1400" b="1" dirty="0" err="1">
                <a:latin typeface="Comic Sans MS" panose="030F0702030302020204" pitchFamily="66" charset="0"/>
              </a:rPr>
              <a:t>vais</a:t>
            </a:r>
            <a:r>
              <a:rPr lang="en-GB" sz="1400" b="1" dirty="0">
                <a:latin typeface="Comic Sans MS" panose="030F0702030302020204" pitchFamily="66" charset="0"/>
              </a:rPr>
              <a:t> </a:t>
            </a:r>
            <a:r>
              <a:rPr lang="en-GB" sz="1400" b="1" dirty="0" err="1">
                <a:latin typeface="Comic Sans MS" panose="030F0702030302020204" pitchFamily="66" charset="0"/>
              </a:rPr>
              <a:t>prendre</a:t>
            </a:r>
            <a:r>
              <a:rPr lang="en-GB" sz="1400" b="1" dirty="0">
                <a:latin typeface="Comic Sans MS" panose="030F0702030302020204" pitchFamily="66" charset="0"/>
              </a:rPr>
              <a:t>/je </a:t>
            </a:r>
            <a:r>
              <a:rPr lang="en-GB" sz="1400" b="1" dirty="0" err="1">
                <a:latin typeface="Comic Sans MS" panose="030F0702030302020204" pitchFamily="66" charset="0"/>
              </a:rPr>
              <a:t>pendrai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Je </a:t>
            </a:r>
            <a:r>
              <a:rPr lang="en-GB" sz="1600" b="1" dirty="0" err="1">
                <a:latin typeface="Comic Sans MS" panose="030F0702030302020204" pitchFamily="66" charset="0"/>
              </a:rPr>
              <a:t>vais</a:t>
            </a:r>
            <a:r>
              <a:rPr lang="en-GB" sz="1600" b="1" dirty="0">
                <a:latin typeface="Comic Sans MS" panose="030F0702030302020204" pitchFamily="66" charset="0"/>
              </a:rPr>
              <a:t> utiliser/</a:t>
            </a:r>
            <a:r>
              <a:rPr lang="en-GB" sz="1600" b="1" dirty="0" err="1">
                <a:latin typeface="Comic Sans MS" panose="030F0702030302020204" pitchFamily="66" charset="0"/>
              </a:rPr>
              <a:t>j’utiliserai</a:t>
            </a:r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Je </a:t>
            </a:r>
            <a:r>
              <a:rPr lang="en-GB" sz="1600" b="1" dirty="0" err="1">
                <a:latin typeface="Comic Sans MS" panose="030F0702030302020204" pitchFamily="66" charset="0"/>
              </a:rPr>
              <a:t>vais</a:t>
            </a:r>
            <a:r>
              <a:rPr lang="en-GB" sz="1600" b="1" dirty="0">
                <a:latin typeface="Comic Sans MS" panose="030F0702030302020204" pitchFamily="66" charset="0"/>
              </a:rPr>
              <a:t> </a:t>
            </a:r>
            <a:r>
              <a:rPr lang="en-GB" sz="1600" b="1" dirty="0" err="1">
                <a:latin typeface="Comic Sans MS" panose="030F0702030302020204" pitchFamily="66" charset="0"/>
              </a:rPr>
              <a:t>éviter</a:t>
            </a:r>
            <a:r>
              <a:rPr lang="en-GB" sz="1600" b="1" dirty="0">
                <a:latin typeface="Comic Sans MS" panose="030F0702030302020204" pitchFamily="66" charset="0"/>
              </a:rPr>
              <a:t>/</a:t>
            </a:r>
            <a:r>
              <a:rPr lang="en-GB" sz="1600" b="1" dirty="0" err="1">
                <a:latin typeface="Comic Sans MS" panose="030F0702030302020204" pitchFamily="66" charset="0"/>
              </a:rPr>
              <a:t>j’éviterai</a:t>
            </a:r>
            <a:endParaRPr lang="en-GB" sz="1600" b="1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21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863" y="490653"/>
            <a:ext cx="5497551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Essential words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Frequency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Normalement</a:t>
            </a:r>
            <a:r>
              <a:rPr lang="en-GB" sz="1400" dirty="0">
                <a:latin typeface="Comic Sans MS" panose="030F0702030302020204" pitchFamily="66" charset="0"/>
              </a:rPr>
              <a:t>		normally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Souvent</a:t>
            </a:r>
            <a:r>
              <a:rPr lang="en-GB" sz="1400" dirty="0">
                <a:latin typeface="Comic Sans MS" panose="030F0702030302020204" pitchFamily="66" charset="0"/>
              </a:rPr>
              <a:t>			often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Tous</a:t>
            </a:r>
            <a:r>
              <a:rPr lang="en-GB" sz="1400" dirty="0">
                <a:latin typeface="Comic Sans MS" panose="030F0702030302020204" pitchFamily="66" charset="0"/>
              </a:rPr>
              <a:t> les </a:t>
            </a:r>
            <a:r>
              <a:rPr lang="en-GB" sz="1400" dirty="0" err="1">
                <a:latin typeface="Comic Sans MS" panose="030F0702030302020204" pitchFamily="66" charset="0"/>
              </a:rPr>
              <a:t>jours</a:t>
            </a:r>
            <a:r>
              <a:rPr lang="en-GB" sz="1400" dirty="0">
                <a:latin typeface="Comic Sans MS" panose="030F0702030302020204" pitchFamily="66" charset="0"/>
              </a:rPr>
              <a:t>		everyday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Une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fois</a:t>
            </a:r>
            <a:r>
              <a:rPr lang="en-GB" sz="1400" dirty="0">
                <a:latin typeface="Comic Sans MS" panose="030F0702030302020204" pitchFamily="66" charset="0"/>
              </a:rPr>
              <a:t> par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		one a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D’habitude</a:t>
            </a:r>
            <a:r>
              <a:rPr lang="en-GB" sz="1400" dirty="0">
                <a:latin typeface="Comic Sans MS" panose="030F0702030302020204" pitchFamily="66" charset="0"/>
              </a:rPr>
              <a:t>			usually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De temps </a:t>
            </a:r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temps		from time to time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Parfois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quelquefois</a:t>
            </a:r>
            <a:r>
              <a:rPr lang="en-GB" sz="1400" dirty="0">
                <a:latin typeface="Comic Sans MS" panose="030F0702030302020204" pitchFamily="66" charset="0"/>
              </a:rPr>
              <a:t>		sometimes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When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Hier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soir</a:t>
            </a:r>
            <a:r>
              <a:rPr lang="en-GB" sz="1400" dirty="0">
                <a:latin typeface="Comic Sans MS" panose="030F0702030302020204" pitchFamily="66" charset="0"/>
              </a:rPr>
              <a:t>			yesterday evening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Récemment</a:t>
            </a:r>
            <a:r>
              <a:rPr lang="en-GB" sz="1400" dirty="0">
                <a:latin typeface="Comic Sans MS" panose="030F0702030302020204" pitchFamily="66" charset="0"/>
              </a:rPr>
              <a:t>		recently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Le weekend </a:t>
            </a:r>
            <a:r>
              <a:rPr lang="en-GB" sz="1400" dirty="0" err="1">
                <a:latin typeface="Comic Sans MS" panose="030F0702030302020204" pitchFamily="66" charset="0"/>
              </a:rPr>
              <a:t>dernier</a:t>
            </a:r>
            <a:r>
              <a:rPr lang="en-GB" sz="1400" dirty="0">
                <a:latin typeface="Comic Sans MS" panose="030F0702030302020204" pitchFamily="66" charset="0"/>
              </a:rPr>
              <a:t>		last weekend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La </a:t>
            </a:r>
            <a:r>
              <a:rPr lang="en-GB" sz="1400" dirty="0" err="1">
                <a:latin typeface="Comic Sans MS" panose="030F0702030302020204" pitchFamily="66" charset="0"/>
              </a:rPr>
              <a:t>semaine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week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L’année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dernière</a:t>
            </a:r>
            <a:r>
              <a:rPr lang="en-GB" sz="1400" dirty="0">
                <a:latin typeface="Comic Sans MS" panose="030F0702030302020204" pitchFamily="66" charset="0"/>
              </a:rPr>
              <a:t>		last year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Il y a </a:t>
            </a:r>
            <a:r>
              <a:rPr lang="en-GB" sz="1400" dirty="0">
                <a:latin typeface="Comic Sans MS" panose="030F0702030302020204" pitchFamily="66" charset="0"/>
              </a:rPr>
              <a:t>2 </a:t>
            </a:r>
            <a:r>
              <a:rPr lang="en-GB" sz="1400" dirty="0" err="1">
                <a:latin typeface="Comic Sans MS" panose="030F0702030302020204" pitchFamily="66" charset="0"/>
              </a:rPr>
              <a:t>semaines</a:t>
            </a:r>
            <a:r>
              <a:rPr lang="en-GB" sz="1400" dirty="0">
                <a:latin typeface="Comic Sans MS" panose="030F0702030302020204" pitchFamily="66" charset="0"/>
              </a:rPr>
              <a:t>		2 weeks </a:t>
            </a:r>
            <a:r>
              <a:rPr lang="en-GB" sz="1400" b="1" dirty="0">
                <a:latin typeface="Comic Sans MS" panose="030F0702030302020204" pitchFamily="66" charset="0"/>
              </a:rPr>
              <a:t>ago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Sequencers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D’abord</a:t>
            </a:r>
            <a:r>
              <a:rPr lang="en-GB" sz="1400" dirty="0">
                <a:latin typeface="Comic Sans MS" panose="030F0702030302020204" pitchFamily="66" charset="0"/>
              </a:rPr>
              <a:t>			firstly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Puis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ensuite</a:t>
            </a:r>
            <a:r>
              <a:rPr lang="en-GB" sz="1400" dirty="0">
                <a:latin typeface="Comic Sans MS" panose="030F0702030302020204" pitchFamily="66" charset="0"/>
              </a:rPr>
              <a:t>		then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Après			after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Après </a:t>
            </a:r>
            <a:r>
              <a:rPr lang="en-GB" sz="1400" dirty="0" err="1">
                <a:latin typeface="Comic Sans MS" panose="030F0702030302020204" pitchFamily="66" charset="0"/>
              </a:rPr>
              <a:t>avoir</a:t>
            </a:r>
            <a:r>
              <a:rPr lang="en-GB" sz="1400" dirty="0">
                <a:latin typeface="Comic Sans MS" panose="030F0702030302020204" pitchFamily="66" charset="0"/>
              </a:rPr>
              <a:t>…		after having (followed by a pp)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Avant de…			before ( followed by an </a:t>
            </a:r>
            <a:r>
              <a:rPr lang="en-GB" sz="1400" dirty="0" err="1">
                <a:latin typeface="Comic Sans MS" panose="030F0702030302020204" pitchFamily="66" charset="0"/>
              </a:rPr>
              <a:t>inf</a:t>
            </a:r>
            <a:r>
              <a:rPr lang="en-GB" sz="1400" dirty="0">
                <a:latin typeface="Comic Sans MS" panose="030F0702030302020204" pitchFamily="66" charset="0"/>
              </a:rPr>
              <a:t>)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556917" y="680224"/>
            <a:ext cx="466121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Justification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Car/</a:t>
            </a:r>
            <a:r>
              <a:rPr lang="en-GB" sz="1400" dirty="0" err="1">
                <a:latin typeface="Comic Sans MS" panose="030F0702030302020204" pitchFamily="66" charset="0"/>
              </a:rPr>
              <a:t>parce</a:t>
            </a:r>
            <a:r>
              <a:rPr lang="en-GB" sz="1400" dirty="0">
                <a:latin typeface="Comic Sans MS" panose="030F0702030302020204" pitchFamily="66" charset="0"/>
              </a:rPr>
              <a:t> que		because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Vu que / </a:t>
            </a:r>
            <a:r>
              <a:rPr lang="en-GB" sz="1400" dirty="0" err="1">
                <a:latin typeface="Comic Sans MS" panose="030F0702030302020204" pitchFamily="66" charset="0"/>
              </a:rPr>
              <a:t>étant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donné</a:t>
            </a:r>
            <a:r>
              <a:rPr lang="en-GB" sz="1400" dirty="0">
                <a:latin typeface="Comic Sans MS" panose="030F0702030302020204" pitchFamily="66" charset="0"/>
              </a:rPr>
              <a:t> que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b="1" dirty="0">
                <a:latin typeface="Comic Sans MS" panose="030F0702030302020204" pitchFamily="66" charset="0"/>
              </a:rPr>
              <a:t>Contrast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Pourtant</a:t>
            </a:r>
            <a:r>
              <a:rPr lang="en-GB" sz="1400" dirty="0">
                <a:latin typeface="Comic Sans MS" panose="030F0702030302020204" pitchFamily="66" charset="0"/>
              </a:rPr>
              <a:t>/</a:t>
            </a:r>
            <a:r>
              <a:rPr lang="en-GB" sz="1400" dirty="0" err="1">
                <a:latin typeface="Comic Sans MS" panose="030F0702030302020204" pitchFamily="66" charset="0"/>
              </a:rPr>
              <a:t>cependant</a:t>
            </a:r>
            <a:r>
              <a:rPr lang="en-GB" sz="1400" dirty="0">
                <a:latin typeface="Comic Sans MS" panose="030F0702030302020204" pitchFamily="66" charset="0"/>
              </a:rPr>
              <a:t>		however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Tandis</a:t>
            </a:r>
            <a:r>
              <a:rPr lang="en-GB" sz="1400" dirty="0">
                <a:latin typeface="Comic Sans MS" panose="030F0702030302020204" pitchFamily="66" charset="0"/>
              </a:rPr>
              <a:t> que			whereas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Mais</a:t>
            </a:r>
            <a:r>
              <a:rPr lang="en-GB" sz="1400" dirty="0">
                <a:latin typeface="Comic Sans MS" panose="030F0702030302020204" pitchFamily="66" charset="0"/>
              </a:rPr>
              <a:t>			but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En</a:t>
            </a:r>
            <a:r>
              <a:rPr lang="en-GB" sz="1400" dirty="0">
                <a:latin typeface="Comic Sans MS" panose="030F0702030302020204" pitchFamily="66" charset="0"/>
              </a:rPr>
              <a:t> </a:t>
            </a:r>
            <a:r>
              <a:rPr lang="en-GB" sz="1400" dirty="0" err="1">
                <a:latin typeface="Comic Sans MS" panose="030F0702030302020204" pitchFamily="66" charset="0"/>
              </a:rPr>
              <a:t>revanche</a:t>
            </a:r>
            <a:r>
              <a:rPr lang="en-GB" sz="1400" dirty="0">
                <a:latin typeface="Comic Sans MS" panose="030F0702030302020204" pitchFamily="66" charset="0"/>
              </a:rPr>
              <a:t>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Par </a:t>
            </a:r>
            <a:r>
              <a:rPr lang="en-GB" sz="1400" dirty="0" err="1">
                <a:latin typeface="Comic Sans MS" panose="030F0702030302020204" pitchFamily="66" charset="0"/>
              </a:rPr>
              <a:t>contre</a:t>
            </a:r>
            <a:r>
              <a:rPr lang="en-GB" sz="1400" dirty="0">
                <a:latin typeface="Comic Sans MS" panose="030F0702030302020204" pitchFamily="66" charset="0"/>
              </a:rPr>
              <a:t>	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D’un part….		on the one hand…</a:t>
            </a:r>
          </a:p>
          <a:p>
            <a:r>
              <a:rPr lang="en-GB" sz="1400" dirty="0" err="1">
                <a:latin typeface="Comic Sans MS" panose="030F0702030302020204" pitchFamily="66" charset="0"/>
              </a:rPr>
              <a:t>d’autre</a:t>
            </a:r>
            <a:r>
              <a:rPr lang="en-GB" sz="1400" dirty="0">
                <a:latin typeface="Comic Sans MS" panose="030F0702030302020204" pitchFamily="66" charset="0"/>
              </a:rPr>
              <a:t> part		on the other hand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24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973</Words>
  <Application>Microsoft Office PowerPoint</Application>
  <PresentationFormat>Widescreen</PresentationFormat>
  <Paragraphs>176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Fee</dc:creator>
  <cp:lastModifiedBy>C Fee (BRI)</cp:lastModifiedBy>
  <cp:revision>57</cp:revision>
  <dcterms:created xsi:type="dcterms:W3CDTF">2020-11-16T12:54:35Z</dcterms:created>
  <dcterms:modified xsi:type="dcterms:W3CDTF">2022-06-09T09:39:29Z</dcterms:modified>
</cp:coreProperties>
</file>