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26" y="3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2B615-A789-497B-9AB1-23AB3FF3C502}" type="datetimeFigureOut">
              <a:rPr lang="en-GB" smtClean="0"/>
              <a:t>22/01/2025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A5D30-C7BC-4131-8613-697D2097A7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53699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2B615-A789-497B-9AB1-23AB3FF3C502}" type="datetimeFigureOut">
              <a:rPr lang="en-GB" smtClean="0"/>
              <a:t>22/01/2025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A5D30-C7BC-4131-8613-697D2097A7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78776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2B615-A789-497B-9AB1-23AB3FF3C502}" type="datetimeFigureOut">
              <a:rPr lang="en-GB" smtClean="0"/>
              <a:t>22/01/2025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A5D30-C7BC-4131-8613-697D2097A7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61236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2B615-A789-497B-9AB1-23AB3FF3C502}" type="datetimeFigureOut">
              <a:rPr lang="en-GB" smtClean="0"/>
              <a:t>22/01/2025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A5D30-C7BC-4131-8613-697D2097A7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73996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2B615-A789-497B-9AB1-23AB3FF3C502}" type="datetimeFigureOut">
              <a:rPr lang="en-GB" smtClean="0"/>
              <a:t>22/01/2025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A5D30-C7BC-4131-8613-697D2097A7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83503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2B615-A789-497B-9AB1-23AB3FF3C502}" type="datetimeFigureOut">
              <a:rPr lang="en-GB" smtClean="0"/>
              <a:t>22/01/2025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A5D30-C7BC-4131-8613-697D2097A7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86656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2B615-A789-497B-9AB1-23AB3FF3C502}" type="datetimeFigureOut">
              <a:rPr lang="en-GB" smtClean="0"/>
              <a:t>22/01/2025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A5D30-C7BC-4131-8613-697D2097A7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6604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2B615-A789-497B-9AB1-23AB3FF3C502}" type="datetimeFigureOut">
              <a:rPr lang="en-GB" smtClean="0"/>
              <a:t>22/01/2025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A5D30-C7BC-4131-8613-697D2097A7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4269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2B615-A789-497B-9AB1-23AB3FF3C502}" type="datetimeFigureOut">
              <a:rPr lang="en-GB" smtClean="0"/>
              <a:t>22/01/2025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A5D30-C7BC-4131-8613-697D2097A7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06055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2B615-A789-497B-9AB1-23AB3FF3C502}" type="datetimeFigureOut">
              <a:rPr lang="en-GB" smtClean="0"/>
              <a:t>22/01/2025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A5D30-C7BC-4131-8613-697D2097A7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64510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2B615-A789-497B-9AB1-23AB3FF3C502}" type="datetimeFigureOut">
              <a:rPr lang="en-GB" smtClean="0"/>
              <a:t>22/01/2025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A5D30-C7BC-4131-8613-697D2097A7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98410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E2B615-A789-497B-9AB1-23AB3FF3C502}" type="datetimeFigureOut">
              <a:rPr lang="en-GB" smtClean="0"/>
              <a:t>22/01/2025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EA5D30-C7BC-4131-8613-697D2097A7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39401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73600" y="647700"/>
            <a:ext cx="2133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latin typeface="Comic Sans MS" panose="030F0702030302020204" pitchFamily="66" charset="0"/>
              </a:rPr>
              <a:t>MODULE 3</a:t>
            </a:r>
          </a:p>
          <a:p>
            <a:pPr algn="ctr"/>
            <a:r>
              <a:rPr lang="en-GB" b="1" dirty="0">
                <a:latin typeface="Comic Sans MS" panose="030F0702030302020204" pitchFamily="66" charset="0"/>
              </a:rPr>
              <a:t>THEME 1</a:t>
            </a:r>
          </a:p>
          <a:p>
            <a:pPr algn="ctr"/>
            <a:r>
              <a:rPr lang="en-GB" b="1" dirty="0">
                <a:latin typeface="Comic Sans MS" panose="030F0702030302020204" pitchFamily="66" charset="0"/>
              </a:rPr>
              <a:t>LES FETES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47699" y="558800"/>
            <a:ext cx="4649130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LA NOURRITURE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Je </a:t>
            </a:r>
            <a:r>
              <a:rPr lang="en-GB" sz="1400" dirty="0" err="1">
                <a:latin typeface="Comic Sans MS" panose="030F0702030302020204" pitchFamily="66" charset="0"/>
              </a:rPr>
              <a:t>prends</a:t>
            </a:r>
            <a:r>
              <a:rPr lang="en-GB" sz="1400" dirty="0">
                <a:latin typeface="Comic Sans MS" panose="030F0702030302020204" pitchFamily="66" charset="0"/>
              </a:rPr>
              <a:t>…		I have…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Du café/</a:t>
            </a:r>
            <a:r>
              <a:rPr lang="en-GB" sz="1400" dirty="0" err="1">
                <a:latin typeface="Comic Sans MS" panose="030F0702030302020204" pitchFamily="66" charset="0"/>
              </a:rPr>
              <a:t>lait</a:t>
            </a:r>
            <a:r>
              <a:rPr lang="en-GB" sz="1400" dirty="0">
                <a:latin typeface="Comic Sans MS" panose="030F0702030302020204" pitchFamily="66" charset="0"/>
              </a:rPr>
              <a:t>/jus </a:t>
            </a:r>
            <a:r>
              <a:rPr lang="en-GB" sz="1400" dirty="0" err="1">
                <a:latin typeface="Comic Sans MS" panose="030F0702030302020204" pitchFamily="66" charset="0"/>
              </a:rPr>
              <a:t>d’orange</a:t>
            </a:r>
            <a:r>
              <a:rPr lang="en-GB" sz="1400" dirty="0">
                <a:latin typeface="Comic Sans MS" panose="030F0702030302020204" pitchFamily="66" charset="0"/>
              </a:rPr>
              <a:t>	coffee/milk/OJ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Du pain grille/</a:t>
            </a:r>
            <a:r>
              <a:rPr lang="en-GB" sz="1400" dirty="0" err="1">
                <a:latin typeface="Comic Sans MS" panose="030F0702030302020204" pitchFamily="66" charset="0"/>
              </a:rPr>
              <a:t>beurre</a:t>
            </a:r>
            <a:r>
              <a:rPr lang="en-GB" sz="1400" dirty="0">
                <a:latin typeface="Comic Sans MS" panose="030F0702030302020204" pitchFamily="66" charset="0"/>
              </a:rPr>
              <a:t>		toast/butter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Du </a:t>
            </a:r>
            <a:r>
              <a:rPr lang="en-GB" sz="1400" dirty="0" err="1">
                <a:latin typeface="Comic Sans MS" panose="030F0702030302020204" pitchFamily="66" charset="0"/>
              </a:rPr>
              <a:t>yaourt</a:t>
            </a:r>
            <a:r>
              <a:rPr lang="en-GB" sz="1400" dirty="0">
                <a:latin typeface="Comic Sans MS" panose="030F0702030302020204" pitchFamily="66" charset="0"/>
              </a:rPr>
              <a:t>/</a:t>
            </a:r>
            <a:r>
              <a:rPr lang="en-GB" sz="1400" dirty="0" err="1">
                <a:latin typeface="Comic Sans MS" panose="030F0702030302020204" pitchFamily="66" charset="0"/>
              </a:rPr>
              <a:t>miel</a:t>
            </a:r>
            <a:r>
              <a:rPr lang="en-GB" sz="1400" dirty="0">
                <a:latin typeface="Comic Sans MS" panose="030F0702030302020204" pitchFamily="66" charset="0"/>
              </a:rPr>
              <a:t>		yoghurt/honey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Du </a:t>
            </a:r>
            <a:r>
              <a:rPr lang="en-GB" sz="1400" dirty="0" err="1">
                <a:latin typeface="Comic Sans MS" panose="030F0702030302020204" pitchFamily="66" charset="0"/>
              </a:rPr>
              <a:t>poulet</a:t>
            </a:r>
            <a:r>
              <a:rPr lang="en-GB" sz="1400" dirty="0">
                <a:latin typeface="Comic Sans MS" panose="030F0702030302020204" pitchFamily="66" charset="0"/>
              </a:rPr>
              <a:t>/</a:t>
            </a:r>
            <a:r>
              <a:rPr lang="en-GB" sz="1400" dirty="0" err="1">
                <a:latin typeface="Comic Sans MS" panose="030F0702030302020204" pitchFamily="66" charset="0"/>
              </a:rPr>
              <a:t>jambon</a:t>
            </a:r>
            <a:r>
              <a:rPr lang="en-GB" sz="1400" dirty="0">
                <a:latin typeface="Comic Sans MS" panose="030F0702030302020204" pitchFamily="66" charset="0"/>
              </a:rPr>
              <a:t>		chicken/ham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Du </a:t>
            </a:r>
            <a:r>
              <a:rPr lang="en-GB" sz="1400" dirty="0" err="1">
                <a:latin typeface="Comic Sans MS" panose="030F0702030302020204" pitchFamily="66" charset="0"/>
              </a:rPr>
              <a:t>poisson</a:t>
            </a:r>
            <a:r>
              <a:rPr lang="en-GB" sz="1400" dirty="0">
                <a:latin typeface="Comic Sans MS" panose="030F0702030302020204" pitchFamily="66" charset="0"/>
              </a:rPr>
              <a:t>/</a:t>
            </a:r>
            <a:r>
              <a:rPr lang="en-GB" sz="1400" dirty="0" err="1">
                <a:latin typeface="Comic Sans MS" panose="030F0702030302020204" pitchFamily="66" charset="0"/>
              </a:rPr>
              <a:t>saucisson</a:t>
            </a:r>
            <a:r>
              <a:rPr lang="en-GB" sz="1400" dirty="0">
                <a:latin typeface="Comic Sans MS" panose="030F0702030302020204" pitchFamily="66" charset="0"/>
              </a:rPr>
              <a:t>		fish/sausage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Du pain/</a:t>
            </a:r>
            <a:r>
              <a:rPr lang="en-GB" sz="1400" dirty="0" err="1">
                <a:latin typeface="Comic Sans MS" panose="030F0702030302020204" pitchFamily="66" charset="0"/>
              </a:rPr>
              <a:t>riz</a:t>
            </a:r>
            <a:r>
              <a:rPr lang="en-GB" sz="1400" dirty="0">
                <a:latin typeface="Comic Sans MS" panose="030F0702030302020204" pitchFamily="66" charset="0"/>
              </a:rPr>
              <a:t>		bread/rice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Du </a:t>
            </a:r>
            <a:r>
              <a:rPr lang="en-GB" sz="1400" dirty="0" err="1">
                <a:latin typeface="Comic Sans MS" panose="030F0702030302020204" pitchFamily="66" charset="0"/>
              </a:rPr>
              <a:t>chou</a:t>
            </a:r>
            <a:r>
              <a:rPr lang="en-GB" sz="1400" dirty="0">
                <a:latin typeface="Comic Sans MS" panose="030F0702030302020204" pitchFamily="66" charset="0"/>
              </a:rPr>
              <a:t>-fleur		cauliflower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De la </a:t>
            </a:r>
            <a:r>
              <a:rPr lang="en-GB" sz="1400" dirty="0" err="1">
                <a:latin typeface="Comic Sans MS" panose="030F0702030302020204" pitchFamily="66" charset="0"/>
              </a:rPr>
              <a:t>viande</a:t>
            </a:r>
            <a:r>
              <a:rPr lang="en-GB" sz="1400" dirty="0">
                <a:latin typeface="Comic Sans MS" panose="030F0702030302020204" pitchFamily="66" charset="0"/>
              </a:rPr>
              <a:t>		meat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Des fraises/pommes		strawberries/apples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Des </a:t>
            </a:r>
            <a:r>
              <a:rPr lang="en-GB" sz="1400" dirty="0" err="1">
                <a:latin typeface="Comic Sans MS" panose="030F0702030302020204" pitchFamily="66" charset="0"/>
              </a:rPr>
              <a:t>pêches</a:t>
            </a:r>
            <a:r>
              <a:rPr lang="en-GB" sz="1400" dirty="0">
                <a:latin typeface="Comic Sans MS" panose="030F0702030302020204" pitchFamily="66" charset="0"/>
              </a:rPr>
              <a:t>/</a:t>
            </a:r>
            <a:r>
              <a:rPr lang="en-GB" sz="1400" dirty="0" err="1">
                <a:latin typeface="Comic Sans MS" panose="030F0702030302020204" pitchFamily="66" charset="0"/>
              </a:rPr>
              <a:t>poires</a:t>
            </a:r>
            <a:r>
              <a:rPr lang="en-GB" sz="1400" dirty="0">
                <a:latin typeface="Comic Sans MS" panose="030F0702030302020204" pitchFamily="66" charset="0"/>
              </a:rPr>
              <a:t>		peaches/pears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Des legumes		vegetables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Des champignons		mushrooms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Des </a:t>
            </a:r>
            <a:r>
              <a:rPr lang="en-GB" sz="1400" dirty="0" err="1">
                <a:latin typeface="Comic Sans MS" panose="030F0702030302020204" pitchFamily="66" charset="0"/>
              </a:rPr>
              <a:t>petits-pois</a:t>
            </a:r>
            <a:r>
              <a:rPr lang="en-GB" sz="1400" dirty="0">
                <a:latin typeface="Comic Sans MS" panose="030F0702030302020204" pitchFamily="66" charset="0"/>
              </a:rPr>
              <a:t>		peas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Des haricots </a:t>
            </a:r>
            <a:r>
              <a:rPr lang="en-GB" sz="1400" dirty="0" err="1">
                <a:latin typeface="Comic Sans MS" panose="030F0702030302020204" pitchFamily="66" charset="0"/>
              </a:rPr>
              <a:t>verts</a:t>
            </a:r>
            <a:r>
              <a:rPr lang="en-GB" sz="1400" dirty="0">
                <a:latin typeface="Comic Sans MS" panose="030F0702030302020204" pitchFamily="66" charset="0"/>
              </a:rPr>
              <a:t>		green beans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Des pommes de </a:t>
            </a:r>
            <a:r>
              <a:rPr lang="en-GB" sz="1400" dirty="0" err="1">
                <a:latin typeface="Comic Sans MS" panose="030F0702030302020204" pitchFamily="66" charset="0"/>
              </a:rPr>
              <a:t>terre</a:t>
            </a:r>
            <a:r>
              <a:rPr lang="en-GB" sz="1400" dirty="0">
                <a:latin typeface="Comic Sans MS" panose="030F0702030302020204" pitchFamily="66" charset="0"/>
              </a:rPr>
              <a:t>		potatoes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Des pates			pasta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Des crudités		crudités (raw veg)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Des </a:t>
            </a:r>
            <a:r>
              <a:rPr lang="en-GB" sz="1400" dirty="0" err="1">
                <a:latin typeface="Comic Sans MS" panose="030F0702030302020204" pitchFamily="66" charset="0"/>
              </a:rPr>
              <a:t>oeufs</a:t>
            </a:r>
            <a:r>
              <a:rPr lang="en-GB" sz="1400" dirty="0">
                <a:latin typeface="Comic Sans MS" panose="030F0702030302020204" pitchFamily="66" charset="0"/>
              </a:rPr>
              <a:t>			eggs			</a:t>
            </a:r>
          </a:p>
        </p:txBody>
      </p:sp>
      <p:sp>
        <p:nvSpPr>
          <p:cNvPr id="6" name="Rectangle 5"/>
          <p:cNvSpPr/>
          <p:nvPr/>
        </p:nvSpPr>
        <p:spPr>
          <a:xfrm>
            <a:off x="3048000" y="1582341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07200" y="357751"/>
            <a:ext cx="415290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LES QUANTITES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Un </a:t>
            </a:r>
            <a:r>
              <a:rPr lang="en-GB" sz="1400" dirty="0" err="1">
                <a:latin typeface="Comic Sans MS" panose="030F0702030302020204" pitchFamily="66" charset="0"/>
              </a:rPr>
              <a:t>paquet</a:t>
            </a:r>
            <a:r>
              <a:rPr lang="en-GB" sz="1400" dirty="0">
                <a:latin typeface="Comic Sans MS" panose="030F0702030302020204" pitchFamily="66" charset="0"/>
              </a:rPr>
              <a:t> de		a packet of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Une</a:t>
            </a:r>
            <a:r>
              <a:rPr lang="en-GB" sz="1400" dirty="0">
                <a:latin typeface="Comic Sans MS" panose="030F0702030302020204" pitchFamily="66" charset="0"/>
              </a:rPr>
              <a:t> </a:t>
            </a:r>
            <a:r>
              <a:rPr lang="en-GB" sz="1400" dirty="0" err="1">
                <a:latin typeface="Comic Sans MS" panose="030F0702030302020204" pitchFamily="66" charset="0"/>
              </a:rPr>
              <a:t>bouteille</a:t>
            </a:r>
            <a:r>
              <a:rPr lang="en-GB" sz="1400" dirty="0">
                <a:latin typeface="Comic Sans MS" panose="030F0702030302020204" pitchFamily="66" charset="0"/>
              </a:rPr>
              <a:t> de		a bottle of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Un pot de			a jar of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Une</a:t>
            </a:r>
            <a:r>
              <a:rPr lang="en-GB" sz="1400" dirty="0">
                <a:latin typeface="Comic Sans MS" panose="030F0702030302020204" pitchFamily="66" charset="0"/>
              </a:rPr>
              <a:t> tranche de		a slice of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Un </a:t>
            </a:r>
            <a:r>
              <a:rPr lang="en-GB" sz="1400" dirty="0" err="1">
                <a:latin typeface="Comic Sans MS" panose="030F0702030302020204" pitchFamily="66" charset="0"/>
              </a:rPr>
              <a:t>morceau</a:t>
            </a:r>
            <a:r>
              <a:rPr lang="en-GB" sz="1400" dirty="0">
                <a:latin typeface="Comic Sans MS" panose="030F0702030302020204" pitchFamily="66" charset="0"/>
              </a:rPr>
              <a:t> de		a piece of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Une</a:t>
            </a:r>
            <a:r>
              <a:rPr lang="en-GB" sz="1400" dirty="0">
                <a:latin typeface="Comic Sans MS" panose="030F0702030302020204" pitchFamily="66" charset="0"/>
              </a:rPr>
              <a:t> </a:t>
            </a:r>
            <a:r>
              <a:rPr lang="en-GB" sz="1400" dirty="0" err="1">
                <a:latin typeface="Comic Sans MS" panose="030F0702030302020204" pitchFamily="66" charset="0"/>
              </a:rPr>
              <a:t>boite</a:t>
            </a:r>
            <a:r>
              <a:rPr lang="en-GB" sz="1400" dirty="0">
                <a:latin typeface="Comic Sans MS" panose="030F0702030302020204" pitchFamily="66" charset="0"/>
              </a:rPr>
              <a:t> de		a tin/can of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88950" y="5126344"/>
            <a:ext cx="51181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LES MAGASINS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La </a:t>
            </a:r>
            <a:r>
              <a:rPr lang="en-GB" sz="1400" dirty="0" err="1">
                <a:latin typeface="Comic Sans MS" panose="030F0702030302020204" pitchFamily="66" charset="0"/>
              </a:rPr>
              <a:t>boucherie</a:t>
            </a:r>
            <a:r>
              <a:rPr lang="en-GB" sz="1400" dirty="0">
                <a:latin typeface="Comic Sans MS" panose="030F0702030302020204" pitchFamily="66" charset="0"/>
              </a:rPr>
              <a:t>		butcher’s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La </a:t>
            </a:r>
            <a:r>
              <a:rPr lang="en-GB" sz="1400" dirty="0" err="1">
                <a:latin typeface="Comic Sans MS" panose="030F0702030302020204" pitchFamily="66" charset="0"/>
              </a:rPr>
              <a:t>boulangerie</a:t>
            </a:r>
            <a:r>
              <a:rPr lang="en-GB" sz="1400" dirty="0">
                <a:latin typeface="Comic Sans MS" panose="030F0702030302020204" pitchFamily="66" charset="0"/>
              </a:rPr>
              <a:t>		baker’s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La charcuterie		deli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La patisserie		cake shop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L’épicerie</a:t>
            </a:r>
            <a:r>
              <a:rPr lang="en-GB" sz="1400" dirty="0">
                <a:latin typeface="Comic Sans MS" panose="030F0702030302020204" pitchFamily="66" charset="0"/>
              </a:rPr>
              <a:t>			grocer’s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761163" y="3109353"/>
            <a:ext cx="476567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LES FETES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Le jour </a:t>
            </a:r>
            <a:r>
              <a:rPr lang="en-GB" sz="1400" dirty="0" err="1">
                <a:latin typeface="Comic Sans MS" panose="030F0702030302020204" pitchFamily="66" charset="0"/>
              </a:rPr>
              <a:t>férié</a:t>
            </a:r>
            <a:r>
              <a:rPr lang="en-GB" sz="1400" dirty="0">
                <a:latin typeface="Comic Sans MS" panose="030F0702030302020204" pitchFamily="66" charset="0"/>
              </a:rPr>
              <a:t>		Bank Holiday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Le jour de </a:t>
            </a:r>
            <a:r>
              <a:rPr lang="en-GB" sz="1400" dirty="0" err="1">
                <a:latin typeface="Comic Sans MS" panose="030F0702030302020204" pitchFamily="66" charset="0"/>
              </a:rPr>
              <a:t>l’An</a:t>
            </a:r>
            <a:r>
              <a:rPr lang="en-GB" sz="1400" dirty="0">
                <a:latin typeface="Comic Sans MS" panose="030F0702030302020204" pitchFamily="66" charset="0"/>
              </a:rPr>
              <a:t>		New Year’s day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Mardi Gras		Shrove Tues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Le </a:t>
            </a:r>
            <a:r>
              <a:rPr lang="en-GB" sz="1400" dirty="0" err="1">
                <a:latin typeface="Comic Sans MS" panose="030F0702030302020204" pitchFamily="66" charset="0"/>
              </a:rPr>
              <a:t>poisson</a:t>
            </a:r>
            <a:r>
              <a:rPr lang="en-GB" sz="1400" dirty="0">
                <a:latin typeface="Comic Sans MS" panose="030F0702030302020204" pitchFamily="66" charset="0"/>
              </a:rPr>
              <a:t> </a:t>
            </a:r>
            <a:r>
              <a:rPr lang="en-GB" sz="1400" dirty="0" err="1">
                <a:latin typeface="Comic Sans MS" panose="030F0702030302020204" pitchFamily="66" charset="0"/>
              </a:rPr>
              <a:t>d’avril</a:t>
            </a:r>
            <a:r>
              <a:rPr lang="en-GB" sz="1400" dirty="0">
                <a:latin typeface="Comic Sans MS" panose="030F0702030302020204" pitchFamily="66" charset="0"/>
              </a:rPr>
              <a:t>		April 1</a:t>
            </a:r>
            <a:r>
              <a:rPr lang="en-GB" sz="1400" baseline="30000" dirty="0">
                <a:latin typeface="Comic Sans MS" panose="030F0702030302020204" pitchFamily="66" charset="0"/>
              </a:rPr>
              <a:t>st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Paques</a:t>
            </a:r>
            <a:r>
              <a:rPr lang="en-GB" sz="1400" dirty="0">
                <a:latin typeface="Comic Sans MS" panose="030F0702030302020204" pitchFamily="66" charset="0"/>
              </a:rPr>
              <a:t>			Easter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La fête du Travail		May Day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La fête des </a:t>
            </a:r>
            <a:r>
              <a:rPr lang="en-GB" sz="1400" dirty="0" err="1">
                <a:latin typeface="Comic Sans MS" panose="030F0702030302020204" pitchFamily="66" charset="0"/>
              </a:rPr>
              <a:t>mères</a:t>
            </a:r>
            <a:r>
              <a:rPr lang="en-GB" sz="1400" dirty="0">
                <a:latin typeface="Comic Sans MS" panose="030F0702030302020204" pitchFamily="66" charset="0"/>
              </a:rPr>
              <a:t>		Mother’s Day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La fête </a:t>
            </a:r>
            <a:r>
              <a:rPr lang="en-GB" sz="1400" dirty="0" err="1">
                <a:latin typeface="Comic Sans MS" panose="030F0702030302020204" pitchFamily="66" charset="0"/>
              </a:rPr>
              <a:t>Nationale</a:t>
            </a:r>
            <a:r>
              <a:rPr lang="en-GB" sz="1400" dirty="0">
                <a:latin typeface="Comic Sans MS" panose="030F0702030302020204" pitchFamily="66" charset="0"/>
              </a:rPr>
              <a:t>		Bastille Day (14/07)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La </a:t>
            </a:r>
            <a:r>
              <a:rPr lang="en-GB" sz="1400" dirty="0" err="1">
                <a:latin typeface="Comic Sans MS" panose="030F0702030302020204" pitchFamily="66" charset="0"/>
              </a:rPr>
              <a:t>nuit</a:t>
            </a:r>
            <a:r>
              <a:rPr lang="en-GB" sz="1400" dirty="0">
                <a:latin typeface="Comic Sans MS" panose="030F0702030302020204" pitchFamily="66" charset="0"/>
              </a:rPr>
              <a:t> blanche		museums open at nigh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La Toussaint		31 Oct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Le jour de Noel		Xmas Day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La Saint-</a:t>
            </a:r>
            <a:r>
              <a:rPr lang="en-GB" sz="1400" dirty="0" err="1">
                <a:latin typeface="Comic Sans MS" panose="030F0702030302020204" pitchFamily="66" charset="0"/>
              </a:rPr>
              <a:t>Sylvestre</a:t>
            </a:r>
            <a:r>
              <a:rPr lang="en-GB" sz="1400" dirty="0">
                <a:latin typeface="Comic Sans MS" panose="030F0702030302020204" pitchFamily="66" charset="0"/>
              </a:rPr>
              <a:t>		New Year’s Eve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L’anniversaire</a:t>
            </a:r>
            <a:r>
              <a:rPr lang="en-GB" sz="1400" dirty="0">
                <a:latin typeface="Comic Sans MS" panose="030F0702030302020204" pitchFamily="66" charset="0"/>
              </a:rPr>
              <a:t>		birthday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Un </a:t>
            </a:r>
            <a:r>
              <a:rPr lang="en-GB" sz="1400" dirty="0" err="1">
                <a:latin typeface="Comic Sans MS" panose="030F0702030302020204" pitchFamily="66" charset="0"/>
              </a:rPr>
              <a:t>mariage</a:t>
            </a:r>
            <a:r>
              <a:rPr lang="en-GB" sz="1400" dirty="0">
                <a:latin typeface="Comic Sans MS" panose="030F0702030302020204" pitchFamily="66" charset="0"/>
              </a:rPr>
              <a:t>		a wedding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Fêter</a:t>
            </a:r>
            <a:r>
              <a:rPr lang="en-GB" sz="1400" dirty="0">
                <a:latin typeface="Comic Sans MS" panose="030F0702030302020204" pitchFamily="66" charset="0"/>
              </a:rPr>
              <a:t>			to celebrate	</a:t>
            </a:r>
          </a:p>
        </p:txBody>
      </p:sp>
      <p:sp>
        <p:nvSpPr>
          <p:cNvPr id="2" name="Rectangle 1"/>
          <p:cNvSpPr/>
          <p:nvPr/>
        </p:nvSpPr>
        <p:spPr>
          <a:xfrm>
            <a:off x="6807200" y="1939802"/>
            <a:ext cx="5051424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LES REPAS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Le petit </a:t>
            </a:r>
            <a:r>
              <a:rPr lang="en-GB" sz="1400" dirty="0" err="1">
                <a:latin typeface="Comic Sans MS" panose="030F0702030302020204" pitchFamily="66" charset="0"/>
              </a:rPr>
              <a:t>déjeuner</a:t>
            </a:r>
            <a:r>
              <a:rPr lang="en-GB" sz="1400" dirty="0">
                <a:latin typeface="Comic Sans MS" panose="030F0702030302020204" pitchFamily="66" charset="0"/>
              </a:rPr>
              <a:t>		breakfast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Le </a:t>
            </a:r>
            <a:r>
              <a:rPr lang="en-GB" sz="1400" dirty="0" err="1">
                <a:latin typeface="Comic Sans MS" panose="030F0702030302020204" pitchFamily="66" charset="0"/>
              </a:rPr>
              <a:t>déjeuner</a:t>
            </a:r>
            <a:r>
              <a:rPr lang="en-GB" sz="1400" dirty="0">
                <a:latin typeface="Comic Sans MS" panose="030F0702030302020204" pitchFamily="66" charset="0"/>
              </a:rPr>
              <a:t>		lunch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Le diner			evening meal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Le </a:t>
            </a:r>
            <a:r>
              <a:rPr lang="en-GB" sz="1400" dirty="0" err="1">
                <a:latin typeface="Comic Sans MS" panose="030F0702030302020204" pitchFamily="66" charset="0"/>
              </a:rPr>
              <a:t>casse</a:t>
            </a:r>
            <a:r>
              <a:rPr lang="en-GB" sz="1400" dirty="0">
                <a:latin typeface="Comic Sans MS" panose="030F0702030302020204" pitchFamily="66" charset="0"/>
              </a:rPr>
              <a:t>-croute		snack</a:t>
            </a:r>
          </a:p>
        </p:txBody>
      </p:sp>
    </p:spTree>
    <p:extLst>
      <p:ext uri="{BB962C8B-B14F-4D97-AF65-F5344CB8AC3E}">
        <p14:creationId xmlns:p14="http://schemas.microsoft.com/office/powerpoint/2010/main" val="7541956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66748" y="390525"/>
            <a:ext cx="5734052" cy="72019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LES VETEMENTS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Un blouson			a jacket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Un chapeau		a hat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Un </a:t>
            </a:r>
            <a:r>
              <a:rPr lang="en-GB" sz="1400" dirty="0" err="1">
                <a:latin typeface="Comic Sans MS" panose="030F0702030302020204" pitchFamily="66" charset="0"/>
              </a:rPr>
              <a:t>collant</a:t>
            </a:r>
            <a:r>
              <a:rPr lang="en-GB" sz="1400" dirty="0">
                <a:latin typeface="Comic Sans MS" panose="030F0702030302020204" pitchFamily="66" charset="0"/>
              </a:rPr>
              <a:t>			tights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Un costume		a suit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Un jean </a:t>
            </a:r>
            <a:r>
              <a:rPr lang="en-GB" sz="1400" dirty="0" err="1">
                <a:latin typeface="Comic Sans MS" panose="030F0702030302020204" pitchFamily="66" charset="0"/>
              </a:rPr>
              <a:t>moulant</a:t>
            </a:r>
            <a:r>
              <a:rPr lang="en-GB" sz="1400" dirty="0">
                <a:latin typeface="Comic Sans MS" panose="030F0702030302020204" pitchFamily="66" charset="0"/>
              </a:rPr>
              <a:t>		skinny jeans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Un </a:t>
            </a:r>
            <a:r>
              <a:rPr lang="en-GB" sz="1400" dirty="0" err="1">
                <a:latin typeface="Comic Sans MS" panose="030F0702030302020204" pitchFamily="66" charset="0"/>
              </a:rPr>
              <a:t>manteau</a:t>
            </a:r>
            <a:r>
              <a:rPr lang="en-GB" sz="1400" dirty="0">
                <a:latin typeface="Comic Sans MS" panose="030F0702030302020204" pitchFamily="66" charset="0"/>
              </a:rPr>
              <a:t>		a coat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Un </a:t>
            </a:r>
            <a:r>
              <a:rPr lang="en-GB" sz="1400" dirty="0" err="1">
                <a:latin typeface="Comic Sans MS" panose="030F0702030302020204" pitchFamily="66" charset="0"/>
              </a:rPr>
              <a:t>pantalon</a:t>
            </a:r>
            <a:r>
              <a:rPr lang="en-GB" sz="1400" dirty="0">
                <a:latin typeface="Comic Sans MS" panose="030F0702030302020204" pitchFamily="66" charset="0"/>
              </a:rPr>
              <a:t>		trousers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Un sac à main		handbag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Un sweat à capuche		a hoody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Une</a:t>
            </a:r>
            <a:r>
              <a:rPr lang="en-GB" sz="1400" dirty="0">
                <a:latin typeface="Comic Sans MS" panose="030F0702030302020204" pitchFamily="66" charset="0"/>
              </a:rPr>
              <a:t> </a:t>
            </a:r>
            <a:r>
              <a:rPr lang="en-GB" sz="1400" dirty="0" err="1">
                <a:latin typeface="Comic Sans MS" panose="030F0702030302020204" pitchFamily="66" charset="0"/>
              </a:rPr>
              <a:t>casquette</a:t>
            </a:r>
            <a:r>
              <a:rPr lang="en-GB" sz="1400" dirty="0">
                <a:latin typeface="Comic Sans MS" panose="030F0702030302020204" pitchFamily="66" charset="0"/>
              </a:rPr>
              <a:t>		a cap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Une</a:t>
            </a:r>
            <a:r>
              <a:rPr lang="en-GB" sz="1400" dirty="0">
                <a:latin typeface="Comic Sans MS" panose="030F0702030302020204" pitchFamily="66" charset="0"/>
              </a:rPr>
              <a:t> </a:t>
            </a:r>
            <a:r>
              <a:rPr lang="en-GB" sz="1400" dirty="0" err="1">
                <a:latin typeface="Comic Sans MS" panose="030F0702030302020204" pitchFamily="66" charset="0"/>
              </a:rPr>
              <a:t>ceinture</a:t>
            </a:r>
            <a:r>
              <a:rPr lang="en-GB" sz="1400" dirty="0">
                <a:latin typeface="Comic Sans MS" panose="030F0702030302020204" pitchFamily="66" charset="0"/>
              </a:rPr>
              <a:t>		a belt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Une</a:t>
            </a:r>
            <a:r>
              <a:rPr lang="en-GB" sz="1400" dirty="0">
                <a:latin typeface="Comic Sans MS" panose="030F0702030302020204" pitchFamily="66" charset="0"/>
              </a:rPr>
              <a:t> chemise		a shirt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Une</a:t>
            </a:r>
            <a:r>
              <a:rPr lang="en-GB" sz="1400" dirty="0">
                <a:latin typeface="Comic Sans MS" panose="030F0702030302020204" pitchFamily="66" charset="0"/>
              </a:rPr>
              <a:t> cravat	e		a tie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Une</a:t>
            </a:r>
            <a:r>
              <a:rPr lang="en-GB" sz="1400" dirty="0">
                <a:latin typeface="Comic Sans MS" panose="030F0702030302020204" pitchFamily="66" charset="0"/>
              </a:rPr>
              <a:t> </a:t>
            </a:r>
            <a:r>
              <a:rPr lang="en-GB" sz="1400" dirty="0" err="1">
                <a:latin typeface="Comic Sans MS" panose="030F0702030302020204" pitchFamily="66" charset="0"/>
              </a:rPr>
              <a:t>écharpe</a:t>
            </a:r>
            <a:r>
              <a:rPr lang="en-GB" sz="1400" dirty="0">
                <a:latin typeface="Comic Sans MS" panose="030F0702030302020204" pitchFamily="66" charset="0"/>
              </a:rPr>
              <a:t>		a tie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Une</a:t>
            </a:r>
            <a:r>
              <a:rPr lang="en-GB" sz="1400" dirty="0">
                <a:latin typeface="Comic Sans MS" panose="030F0702030302020204" pitchFamily="66" charset="0"/>
              </a:rPr>
              <a:t> </a:t>
            </a:r>
            <a:r>
              <a:rPr lang="en-GB" sz="1400" dirty="0" err="1">
                <a:latin typeface="Comic Sans MS" panose="030F0702030302020204" pitchFamily="66" charset="0"/>
              </a:rPr>
              <a:t>jupe</a:t>
            </a:r>
            <a:r>
              <a:rPr lang="en-GB" sz="1400" dirty="0">
                <a:latin typeface="Comic Sans MS" panose="030F0702030302020204" pitchFamily="66" charset="0"/>
              </a:rPr>
              <a:t>			a skirt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Une</a:t>
            </a:r>
            <a:r>
              <a:rPr lang="en-GB" sz="1400" dirty="0">
                <a:latin typeface="Comic Sans MS" panose="030F0702030302020204" pitchFamily="66" charset="0"/>
              </a:rPr>
              <a:t> </a:t>
            </a:r>
            <a:r>
              <a:rPr lang="en-GB" sz="1400" dirty="0" err="1">
                <a:latin typeface="Comic Sans MS" panose="030F0702030302020204" pitchFamily="66" charset="0"/>
              </a:rPr>
              <a:t>veste</a:t>
            </a:r>
            <a:r>
              <a:rPr lang="en-GB" sz="1400" dirty="0">
                <a:latin typeface="Comic Sans MS" panose="030F0702030302020204" pitchFamily="66" charset="0"/>
              </a:rPr>
              <a:t>			a jacket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Des baskets		trainers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Des bottes		boots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Des </a:t>
            </a:r>
            <a:r>
              <a:rPr lang="en-GB" sz="1400" dirty="0" err="1">
                <a:latin typeface="Comic Sans MS" panose="030F0702030302020204" pitchFamily="66" charset="0"/>
              </a:rPr>
              <a:t>chaussures</a:t>
            </a:r>
            <a:r>
              <a:rPr lang="en-GB" sz="1400" dirty="0">
                <a:latin typeface="Comic Sans MS" panose="030F0702030302020204" pitchFamily="66" charset="0"/>
              </a:rPr>
              <a:t>		shoes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Des </a:t>
            </a:r>
            <a:r>
              <a:rPr lang="en-GB" sz="1400" dirty="0" err="1">
                <a:latin typeface="Comic Sans MS" panose="030F0702030302020204" pitchFamily="66" charset="0"/>
              </a:rPr>
              <a:t>chaussettes</a:t>
            </a:r>
            <a:r>
              <a:rPr lang="en-GB" sz="1400" dirty="0">
                <a:latin typeface="Comic Sans MS" panose="030F0702030302020204" pitchFamily="66" charset="0"/>
              </a:rPr>
              <a:t>		socks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Des </a:t>
            </a:r>
            <a:r>
              <a:rPr lang="en-GB" sz="1400" dirty="0" err="1">
                <a:latin typeface="Comic Sans MS" panose="030F0702030302020204" pitchFamily="66" charset="0"/>
              </a:rPr>
              <a:t>gants</a:t>
            </a:r>
            <a:r>
              <a:rPr lang="en-GB" sz="1400" dirty="0">
                <a:latin typeface="Comic Sans MS" panose="030F0702030302020204" pitchFamily="66" charset="0"/>
              </a:rPr>
              <a:t>			gloves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Des lunettes de </a:t>
            </a:r>
            <a:r>
              <a:rPr lang="en-GB" sz="1400" dirty="0" err="1">
                <a:latin typeface="Comic Sans MS" panose="030F0702030302020204" pitchFamily="66" charset="0"/>
              </a:rPr>
              <a:t>soleil</a:t>
            </a:r>
            <a:r>
              <a:rPr lang="en-GB" sz="1400" dirty="0">
                <a:latin typeface="Comic Sans MS" panose="030F0702030302020204" pitchFamily="66" charset="0"/>
              </a:rPr>
              <a:t>		sunglasses</a:t>
            </a: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r>
              <a:rPr lang="en-GB" sz="1400" dirty="0" err="1">
                <a:latin typeface="Comic Sans MS" panose="030F0702030302020204" pitchFamily="66" charset="0"/>
              </a:rPr>
              <a:t>En</a:t>
            </a:r>
            <a:r>
              <a:rPr lang="en-GB" sz="1400" dirty="0">
                <a:latin typeface="Comic Sans MS" panose="030F0702030302020204" pitchFamily="66" charset="0"/>
              </a:rPr>
              <a:t> </a:t>
            </a:r>
            <a:r>
              <a:rPr lang="en-GB" sz="1400" dirty="0" err="1">
                <a:latin typeface="Comic Sans MS" panose="030F0702030302020204" pitchFamily="66" charset="0"/>
              </a:rPr>
              <a:t>coton</a:t>
            </a:r>
            <a:r>
              <a:rPr lang="en-GB" sz="1400" dirty="0">
                <a:latin typeface="Comic Sans MS" panose="030F0702030302020204" pitchFamily="66" charset="0"/>
              </a:rPr>
              <a:t>/</a:t>
            </a:r>
            <a:r>
              <a:rPr lang="en-GB" sz="1400" dirty="0" err="1">
                <a:latin typeface="Comic Sans MS" panose="030F0702030302020204" pitchFamily="66" charset="0"/>
              </a:rPr>
              <a:t>cuir</a:t>
            </a:r>
            <a:r>
              <a:rPr lang="en-GB" sz="1400" dirty="0">
                <a:latin typeface="Comic Sans MS" panose="030F0702030302020204" pitchFamily="66" charset="0"/>
              </a:rPr>
              <a:t>		made of cotton/leather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En</a:t>
            </a:r>
            <a:r>
              <a:rPr lang="en-GB" sz="1400" dirty="0">
                <a:latin typeface="Comic Sans MS" panose="030F0702030302020204" pitchFamily="66" charset="0"/>
              </a:rPr>
              <a:t> laine/</a:t>
            </a:r>
            <a:r>
              <a:rPr lang="en-GB" sz="1400" dirty="0" err="1">
                <a:latin typeface="Comic Sans MS" panose="030F0702030302020204" pitchFamily="66" charset="0"/>
              </a:rPr>
              <a:t>soie</a:t>
            </a:r>
            <a:r>
              <a:rPr lang="en-GB" sz="1400" dirty="0">
                <a:latin typeface="Comic Sans MS" panose="030F0702030302020204" pitchFamily="66" charset="0"/>
              </a:rPr>
              <a:t>		wool/silk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À </a:t>
            </a:r>
            <a:r>
              <a:rPr lang="en-GB" sz="1400" dirty="0" err="1">
                <a:latin typeface="Comic Sans MS" panose="030F0702030302020204" pitchFamily="66" charset="0"/>
              </a:rPr>
              <a:t>carreaux</a:t>
            </a:r>
            <a:r>
              <a:rPr lang="en-GB" sz="1400" dirty="0">
                <a:latin typeface="Comic Sans MS" panose="030F0702030302020204" pitchFamily="66" charset="0"/>
              </a:rPr>
              <a:t>		checked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De marque			designer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Clair/</a:t>
            </a:r>
            <a:r>
              <a:rPr lang="en-GB" sz="1400" dirty="0" err="1">
                <a:latin typeface="Comic Sans MS" panose="030F0702030302020204" pitchFamily="66" charset="0"/>
              </a:rPr>
              <a:t>foncé</a:t>
            </a:r>
            <a:r>
              <a:rPr lang="en-GB" sz="1400" dirty="0">
                <a:latin typeface="Comic Sans MS" panose="030F0702030302020204" pitchFamily="66" charset="0"/>
              </a:rPr>
              <a:t>		light/dark</a:t>
            </a: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99717" y="390525"/>
            <a:ext cx="5854391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LA VIE QUOTIDIENNE</a:t>
            </a:r>
          </a:p>
          <a:p>
            <a:endParaRPr lang="en-GB" sz="1400" b="1" dirty="0">
              <a:latin typeface="Comic Sans MS" panose="030F0702030302020204" pitchFamily="66" charset="0"/>
            </a:endParaRPr>
          </a:p>
          <a:p>
            <a:r>
              <a:rPr lang="en-GB" sz="1400" dirty="0">
                <a:latin typeface="Comic Sans MS" panose="030F0702030302020204" pitchFamily="66" charset="0"/>
              </a:rPr>
              <a:t>Je me reveille			I wake up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Je me </a:t>
            </a:r>
            <a:r>
              <a:rPr lang="en-GB" sz="1400" dirty="0" err="1">
                <a:latin typeface="Comic Sans MS" panose="030F0702030302020204" pitchFamily="66" charset="0"/>
              </a:rPr>
              <a:t>lève</a:t>
            </a:r>
            <a:r>
              <a:rPr lang="en-GB" sz="1400" dirty="0">
                <a:latin typeface="Comic Sans MS" panose="030F0702030302020204" pitchFamily="66" charset="0"/>
              </a:rPr>
              <a:t>				I get up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Je </a:t>
            </a:r>
            <a:r>
              <a:rPr lang="en-GB" sz="1400" dirty="0" err="1">
                <a:latin typeface="Comic Sans MS" panose="030F0702030302020204" pitchFamily="66" charset="0"/>
              </a:rPr>
              <a:t>fais</a:t>
            </a:r>
            <a:r>
              <a:rPr lang="en-GB" sz="1400" dirty="0">
                <a:latin typeface="Comic Sans MS" panose="030F0702030302020204" pitchFamily="66" charset="0"/>
              </a:rPr>
              <a:t> la </a:t>
            </a:r>
            <a:r>
              <a:rPr lang="en-GB" sz="1400" dirty="0" err="1">
                <a:latin typeface="Comic Sans MS" panose="030F0702030302020204" pitchFamily="66" charset="0"/>
              </a:rPr>
              <a:t>grasse</a:t>
            </a:r>
            <a:r>
              <a:rPr lang="en-GB" sz="1400" dirty="0">
                <a:latin typeface="Comic Sans MS" panose="030F0702030302020204" pitchFamily="66" charset="0"/>
              </a:rPr>
              <a:t> matinée		I sleep late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Je </a:t>
            </a:r>
            <a:r>
              <a:rPr lang="en-GB" sz="1400" dirty="0" err="1">
                <a:latin typeface="Comic Sans MS" panose="030F0702030302020204" pitchFamily="66" charset="0"/>
              </a:rPr>
              <a:t>m’habille</a:t>
            </a:r>
            <a:r>
              <a:rPr lang="en-GB" sz="1400" dirty="0">
                <a:latin typeface="Comic Sans MS" panose="030F0702030302020204" pitchFamily="66" charset="0"/>
              </a:rPr>
              <a:t>			I get dressed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Je me lave				I wash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Je me </a:t>
            </a:r>
            <a:r>
              <a:rPr lang="en-GB" sz="1400" dirty="0" err="1">
                <a:latin typeface="Comic Sans MS" panose="030F0702030302020204" pitchFamily="66" charset="0"/>
              </a:rPr>
              <a:t>brosse</a:t>
            </a:r>
            <a:r>
              <a:rPr lang="en-GB" sz="1400" dirty="0">
                <a:latin typeface="Comic Sans MS" panose="030F0702030302020204" pitchFamily="66" charset="0"/>
              </a:rPr>
              <a:t> les dents		I brush my teeth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Je </a:t>
            </a:r>
            <a:r>
              <a:rPr lang="en-GB" sz="1400" dirty="0" err="1">
                <a:latin typeface="Comic Sans MS" panose="030F0702030302020204" pitchFamily="66" charset="0"/>
              </a:rPr>
              <a:t>quitte</a:t>
            </a:r>
            <a:r>
              <a:rPr lang="en-GB" sz="1400" dirty="0">
                <a:latin typeface="Comic Sans MS" panose="030F0702030302020204" pitchFamily="66" charset="0"/>
              </a:rPr>
              <a:t> la </a:t>
            </a:r>
            <a:r>
              <a:rPr lang="en-GB" sz="1400" dirty="0" err="1">
                <a:latin typeface="Comic Sans MS" panose="030F0702030302020204" pitchFamily="66" charset="0"/>
              </a:rPr>
              <a:t>maison</a:t>
            </a:r>
            <a:r>
              <a:rPr lang="en-GB" sz="1400" dirty="0">
                <a:latin typeface="Comic Sans MS" panose="030F0702030302020204" pitchFamily="66" charset="0"/>
              </a:rPr>
              <a:t>			I leave home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Je </a:t>
            </a:r>
            <a:r>
              <a:rPr lang="en-GB" sz="1400" dirty="0" err="1">
                <a:latin typeface="Comic Sans MS" panose="030F0702030302020204" pitchFamily="66" charset="0"/>
              </a:rPr>
              <a:t>fais</a:t>
            </a:r>
            <a:r>
              <a:rPr lang="en-GB" sz="1400" dirty="0">
                <a:latin typeface="Comic Sans MS" panose="030F0702030302020204" pitchFamily="66" charset="0"/>
              </a:rPr>
              <a:t> </a:t>
            </a:r>
            <a:r>
              <a:rPr lang="en-GB" sz="1400" dirty="0" err="1">
                <a:latin typeface="Comic Sans MS" panose="030F0702030302020204" pitchFamily="66" charset="0"/>
              </a:rPr>
              <a:t>mes</a:t>
            </a:r>
            <a:r>
              <a:rPr lang="en-GB" sz="1400" dirty="0">
                <a:latin typeface="Comic Sans MS" panose="030F0702030302020204" pitchFamily="66" charset="0"/>
              </a:rPr>
              <a:t> devoirs			I do my homework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Je </a:t>
            </a:r>
            <a:r>
              <a:rPr lang="en-GB" sz="1400" dirty="0" err="1">
                <a:latin typeface="Comic Sans MS" panose="030F0702030302020204" pitchFamily="66" charset="0"/>
              </a:rPr>
              <a:t>sors</a:t>
            </a:r>
            <a:r>
              <a:rPr lang="en-GB" sz="1400" dirty="0">
                <a:latin typeface="Comic Sans MS" panose="030F0702030302020204" pitchFamily="66" charset="0"/>
              </a:rPr>
              <a:t>				I go out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Je me </a:t>
            </a:r>
            <a:r>
              <a:rPr lang="en-GB" sz="1400" dirty="0" err="1">
                <a:latin typeface="Comic Sans MS" panose="030F0702030302020204" pitchFamily="66" charset="0"/>
              </a:rPr>
              <a:t>relaxe</a:t>
            </a:r>
            <a:r>
              <a:rPr lang="en-GB" sz="1400" dirty="0">
                <a:latin typeface="Comic Sans MS" panose="030F0702030302020204" pitchFamily="66" charset="0"/>
              </a:rPr>
              <a:t>/</a:t>
            </a:r>
            <a:r>
              <a:rPr lang="en-GB" sz="1400" dirty="0" err="1">
                <a:latin typeface="Comic Sans MS" panose="030F0702030302020204" pitchFamily="66" charset="0"/>
              </a:rPr>
              <a:t>détends</a:t>
            </a:r>
            <a:r>
              <a:rPr lang="en-GB" sz="1400" dirty="0">
                <a:latin typeface="Comic Sans MS" panose="030F0702030302020204" pitchFamily="66" charset="0"/>
              </a:rPr>
              <a:t>		I relax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Je me </a:t>
            </a:r>
            <a:r>
              <a:rPr lang="en-GB" sz="1400" dirty="0" err="1">
                <a:latin typeface="Comic Sans MS" panose="030F0702030302020204" pitchFamily="66" charset="0"/>
              </a:rPr>
              <a:t>couche</a:t>
            </a:r>
            <a:r>
              <a:rPr lang="en-GB" sz="1400" dirty="0">
                <a:latin typeface="Comic Sans MS" panose="030F0702030302020204" pitchFamily="66" charset="0"/>
              </a:rPr>
              <a:t>			I go to bed</a:t>
            </a: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547196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53587" y="2420233"/>
            <a:ext cx="115570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LES OPINIONS</a:t>
            </a:r>
          </a:p>
          <a:p>
            <a:pPr algn="ctr"/>
            <a:endParaRPr lang="en-GB" sz="1400" b="1" dirty="0">
              <a:latin typeface="Comic Sans MS" panose="030F0702030302020204" pitchFamily="66" charset="0"/>
            </a:endParaRPr>
          </a:p>
          <a:p>
            <a:r>
              <a:rPr lang="en-GB" sz="1400" dirty="0">
                <a:latin typeface="Comic Sans MS" panose="030F0702030302020204" pitchFamily="66" charset="0"/>
              </a:rPr>
              <a:t>Je </a:t>
            </a:r>
            <a:r>
              <a:rPr lang="en-GB" sz="1400" dirty="0" err="1">
                <a:latin typeface="Comic Sans MS" panose="030F0702030302020204" pitchFamily="66" charset="0"/>
              </a:rPr>
              <a:t>trouve</a:t>
            </a:r>
            <a:r>
              <a:rPr lang="en-GB" sz="1400" dirty="0">
                <a:latin typeface="Comic Sans MS" panose="030F0702030302020204" pitchFamily="66" charset="0"/>
              </a:rPr>
              <a:t> que </a:t>
            </a:r>
            <a:r>
              <a:rPr lang="en-GB" sz="1400" dirty="0" err="1">
                <a:latin typeface="Comic Sans MS" panose="030F0702030302020204" pitchFamily="66" charset="0"/>
              </a:rPr>
              <a:t>c’est</a:t>
            </a:r>
            <a:r>
              <a:rPr lang="en-GB" sz="1400" dirty="0">
                <a:latin typeface="Comic Sans MS" panose="030F0702030302020204" pitchFamily="66" charset="0"/>
              </a:rPr>
              <a:t>…	I find that it..		Ma </a:t>
            </a:r>
            <a:r>
              <a:rPr lang="en-GB" sz="1400" b="1" dirty="0">
                <a:latin typeface="Comic Sans MS" panose="030F0702030302020204" pitchFamily="66" charset="0"/>
              </a:rPr>
              <a:t>fête</a:t>
            </a:r>
            <a:r>
              <a:rPr lang="en-GB" sz="1400" dirty="0">
                <a:latin typeface="Comic Sans MS" panose="030F0702030302020204" pitchFamily="66" charset="0"/>
              </a:rPr>
              <a:t> </a:t>
            </a:r>
            <a:r>
              <a:rPr lang="en-GB" sz="1400" dirty="0" err="1">
                <a:latin typeface="Comic Sans MS" panose="030F0702030302020204" pitchFamily="66" charset="0"/>
              </a:rPr>
              <a:t>préféré</a:t>
            </a:r>
            <a:r>
              <a:rPr lang="en-GB" sz="1400" dirty="0">
                <a:latin typeface="Comic Sans MS" panose="030F0702030302020204" pitchFamily="66" charset="0"/>
              </a:rPr>
              <a:t> </a:t>
            </a:r>
            <a:r>
              <a:rPr lang="en-GB" sz="1400" dirty="0" err="1">
                <a:latin typeface="Comic Sans MS" panose="030F0702030302020204" pitchFamily="66" charset="0"/>
              </a:rPr>
              <a:t>c’est</a:t>
            </a:r>
            <a:r>
              <a:rPr lang="en-GB" sz="1400" dirty="0">
                <a:latin typeface="Comic Sans MS" panose="030F0702030302020204" pitchFamily="66" charset="0"/>
              </a:rPr>
              <a:t>..	My favourite </a:t>
            </a:r>
            <a:r>
              <a:rPr lang="en-GB" sz="1400" b="1" dirty="0">
                <a:latin typeface="Comic Sans MS" panose="030F0702030302020204" pitchFamily="66" charset="0"/>
              </a:rPr>
              <a:t>celebration</a:t>
            </a:r>
            <a:r>
              <a:rPr lang="en-GB" sz="1400" dirty="0">
                <a:latin typeface="Comic Sans MS" panose="030F0702030302020204" pitchFamily="66" charset="0"/>
              </a:rPr>
              <a:t>…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Je le/la/les </a:t>
            </a:r>
            <a:r>
              <a:rPr lang="en-GB" sz="1400" dirty="0" err="1">
                <a:latin typeface="Comic Sans MS" panose="030F0702030302020204" pitchFamily="66" charset="0"/>
              </a:rPr>
              <a:t>trouve</a:t>
            </a:r>
            <a:r>
              <a:rPr lang="en-GB" sz="1400" dirty="0">
                <a:latin typeface="Comic Sans MS" panose="030F0702030302020204" pitchFamily="66" charset="0"/>
              </a:rPr>
              <a:t>..	I find it/them…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Je </a:t>
            </a:r>
            <a:r>
              <a:rPr lang="en-GB" sz="1400" dirty="0" err="1">
                <a:latin typeface="Comic Sans MS" panose="030F0702030302020204" pitchFamily="66" charset="0"/>
              </a:rPr>
              <a:t>pense</a:t>
            </a:r>
            <a:r>
              <a:rPr lang="en-GB" sz="1400" dirty="0">
                <a:latin typeface="Comic Sans MS" panose="030F0702030302020204" pitchFamily="66" charset="0"/>
              </a:rPr>
              <a:t> que..	I think that…		Ca me </a:t>
            </a:r>
            <a:r>
              <a:rPr lang="en-GB" sz="1400" dirty="0" err="1">
                <a:latin typeface="Comic Sans MS" panose="030F0702030302020204" pitchFamily="66" charset="0"/>
              </a:rPr>
              <a:t>donne</a:t>
            </a:r>
            <a:r>
              <a:rPr lang="en-GB" sz="1400" dirty="0">
                <a:latin typeface="Comic Sans MS" panose="030F0702030302020204" pitchFamily="66" charset="0"/>
              </a:rPr>
              <a:t> </a:t>
            </a:r>
            <a:r>
              <a:rPr lang="en-GB" sz="1400" dirty="0" err="1">
                <a:latin typeface="Comic Sans MS" panose="030F0702030302020204" pitchFamily="66" charset="0"/>
              </a:rPr>
              <a:t>envie</a:t>
            </a:r>
            <a:r>
              <a:rPr lang="en-GB" sz="1400" dirty="0">
                <a:latin typeface="Comic Sans MS" panose="030F0702030302020204" pitchFamily="66" charset="0"/>
              </a:rPr>
              <a:t> de </a:t>
            </a:r>
            <a:r>
              <a:rPr lang="en-GB" sz="1400" b="1" dirty="0">
                <a:latin typeface="Comic Sans MS" panose="030F0702030302020204" pitchFamily="66" charset="0"/>
              </a:rPr>
              <a:t>chanter</a:t>
            </a:r>
            <a:r>
              <a:rPr lang="en-GB" sz="1400" dirty="0">
                <a:latin typeface="Comic Sans MS" panose="030F0702030302020204" pitchFamily="66" charset="0"/>
              </a:rPr>
              <a:t>	It makes me want </a:t>
            </a:r>
            <a:r>
              <a:rPr lang="en-GB" sz="1400" b="1" dirty="0">
                <a:latin typeface="Comic Sans MS" panose="030F0702030302020204" pitchFamily="66" charset="0"/>
              </a:rPr>
              <a:t>to sing </a:t>
            </a:r>
            <a:r>
              <a:rPr lang="en-GB" sz="1400" dirty="0">
                <a:latin typeface="Comic Sans MS" panose="030F0702030302020204" pitchFamily="66" charset="0"/>
              </a:rPr>
              <a:t>(verb)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Je </a:t>
            </a:r>
            <a:r>
              <a:rPr lang="en-GB" sz="1400" dirty="0" err="1">
                <a:latin typeface="Comic Sans MS" panose="030F0702030302020204" pitchFamily="66" charset="0"/>
              </a:rPr>
              <a:t>crois</a:t>
            </a:r>
            <a:r>
              <a:rPr lang="en-GB" sz="1400" dirty="0">
                <a:latin typeface="Comic Sans MS" panose="030F0702030302020204" pitchFamily="66" charset="0"/>
              </a:rPr>
              <a:t> que…	I believe that…		Ca me rend </a:t>
            </a:r>
            <a:r>
              <a:rPr lang="en-GB" sz="1400" b="1" dirty="0">
                <a:latin typeface="Comic Sans MS" panose="030F0702030302020204" pitchFamily="66" charset="0"/>
              </a:rPr>
              <a:t>content</a:t>
            </a:r>
            <a:r>
              <a:rPr lang="en-GB" sz="1400" dirty="0">
                <a:latin typeface="Comic Sans MS" panose="030F0702030302020204" pitchFamily="66" charset="0"/>
              </a:rPr>
              <a:t>		I makes me </a:t>
            </a:r>
            <a:r>
              <a:rPr lang="en-GB" sz="1400" b="1" dirty="0">
                <a:latin typeface="Comic Sans MS" panose="030F0702030302020204" pitchFamily="66" charset="0"/>
              </a:rPr>
              <a:t>happy (adjective)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A mon </a:t>
            </a:r>
            <a:r>
              <a:rPr lang="en-GB" sz="1400" dirty="0" err="1">
                <a:latin typeface="Comic Sans MS" panose="030F0702030302020204" pitchFamily="66" charset="0"/>
              </a:rPr>
              <a:t>avis</a:t>
            </a:r>
            <a:r>
              <a:rPr lang="en-GB" sz="1400" dirty="0">
                <a:latin typeface="Comic Sans MS" panose="030F0702030302020204" pitchFamily="66" charset="0"/>
              </a:rPr>
              <a:t> </a:t>
            </a:r>
            <a:r>
              <a:rPr lang="en-GB" sz="1400" dirty="0" err="1">
                <a:latin typeface="Comic Sans MS" panose="030F0702030302020204" pitchFamily="66" charset="0"/>
              </a:rPr>
              <a:t>c’est</a:t>
            </a:r>
            <a:r>
              <a:rPr lang="en-GB" sz="1400" dirty="0">
                <a:latin typeface="Comic Sans MS" panose="030F0702030302020204" pitchFamily="66" charset="0"/>
              </a:rPr>
              <a:t>	In my opinion it is…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Selon</a:t>
            </a:r>
            <a:r>
              <a:rPr lang="en-GB" sz="1400" dirty="0">
                <a:latin typeface="Comic Sans MS" panose="030F0702030302020204" pitchFamily="66" charset="0"/>
              </a:rPr>
              <a:t> </a:t>
            </a:r>
            <a:r>
              <a:rPr lang="en-GB" sz="1400" dirty="0" err="1">
                <a:latin typeface="Comic Sans MS" panose="030F0702030302020204" pitchFamily="66" charset="0"/>
              </a:rPr>
              <a:t>moi</a:t>
            </a:r>
            <a:r>
              <a:rPr lang="en-GB" sz="1400" dirty="0">
                <a:latin typeface="Comic Sans MS" panose="030F0702030302020204" pitchFamily="66" charset="0"/>
              </a:rPr>
              <a:t>	</a:t>
            </a:r>
            <a:r>
              <a:rPr lang="en-GB" sz="1400" dirty="0" err="1">
                <a:latin typeface="Comic Sans MS" panose="030F0702030302020204" pitchFamily="66" charset="0"/>
              </a:rPr>
              <a:t>c’est</a:t>
            </a:r>
            <a:r>
              <a:rPr lang="en-GB" sz="1400" dirty="0">
                <a:latin typeface="Comic Sans MS" panose="030F0702030302020204" pitchFamily="66" charset="0"/>
              </a:rPr>
              <a:t>	According to me it is…	</a:t>
            </a:r>
            <a:r>
              <a:rPr lang="en-GB" sz="1400" dirty="0" err="1">
                <a:latin typeface="Comic Sans MS" panose="030F0702030302020204" pitchFamily="66" charset="0"/>
              </a:rPr>
              <a:t>J’ai</a:t>
            </a:r>
            <a:r>
              <a:rPr lang="en-GB" sz="1400" dirty="0">
                <a:latin typeface="Comic Sans MS" panose="030F0702030302020204" pitchFamily="66" charset="0"/>
              </a:rPr>
              <a:t> </a:t>
            </a:r>
            <a:r>
              <a:rPr lang="en-GB" sz="1400" dirty="0" err="1">
                <a:latin typeface="Comic Sans MS" panose="030F0702030302020204" pitchFamily="66" charset="0"/>
              </a:rPr>
              <a:t>une</a:t>
            </a:r>
            <a:r>
              <a:rPr lang="en-GB" sz="1400" dirty="0">
                <a:latin typeface="Comic Sans MS" panose="030F0702030302020204" pitchFamily="66" charset="0"/>
              </a:rPr>
              <a:t> passion pour </a:t>
            </a:r>
            <a:r>
              <a:rPr lang="en-GB" sz="1400" b="1" dirty="0" err="1">
                <a:latin typeface="Comic Sans MS" panose="030F0702030302020204" pitchFamily="66" charset="0"/>
              </a:rPr>
              <a:t>Paques</a:t>
            </a:r>
            <a:r>
              <a:rPr lang="en-GB" sz="1400" dirty="0">
                <a:latin typeface="Comic Sans MS" panose="030F0702030302020204" pitchFamily="66" charset="0"/>
              </a:rPr>
              <a:t>	I have a passion for </a:t>
            </a:r>
            <a:r>
              <a:rPr lang="en-GB" sz="1400" b="1" dirty="0">
                <a:latin typeface="Comic Sans MS" panose="030F0702030302020204" pitchFamily="66" charset="0"/>
              </a:rPr>
              <a:t>Easter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Personnellement</a:t>
            </a:r>
            <a:r>
              <a:rPr lang="en-GB" sz="1400" dirty="0">
                <a:latin typeface="Comic Sans MS" panose="030F0702030302020204" pitchFamily="66" charset="0"/>
              </a:rPr>
              <a:t>	Personally			Je </a:t>
            </a:r>
            <a:r>
              <a:rPr lang="en-GB" sz="1400" dirty="0" err="1">
                <a:latin typeface="Comic Sans MS" panose="030F0702030302020204" pitchFamily="66" charset="0"/>
              </a:rPr>
              <a:t>suis</a:t>
            </a:r>
            <a:r>
              <a:rPr lang="en-GB" sz="1400" dirty="0">
                <a:latin typeface="Comic Sans MS" panose="030F0702030302020204" pitchFamily="66" charset="0"/>
              </a:rPr>
              <a:t> fan du </a:t>
            </a:r>
            <a:r>
              <a:rPr lang="en-GB" sz="1400" b="1" dirty="0" err="1">
                <a:latin typeface="Comic Sans MS" panose="030F0702030302020204" pitchFamily="66" charset="0"/>
              </a:rPr>
              <a:t>Paques</a:t>
            </a:r>
            <a:r>
              <a:rPr lang="en-GB" sz="1400" b="1" dirty="0">
                <a:latin typeface="Comic Sans MS" panose="030F0702030302020204" pitchFamily="66" charset="0"/>
              </a:rPr>
              <a:t> </a:t>
            </a:r>
            <a:r>
              <a:rPr lang="en-GB" sz="1400" dirty="0">
                <a:latin typeface="Comic Sans MS" panose="030F0702030302020204" pitchFamily="66" charset="0"/>
              </a:rPr>
              <a:t>	I’m a fan of </a:t>
            </a:r>
            <a:r>
              <a:rPr lang="en-GB" sz="1400" b="1" dirty="0">
                <a:latin typeface="Comic Sans MS" panose="030F0702030302020204" pitchFamily="66" charset="0"/>
              </a:rPr>
              <a:t>Easter</a:t>
            </a: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r>
              <a:rPr lang="en-GB" sz="1400" dirty="0" err="1">
                <a:latin typeface="Comic Sans MS" panose="030F0702030302020204" pitchFamily="66" charset="0"/>
              </a:rPr>
              <a:t>bien</a:t>
            </a:r>
            <a:r>
              <a:rPr lang="en-GB" sz="1400" dirty="0">
                <a:latin typeface="Comic Sans MS" panose="030F0702030302020204" pitchFamily="66" charset="0"/>
              </a:rPr>
              <a:t>/cool		good/cool			</a:t>
            </a:r>
            <a:r>
              <a:rPr lang="en-GB" sz="1400" dirty="0" err="1">
                <a:latin typeface="Comic Sans MS" panose="030F0702030302020204" pitchFamily="66" charset="0"/>
              </a:rPr>
              <a:t>J’ai</a:t>
            </a:r>
            <a:r>
              <a:rPr lang="en-GB" sz="1400" dirty="0">
                <a:latin typeface="Comic Sans MS" panose="030F0702030302020204" pitchFamily="66" charset="0"/>
              </a:rPr>
              <a:t> </a:t>
            </a:r>
            <a:r>
              <a:rPr lang="en-GB" sz="1400" dirty="0" err="1">
                <a:latin typeface="Comic Sans MS" panose="030F0702030302020204" pitchFamily="66" charset="0"/>
              </a:rPr>
              <a:t>horreur</a:t>
            </a:r>
            <a:r>
              <a:rPr lang="en-GB" sz="1400" dirty="0">
                <a:latin typeface="Comic Sans MS" panose="030F0702030302020204" pitchFamily="66" charset="0"/>
              </a:rPr>
              <a:t> du </a:t>
            </a:r>
            <a:r>
              <a:rPr lang="en-GB" sz="1400" b="1" dirty="0" err="1">
                <a:latin typeface="Comic Sans MS" panose="030F0702030302020204" pitchFamily="66" charset="0"/>
              </a:rPr>
              <a:t>Paques</a:t>
            </a:r>
            <a:r>
              <a:rPr lang="en-GB" sz="1400" b="1" dirty="0">
                <a:latin typeface="Comic Sans MS" panose="030F0702030302020204" pitchFamily="66" charset="0"/>
              </a:rPr>
              <a:t> </a:t>
            </a:r>
            <a:r>
              <a:rPr lang="en-GB" sz="1400" dirty="0">
                <a:latin typeface="Comic Sans MS" panose="030F0702030302020204" pitchFamily="66" charset="0"/>
              </a:rPr>
              <a:t>	I hate </a:t>
            </a:r>
            <a:r>
              <a:rPr lang="en-GB" sz="1400" b="1" dirty="0">
                <a:latin typeface="Comic Sans MS" panose="030F0702030302020204" pitchFamily="66" charset="0"/>
              </a:rPr>
              <a:t>Easter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génial</a:t>
            </a:r>
            <a:r>
              <a:rPr lang="en-GB" sz="1400" dirty="0">
                <a:latin typeface="Comic Sans MS" panose="030F0702030302020204" pitchFamily="66" charset="0"/>
              </a:rPr>
              <a:t>		great			</a:t>
            </a:r>
            <a:r>
              <a:rPr lang="en-GB" sz="1400" b="1" dirty="0">
                <a:latin typeface="Comic Sans MS" panose="030F0702030302020204" pitchFamily="66" charset="0"/>
              </a:rPr>
              <a:t> </a:t>
            </a:r>
            <a:r>
              <a:rPr lang="en-GB" sz="1400" b="1" dirty="0" err="1">
                <a:latin typeface="Comic Sans MS" panose="030F0702030302020204" pitchFamily="66" charset="0"/>
              </a:rPr>
              <a:t>Paques</a:t>
            </a:r>
            <a:r>
              <a:rPr lang="en-GB" sz="1400" b="1" dirty="0">
                <a:latin typeface="Comic Sans MS" panose="030F0702030302020204" pitchFamily="66" charset="0"/>
              </a:rPr>
              <a:t> </a:t>
            </a:r>
            <a:r>
              <a:rPr lang="en-GB" sz="1400" dirty="0">
                <a:latin typeface="Comic Sans MS" panose="030F0702030302020204" pitchFamily="66" charset="0"/>
              </a:rPr>
              <a:t>me plait		</a:t>
            </a:r>
            <a:r>
              <a:rPr lang="en-GB" sz="1400" b="1" dirty="0">
                <a:latin typeface="Comic Sans MS" panose="030F0702030302020204" pitchFamily="66" charset="0"/>
              </a:rPr>
              <a:t>Easter</a:t>
            </a:r>
            <a:r>
              <a:rPr lang="en-GB" sz="1400" dirty="0">
                <a:latin typeface="Comic Sans MS" panose="030F0702030302020204" pitchFamily="66" charset="0"/>
              </a:rPr>
              <a:t> pleases me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passionant</a:t>
            </a:r>
            <a:r>
              <a:rPr lang="en-GB" sz="1400" dirty="0">
                <a:latin typeface="Comic Sans MS" panose="030F0702030302020204" pitchFamily="66" charset="0"/>
              </a:rPr>
              <a:t>		exciting			Je </a:t>
            </a:r>
            <a:r>
              <a:rPr lang="en-GB" sz="1400" dirty="0" err="1">
                <a:latin typeface="Comic Sans MS" panose="030F0702030302020204" pitchFamily="66" charset="0"/>
              </a:rPr>
              <a:t>suis</a:t>
            </a:r>
            <a:r>
              <a:rPr lang="en-GB" sz="1400" dirty="0">
                <a:latin typeface="Comic Sans MS" panose="030F0702030302020204" pitchFamily="66" charset="0"/>
              </a:rPr>
              <a:t> </a:t>
            </a:r>
            <a:r>
              <a:rPr lang="en-GB" sz="1400" dirty="0" err="1">
                <a:latin typeface="Comic Sans MS" panose="030F0702030302020204" pitchFamily="66" charset="0"/>
              </a:rPr>
              <a:t>passionné</a:t>
            </a:r>
            <a:r>
              <a:rPr lang="en-GB" sz="1400" dirty="0">
                <a:latin typeface="Comic Sans MS" panose="030F0702030302020204" pitchFamily="66" charset="0"/>
              </a:rPr>
              <a:t> de </a:t>
            </a:r>
            <a:r>
              <a:rPr lang="en-GB" sz="1400" b="1" dirty="0" err="1">
                <a:latin typeface="Comic Sans MS" panose="030F0702030302020204" pitchFamily="66" charset="0"/>
              </a:rPr>
              <a:t>Paques</a:t>
            </a:r>
            <a:r>
              <a:rPr lang="en-GB" sz="1400" b="1" dirty="0">
                <a:latin typeface="Comic Sans MS" panose="030F0702030302020204" pitchFamily="66" charset="0"/>
              </a:rPr>
              <a:t> </a:t>
            </a:r>
            <a:r>
              <a:rPr lang="en-GB" sz="1400" dirty="0">
                <a:latin typeface="Comic Sans MS" panose="030F0702030302020204" pitchFamily="66" charset="0"/>
              </a:rPr>
              <a:t>	I am passionate about </a:t>
            </a:r>
            <a:r>
              <a:rPr lang="en-GB" sz="1400" b="1" dirty="0">
                <a:latin typeface="Comic Sans MS" panose="030F0702030302020204" pitchFamily="66" charset="0"/>
              </a:rPr>
              <a:t>Easter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barbant</a:t>
            </a:r>
            <a:r>
              <a:rPr lang="en-GB" sz="1400" dirty="0">
                <a:latin typeface="Comic Sans MS" panose="030F0702030302020204" pitchFamily="66" charset="0"/>
              </a:rPr>
              <a:t>/</a:t>
            </a:r>
            <a:r>
              <a:rPr lang="en-GB" sz="1400" dirty="0" err="1">
                <a:latin typeface="Comic Sans MS" panose="030F0702030302020204" pitchFamily="66" charset="0"/>
              </a:rPr>
              <a:t>ennuyeux</a:t>
            </a:r>
            <a:r>
              <a:rPr lang="en-GB" sz="1400" dirty="0">
                <a:latin typeface="Comic Sans MS" panose="030F0702030302020204" pitchFamily="66" charset="0"/>
              </a:rPr>
              <a:t>	boring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nul</a:t>
            </a:r>
            <a:r>
              <a:rPr lang="en-GB" sz="1400" dirty="0">
                <a:latin typeface="Comic Sans MS" panose="030F0702030302020204" pitchFamily="66" charset="0"/>
              </a:rPr>
              <a:t>/stupide	rubbish/stupid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Facile/difficile	easy/difficult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Ludique</a:t>
            </a:r>
            <a:r>
              <a:rPr lang="en-GB" sz="1400" dirty="0">
                <a:latin typeface="Comic Sans MS" panose="030F0702030302020204" pitchFamily="66" charset="0"/>
              </a:rPr>
              <a:t>/</a:t>
            </a:r>
            <a:r>
              <a:rPr lang="en-GB" sz="1400" dirty="0" err="1">
                <a:latin typeface="Comic Sans MS" panose="030F0702030302020204" pitchFamily="66" charset="0"/>
              </a:rPr>
              <a:t>sympa</a:t>
            </a:r>
            <a:r>
              <a:rPr lang="en-GB" sz="1400" dirty="0">
                <a:latin typeface="Comic Sans MS" panose="030F0702030302020204" pitchFamily="66" charset="0"/>
              </a:rPr>
              <a:t>	fun/nice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Rapide</a:t>
            </a:r>
            <a:r>
              <a:rPr lang="en-GB" sz="1400" dirty="0">
                <a:latin typeface="Comic Sans MS" panose="030F0702030302020204" pitchFamily="66" charset="0"/>
              </a:rPr>
              <a:t>/beau	fast/pleasant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Débile</a:t>
            </a:r>
            <a:r>
              <a:rPr lang="en-GB" sz="1400" dirty="0">
                <a:latin typeface="Comic Sans MS" panose="030F0702030302020204" pitchFamily="66" charset="0"/>
              </a:rPr>
              <a:t>/</a:t>
            </a:r>
            <a:r>
              <a:rPr lang="en-GB" sz="1400" dirty="0" err="1">
                <a:latin typeface="Comic Sans MS" panose="030F0702030302020204" pitchFamily="66" charset="0"/>
              </a:rPr>
              <a:t>vulgaire</a:t>
            </a:r>
            <a:r>
              <a:rPr lang="en-GB" sz="1400" dirty="0">
                <a:latin typeface="Comic Sans MS" panose="030F0702030302020204" pitchFamily="66" charset="0"/>
              </a:rPr>
              <a:t>	idiotic/crude</a:t>
            </a:r>
          </a:p>
          <a:p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13678" y="651455"/>
            <a:ext cx="324500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latin typeface="Comic Sans MS" panose="030F0702030302020204" pitchFamily="66" charset="0"/>
              </a:rPr>
              <a:t>PAST</a:t>
            </a:r>
          </a:p>
          <a:p>
            <a:pPr algn="ctr"/>
            <a:r>
              <a:rPr lang="en-GB" b="1" dirty="0" err="1">
                <a:latin typeface="Comic Sans MS" panose="030F0702030302020204" pitchFamily="66" charset="0"/>
              </a:rPr>
              <a:t>J’ai</a:t>
            </a:r>
            <a:r>
              <a:rPr lang="en-GB" b="1" dirty="0">
                <a:latin typeface="Comic Sans MS" panose="030F0702030302020204" pitchFamily="66" charset="0"/>
              </a:rPr>
              <a:t> </a:t>
            </a:r>
            <a:r>
              <a:rPr lang="en-GB" b="1" dirty="0" err="1">
                <a:latin typeface="Comic Sans MS" panose="030F0702030302020204" pitchFamily="66" charset="0"/>
              </a:rPr>
              <a:t>mangé</a:t>
            </a:r>
            <a:endParaRPr lang="en-GB" b="1" dirty="0">
              <a:latin typeface="Comic Sans MS" panose="030F0702030302020204" pitchFamily="66" charset="0"/>
            </a:endParaRPr>
          </a:p>
          <a:p>
            <a:pPr algn="ctr"/>
            <a:r>
              <a:rPr lang="en-GB" b="1" dirty="0" err="1">
                <a:latin typeface="Comic Sans MS" panose="030F0702030302020204" pitchFamily="66" charset="0"/>
              </a:rPr>
              <a:t>J’ai</a:t>
            </a:r>
            <a:r>
              <a:rPr lang="en-GB" b="1" dirty="0">
                <a:latin typeface="Comic Sans MS" panose="030F0702030302020204" pitchFamily="66" charset="0"/>
              </a:rPr>
              <a:t> </a:t>
            </a:r>
            <a:r>
              <a:rPr lang="en-GB" b="1" dirty="0" err="1">
                <a:latin typeface="Comic Sans MS" panose="030F0702030302020204" pitchFamily="66" charset="0"/>
              </a:rPr>
              <a:t>bu</a:t>
            </a:r>
            <a:endParaRPr lang="en-GB" b="1" dirty="0">
              <a:latin typeface="Comic Sans MS" panose="030F0702030302020204" pitchFamily="66" charset="0"/>
            </a:endParaRPr>
          </a:p>
          <a:p>
            <a:pPr algn="ctr"/>
            <a:r>
              <a:rPr lang="en-GB" b="1" dirty="0" err="1">
                <a:latin typeface="Comic Sans MS" panose="030F0702030302020204" pitchFamily="66" charset="0"/>
              </a:rPr>
              <a:t>J’ai</a:t>
            </a:r>
            <a:r>
              <a:rPr lang="en-GB" b="1" dirty="0">
                <a:latin typeface="Comic Sans MS" panose="030F0702030302020204" pitchFamily="66" charset="0"/>
              </a:rPr>
              <a:t> </a:t>
            </a:r>
            <a:r>
              <a:rPr lang="en-GB" b="1" dirty="0" err="1">
                <a:latin typeface="Comic Sans MS" panose="030F0702030302020204" pitchFamily="66" charset="0"/>
              </a:rPr>
              <a:t>pris</a:t>
            </a:r>
            <a:endParaRPr lang="en-GB" b="1" dirty="0">
              <a:latin typeface="Comic Sans MS" panose="030F0702030302020204" pitchFamily="66" charset="0"/>
            </a:endParaRPr>
          </a:p>
          <a:p>
            <a:pPr algn="ctr"/>
            <a:r>
              <a:rPr lang="en-GB" b="1" dirty="0" err="1">
                <a:latin typeface="Comic Sans MS" panose="030F0702030302020204" pitchFamily="66" charset="0"/>
              </a:rPr>
              <a:t>J’ai</a:t>
            </a:r>
            <a:r>
              <a:rPr lang="en-GB" b="1" dirty="0">
                <a:latin typeface="Comic Sans MS" panose="030F0702030302020204" pitchFamily="66" charset="0"/>
              </a:rPr>
              <a:t> </a:t>
            </a:r>
            <a:r>
              <a:rPr lang="en-GB" b="1" dirty="0" err="1">
                <a:latin typeface="Comic Sans MS" panose="030F0702030302020204" pitchFamily="66" charset="0"/>
              </a:rPr>
              <a:t>mis</a:t>
            </a:r>
            <a:endParaRPr lang="en-GB" b="1" dirty="0">
              <a:latin typeface="Comic Sans MS" panose="030F0702030302020204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326673" y="651455"/>
            <a:ext cx="293277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latin typeface="Comic Sans MS" panose="030F0702030302020204" pitchFamily="66" charset="0"/>
              </a:rPr>
              <a:t>PRESENT</a:t>
            </a:r>
          </a:p>
          <a:p>
            <a:pPr algn="ctr"/>
            <a:r>
              <a:rPr lang="en-GB" b="1" dirty="0">
                <a:latin typeface="Comic Sans MS" panose="030F0702030302020204" pitchFamily="66" charset="0"/>
              </a:rPr>
              <a:t>Je mange</a:t>
            </a:r>
          </a:p>
          <a:p>
            <a:pPr algn="ctr"/>
            <a:r>
              <a:rPr lang="en-GB" b="1" dirty="0">
                <a:latin typeface="Comic Sans MS" panose="030F0702030302020204" pitchFamily="66" charset="0"/>
              </a:rPr>
              <a:t>Je bois</a:t>
            </a:r>
          </a:p>
          <a:p>
            <a:pPr algn="ctr"/>
            <a:r>
              <a:rPr lang="en-GB" b="1" dirty="0">
                <a:latin typeface="Comic Sans MS" panose="030F0702030302020204" pitchFamily="66" charset="0"/>
              </a:rPr>
              <a:t>Je </a:t>
            </a:r>
            <a:r>
              <a:rPr lang="en-GB" b="1" dirty="0" err="1">
                <a:latin typeface="Comic Sans MS" panose="030F0702030302020204" pitchFamily="66" charset="0"/>
              </a:rPr>
              <a:t>prends</a:t>
            </a:r>
            <a:endParaRPr lang="en-GB" b="1" dirty="0">
              <a:latin typeface="Comic Sans MS" panose="030F0702030302020204" pitchFamily="66" charset="0"/>
            </a:endParaRPr>
          </a:p>
          <a:p>
            <a:pPr algn="ctr"/>
            <a:r>
              <a:rPr lang="en-GB" b="1" dirty="0">
                <a:latin typeface="Comic Sans MS" panose="030F0702030302020204" pitchFamily="66" charset="0"/>
              </a:rPr>
              <a:t>Je </a:t>
            </a:r>
            <a:r>
              <a:rPr lang="en-GB" b="1" dirty="0" err="1">
                <a:latin typeface="Comic Sans MS" panose="030F0702030302020204" pitchFamily="66" charset="0"/>
              </a:rPr>
              <a:t>mets</a:t>
            </a:r>
            <a:endParaRPr lang="en-GB" b="1" dirty="0">
              <a:latin typeface="Comic Sans MS" panose="030F0702030302020204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716643" y="651455"/>
            <a:ext cx="3245005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latin typeface="Comic Sans MS" panose="030F0702030302020204" pitchFamily="66" charset="0"/>
              </a:rPr>
              <a:t>FUTURE</a:t>
            </a:r>
          </a:p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Je </a:t>
            </a:r>
            <a:r>
              <a:rPr lang="en-GB" sz="1400" b="1" dirty="0" err="1">
                <a:latin typeface="Comic Sans MS" panose="030F0702030302020204" pitchFamily="66" charset="0"/>
              </a:rPr>
              <a:t>vais</a:t>
            </a:r>
            <a:r>
              <a:rPr lang="en-GB" sz="1400" b="1" dirty="0">
                <a:latin typeface="Comic Sans MS" panose="030F0702030302020204" pitchFamily="66" charset="0"/>
              </a:rPr>
              <a:t> manger/je </a:t>
            </a:r>
            <a:r>
              <a:rPr lang="en-GB" sz="1400" b="1" dirty="0" err="1">
                <a:latin typeface="Comic Sans MS" panose="030F0702030302020204" pitchFamily="66" charset="0"/>
              </a:rPr>
              <a:t>mangerai</a:t>
            </a:r>
            <a:endParaRPr lang="en-GB" sz="1400" b="1" dirty="0">
              <a:latin typeface="Comic Sans MS" panose="030F0702030302020204" pitchFamily="66" charset="0"/>
            </a:endParaRPr>
          </a:p>
          <a:p>
            <a:pPr algn="ctr"/>
            <a:r>
              <a:rPr lang="en-GB" b="1" dirty="0">
                <a:latin typeface="Comic Sans MS" panose="030F0702030302020204" pitchFamily="66" charset="0"/>
              </a:rPr>
              <a:t>Je </a:t>
            </a:r>
            <a:r>
              <a:rPr lang="en-GB" b="1" dirty="0" err="1">
                <a:latin typeface="Comic Sans MS" panose="030F0702030302020204" pitchFamily="66" charset="0"/>
              </a:rPr>
              <a:t>vais</a:t>
            </a:r>
            <a:r>
              <a:rPr lang="en-GB" b="1" dirty="0">
                <a:latin typeface="Comic Sans MS" panose="030F0702030302020204" pitchFamily="66" charset="0"/>
              </a:rPr>
              <a:t> </a:t>
            </a:r>
            <a:r>
              <a:rPr lang="en-GB" b="1" dirty="0" err="1">
                <a:latin typeface="Comic Sans MS" panose="030F0702030302020204" pitchFamily="66" charset="0"/>
              </a:rPr>
              <a:t>boire</a:t>
            </a:r>
            <a:r>
              <a:rPr lang="en-GB" b="1" dirty="0">
                <a:latin typeface="Comic Sans MS" panose="030F0702030302020204" pitchFamily="66" charset="0"/>
              </a:rPr>
              <a:t>/je </a:t>
            </a:r>
            <a:r>
              <a:rPr lang="en-GB" b="1" dirty="0" err="1">
                <a:latin typeface="Comic Sans MS" panose="030F0702030302020204" pitchFamily="66" charset="0"/>
              </a:rPr>
              <a:t>boirai</a:t>
            </a:r>
            <a:endParaRPr lang="en-GB" b="1" dirty="0">
              <a:latin typeface="Comic Sans MS" panose="030F0702030302020204" pitchFamily="66" charset="0"/>
            </a:endParaRPr>
          </a:p>
          <a:p>
            <a:pPr algn="ctr"/>
            <a:r>
              <a:rPr lang="en-GB" sz="1600" b="1" dirty="0">
                <a:latin typeface="Comic Sans MS" panose="030F0702030302020204" pitchFamily="66" charset="0"/>
              </a:rPr>
              <a:t>Je </a:t>
            </a:r>
            <a:r>
              <a:rPr lang="en-GB" sz="1600" b="1" dirty="0" err="1">
                <a:latin typeface="Comic Sans MS" panose="030F0702030302020204" pitchFamily="66" charset="0"/>
              </a:rPr>
              <a:t>vais</a:t>
            </a:r>
            <a:r>
              <a:rPr lang="en-GB" sz="1600" b="1" dirty="0">
                <a:latin typeface="Comic Sans MS" panose="030F0702030302020204" pitchFamily="66" charset="0"/>
              </a:rPr>
              <a:t> </a:t>
            </a:r>
            <a:r>
              <a:rPr lang="en-GB" sz="1600" b="1" dirty="0" err="1">
                <a:latin typeface="Comic Sans MS" panose="030F0702030302020204" pitchFamily="66" charset="0"/>
              </a:rPr>
              <a:t>prendre</a:t>
            </a:r>
            <a:r>
              <a:rPr lang="en-GB" sz="1600" b="1" dirty="0">
                <a:latin typeface="Comic Sans MS" panose="030F0702030302020204" pitchFamily="66" charset="0"/>
              </a:rPr>
              <a:t>/je </a:t>
            </a:r>
            <a:r>
              <a:rPr lang="en-GB" sz="1600" b="1" dirty="0" err="1">
                <a:latin typeface="Comic Sans MS" panose="030F0702030302020204" pitchFamily="66" charset="0"/>
              </a:rPr>
              <a:t>prendrai</a:t>
            </a:r>
            <a:endParaRPr lang="en-GB" sz="1600" b="1" dirty="0">
              <a:latin typeface="Comic Sans MS" panose="030F0702030302020204" pitchFamily="66" charset="0"/>
            </a:endParaRPr>
          </a:p>
          <a:p>
            <a:pPr algn="ctr"/>
            <a:r>
              <a:rPr lang="en-GB" sz="1600" b="1" dirty="0">
                <a:latin typeface="Comic Sans MS" panose="030F0702030302020204" pitchFamily="66" charset="0"/>
              </a:rPr>
              <a:t>Je </a:t>
            </a:r>
            <a:r>
              <a:rPr lang="en-GB" sz="1600" b="1" dirty="0" err="1">
                <a:latin typeface="Comic Sans MS" panose="030F0702030302020204" pitchFamily="66" charset="0"/>
              </a:rPr>
              <a:t>vais</a:t>
            </a:r>
            <a:r>
              <a:rPr lang="en-GB" sz="1600" b="1" dirty="0">
                <a:latin typeface="Comic Sans MS" panose="030F0702030302020204" pitchFamily="66" charset="0"/>
              </a:rPr>
              <a:t> metre/je </a:t>
            </a:r>
            <a:r>
              <a:rPr lang="en-GB" sz="1600" b="1" dirty="0" err="1">
                <a:latin typeface="Comic Sans MS" panose="030F0702030302020204" pitchFamily="66" charset="0"/>
              </a:rPr>
              <a:t>mettrai</a:t>
            </a:r>
            <a:endParaRPr lang="en-GB" sz="1600" b="1" dirty="0">
              <a:latin typeface="Comic Sans MS" panose="030F0702030302020204" pitchFamily="66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012167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79863" y="490653"/>
            <a:ext cx="5497551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Essential words</a:t>
            </a:r>
          </a:p>
          <a:p>
            <a:r>
              <a:rPr lang="en-GB" sz="1400" b="1" dirty="0">
                <a:latin typeface="Comic Sans MS" panose="030F0702030302020204" pitchFamily="66" charset="0"/>
              </a:rPr>
              <a:t>Frequency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Normalement</a:t>
            </a:r>
            <a:r>
              <a:rPr lang="en-GB" sz="1400" dirty="0">
                <a:latin typeface="Comic Sans MS" panose="030F0702030302020204" pitchFamily="66" charset="0"/>
              </a:rPr>
              <a:t>		normally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Quelquefois</a:t>
            </a:r>
            <a:r>
              <a:rPr lang="en-GB" sz="1400" dirty="0">
                <a:latin typeface="Comic Sans MS" panose="030F0702030302020204" pitchFamily="66" charset="0"/>
              </a:rPr>
              <a:t>		sometimes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Souvent</a:t>
            </a:r>
            <a:r>
              <a:rPr lang="en-GB" sz="1400" dirty="0">
                <a:latin typeface="Comic Sans MS" panose="030F0702030302020204" pitchFamily="66" charset="0"/>
              </a:rPr>
              <a:t>			often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Tous</a:t>
            </a:r>
            <a:r>
              <a:rPr lang="en-GB" sz="1400" dirty="0">
                <a:latin typeface="Comic Sans MS" panose="030F0702030302020204" pitchFamily="66" charset="0"/>
              </a:rPr>
              <a:t> les </a:t>
            </a:r>
            <a:r>
              <a:rPr lang="en-GB" sz="1400" dirty="0" err="1">
                <a:latin typeface="Comic Sans MS" panose="030F0702030302020204" pitchFamily="66" charset="0"/>
              </a:rPr>
              <a:t>jours</a:t>
            </a:r>
            <a:r>
              <a:rPr lang="en-GB" sz="1400" dirty="0">
                <a:latin typeface="Comic Sans MS" panose="030F0702030302020204" pitchFamily="66" charset="0"/>
              </a:rPr>
              <a:t>		everyday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Une</a:t>
            </a:r>
            <a:r>
              <a:rPr lang="en-GB" sz="1400" dirty="0">
                <a:latin typeface="Comic Sans MS" panose="030F0702030302020204" pitchFamily="66" charset="0"/>
              </a:rPr>
              <a:t> </a:t>
            </a:r>
            <a:r>
              <a:rPr lang="en-GB" sz="1400" dirty="0" err="1">
                <a:latin typeface="Comic Sans MS" panose="030F0702030302020204" pitchFamily="66" charset="0"/>
              </a:rPr>
              <a:t>fois</a:t>
            </a:r>
            <a:r>
              <a:rPr lang="en-GB" sz="1400" dirty="0">
                <a:latin typeface="Comic Sans MS" panose="030F0702030302020204" pitchFamily="66" charset="0"/>
              </a:rPr>
              <a:t> par </a:t>
            </a:r>
            <a:r>
              <a:rPr lang="en-GB" sz="1400" dirty="0" err="1">
                <a:latin typeface="Comic Sans MS" panose="030F0702030302020204" pitchFamily="66" charset="0"/>
              </a:rPr>
              <a:t>semaine</a:t>
            </a:r>
            <a:r>
              <a:rPr lang="en-GB" sz="1400" dirty="0">
                <a:latin typeface="Comic Sans MS" panose="030F0702030302020204" pitchFamily="66" charset="0"/>
              </a:rPr>
              <a:t>		one a week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D’habitude</a:t>
            </a:r>
            <a:r>
              <a:rPr lang="en-GB" sz="1400" dirty="0">
                <a:latin typeface="Comic Sans MS" panose="030F0702030302020204" pitchFamily="66" charset="0"/>
              </a:rPr>
              <a:t>			usually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De temps </a:t>
            </a:r>
            <a:r>
              <a:rPr lang="en-GB" sz="1400" dirty="0" err="1">
                <a:latin typeface="Comic Sans MS" panose="030F0702030302020204" pitchFamily="66" charset="0"/>
              </a:rPr>
              <a:t>en</a:t>
            </a:r>
            <a:r>
              <a:rPr lang="en-GB" sz="1400" dirty="0">
                <a:latin typeface="Comic Sans MS" panose="030F0702030302020204" pitchFamily="66" charset="0"/>
              </a:rPr>
              <a:t> temps		from time to time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Parfois</a:t>
            </a:r>
            <a:r>
              <a:rPr lang="en-GB" sz="1400" dirty="0">
                <a:latin typeface="Comic Sans MS" panose="030F0702030302020204" pitchFamily="66" charset="0"/>
              </a:rPr>
              <a:t>/</a:t>
            </a:r>
            <a:r>
              <a:rPr lang="en-GB" sz="1400" dirty="0" err="1">
                <a:latin typeface="Comic Sans MS" panose="030F0702030302020204" pitchFamily="66" charset="0"/>
              </a:rPr>
              <a:t>quelquefois</a:t>
            </a:r>
            <a:r>
              <a:rPr lang="en-GB" sz="1400" dirty="0">
                <a:latin typeface="Comic Sans MS" panose="030F0702030302020204" pitchFamily="66" charset="0"/>
              </a:rPr>
              <a:t>		sometimes</a:t>
            </a:r>
          </a:p>
          <a:p>
            <a:endParaRPr lang="en-GB" sz="1400" b="1" dirty="0">
              <a:latin typeface="Comic Sans MS" panose="030F0702030302020204" pitchFamily="66" charset="0"/>
            </a:endParaRPr>
          </a:p>
          <a:p>
            <a:r>
              <a:rPr lang="en-GB" sz="1400" b="1" dirty="0">
                <a:latin typeface="Comic Sans MS" panose="030F0702030302020204" pitchFamily="66" charset="0"/>
              </a:rPr>
              <a:t>When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Hier</a:t>
            </a:r>
            <a:r>
              <a:rPr lang="en-GB" sz="1400" dirty="0">
                <a:latin typeface="Comic Sans MS" panose="030F0702030302020204" pitchFamily="66" charset="0"/>
              </a:rPr>
              <a:t> </a:t>
            </a:r>
            <a:r>
              <a:rPr lang="en-GB" sz="1400" dirty="0" err="1">
                <a:latin typeface="Comic Sans MS" panose="030F0702030302020204" pitchFamily="66" charset="0"/>
              </a:rPr>
              <a:t>soir</a:t>
            </a:r>
            <a:r>
              <a:rPr lang="en-GB" sz="1400" dirty="0">
                <a:latin typeface="Comic Sans MS" panose="030F0702030302020204" pitchFamily="66" charset="0"/>
              </a:rPr>
              <a:t>			yesterday evening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Récemment</a:t>
            </a:r>
            <a:r>
              <a:rPr lang="en-GB" sz="1400" dirty="0">
                <a:latin typeface="Comic Sans MS" panose="030F0702030302020204" pitchFamily="66" charset="0"/>
              </a:rPr>
              <a:t>		recently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Le weekend </a:t>
            </a:r>
            <a:r>
              <a:rPr lang="en-GB" sz="1400" dirty="0" err="1">
                <a:latin typeface="Comic Sans MS" panose="030F0702030302020204" pitchFamily="66" charset="0"/>
              </a:rPr>
              <a:t>dernier</a:t>
            </a:r>
            <a:r>
              <a:rPr lang="en-GB" sz="1400" dirty="0">
                <a:latin typeface="Comic Sans MS" panose="030F0702030302020204" pitchFamily="66" charset="0"/>
              </a:rPr>
              <a:t>		last weekend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La </a:t>
            </a:r>
            <a:r>
              <a:rPr lang="en-GB" sz="1400" dirty="0" err="1">
                <a:latin typeface="Comic Sans MS" panose="030F0702030302020204" pitchFamily="66" charset="0"/>
              </a:rPr>
              <a:t>semaine</a:t>
            </a:r>
            <a:r>
              <a:rPr lang="en-GB" sz="1400" dirty="0">
                <a:latin typeface="Comic Sans MS" panose="030F0702030302020204" pitchFamily="66" charset="0"/>
              </a:rPr>
              <a:t> </a:t>
            </a:r>
            <a:r>
              <a:rPr lang="en-GB" sz="1400" dirty="0" err="1">
                <a:latin typeface="Comic Sans MS" panose="030F0702030302020204" pitchFamily="66" charset="0"/>
              </a:rPr>
              <a:t>dernière</a:t>
            </a:r>
            <a:r>
              <a:rPr lang="en-GB" sz="1400" dirty="0">
                <a:latin typeface="Comic Sans MS" panose="030F0702030302020204" pitchFamily="66" charset="0"/>
              </a:rPr>
              <a:t>		last week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L’année</a:t>
            </a:r>
            <a:r>
              <a:rPr lang="en-GB" sz="1400" dirty="0">
                <a:latin typeface="Comic Sans MS" panose="030F0702030302020204" pitchFamily="66" charset="0"/>
              </a:rPr>
              <a:t> </a:t>
            </a:r>
            <a:r>
              <a:rPr lang="en-GB" sz="1400" dirty="0" err="1">
                <a:latin typeface="Comic Sans MS" panose="030F0702030302020204" pitchFamily="66" charset="0"/>
              </a:rPr>
              <a:t>dernière</a:t>
            </a:r>
            <a:r>
              <a:rPr lang="en-GB" sz="1400" dirty="0">
                <a:latin typeface="Comic Sans MS" panose="030F0702030302020204" pitchFamily="66" charset="0"/>
              </a:rPr>
              <a:t>		last year</a:t>
            </a:r>
          </a:p>
          <a:p>
            <a:r>
              <a:rPr lang="en-GB" sz="1400" b="1" dirty="0">
                <a:latin typeface="Comic Sans MS" panose="030F0702030302020204" pitchFamily="66" charset="0"/>
              </a:rPr>
              <a:t>Il y a </a:t>
            </a:r>
            <a:r>
              <a:rPr lang="en-GB" sz="1400" dirty="0">
                <a:latin typeface="Comic Sans MS" panose="030F0702030302020204" pitchFamily="66" charset="0"/>
              </a:rPr>
              <a:t>2 </a:t>
            </a:r>
            <a:r>
              <a:rPr lang="en-GB" sz="1400" dirty="0" err="1">
                <a:latin typeface="Comic Sans MS" panose="030F0702030302020204" pitchFamily="66" charset="0"/>
              </a:rPr>
              <a:t>semaines</a:t>
            </a:r>
            <a:r>
              <a:rPr lang="en-GB" sz="1400" dirty="0">
                <a:latin typeface="Comic Sans MS" panose="030F0702030302020204" pitchFamily="66" charset="0"/>
              </a:rPr>
              <a:t>		2 weeks </a:t>
            </a:r>
            <a:r>
              <a:rPr lang="en-GB" sz="1400" b="1" dirty="0">
                <a:latin typeface="Comic Sans MS" panose="030F0702030302020204" pitchFamily="66" charset="0"/>
              </a:rPr>
              <a:t>ago</a:t>
            </a: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r>
              <a:rPr lang="en-GB" sz="1400" b="1" dirty="0">
                <a:latin typeface="Comic Sans MS" panose="030F0702030302020204" pitchFamily="66" charset="0"/>
              </a:rPr>
              <a:t>Sequencers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D’abord</a:t>
            </a:r>
            <a:r>
              <a:rPr lang="en-GB" sz="1400" dirty="0">
                <a:latin typeface="Comic Sans MS" panose="030F0702030302020204" pitchFamily="66" charset="0"/>
              </a:rPr>
              <a:t>			firstly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Puis</a:t>
            </a:r>
            <a:r>
              <a:rPr lang="en-GB" sz="1400" dirty="0">
                <a:latin typeface="Comic Sans MS" panose="030F0702030302020204" pitchFamily="66" charset="0"/>
              </a:rPr>
              <a:t>/</a:t>
            </a:r>
            <a:r>
              <a:rPr lang="en-GB" sz="1400" dirty="0" err="1">
                <a:latin typeface="Comic Sans MS" panose="030F0702030302020204" pitchFamily="66" charset="0"/>
              </a:rPr>
              <a:t>ensuite</a:t>
            </a:r>
            <a:r>
              <a:rPr lang="en-GB" sz="1400" dirty="0">
                <a:latin typeface="Comic Sans MS" panose="030F0702030302020204" pitchFamily="66" charset="0"/>
              </a:rPr>
              <a:t>		then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Après			after</a:t>
            </a: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6556917" y="680224"/>
            <a:ext cx="4661210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latin typeface="Comic Sans MS" panose="030F0702030302020204" pitchFamily="66" charset="0"/>
              </a:rPr>
              <a:t>Justification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Car/</a:t>
            </a:r>
            <a:r>
              <a:rPr lang="en-GB" sz="1400" dirty="0" err="1">
                <a:latin typeface="Comic Sans MS" panose="030F0702030302020204" pitchFamily="66" charset="0"/>
              </a:rPr>
              <a:t>parce</a:t>
            </a:r>
            <a:r>
              <a:rPr lang="en-GB" sz="1400" dirty="0">
                <a:latin typeface="Comic Sans MS" panose="030F0702030302020204" pitchFamily="66" charset="0"/>
              </a:rPr>
              <a:t> que		because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Vu que / </a:t>
            </a:r>
            <a:r>
              <a:rPr lang="en-GB" sz="1400" dirty="0" err="1">
                <a:latin typeface="Comic Sans MS" panose="030F0702030302020204" pitchFamily="66" charset="0"/>
              </a:rPr>
              <a:t>étant</a:t>
            </a:r>
            <a:r>
              <a:rPr lang="en-GB" sz="1400" dirty="0">
                <a:latin typeface="Comic Sans MS" panose="030F0702030302020204" pitchFamily="66" charset="0"/>
              </a:rPr>
              <a:t> </a:t>
            </a:r>
            <a:r>
              <a:rPr lang="en-GB" sz="1400" dirty="0" err="1">
                <a:latin typeface="Comic Sans MS" panose="030F0702030302020204" pitchFamily="66" charset="0"/>
              </a:rPr>
              <a:t>donné</a:t>
            </a:r>
            <a:r>
              <a:rPr lang="en-GB" sz="1400" dirty="0">
                <a:latin typeface="Comic Sans MS" panose="030F0702030302020204" pitchFamily="66" charset="0"/>
              </a:rPr>
              <a:t> que</a:t>
            </a: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r>
              <a:rPr lang="en-GB" sz="1400" b="1" dirty="0">
                <a:latin typeface="Comic Sans MS" panose="030F0702030302020204" pitchFamily="66" charset="0"/>
              </a:rPr>
              <a:t>Contrast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Pourtant</a:t>
            </a:r>
            <a:r>
              <a:rPr lang="en-GB" sz="1400" dirty="0">
                <a:latin typeface="Comic Sans MS" panose="030F0702030302020204" pitchFamily="66" charset="0"/>
              </a:rPr>
              <a:t>/</a:t>
            </a:r>
            <a:r>
              <a:rPr lang="en-GB" sz="1400" dirty="0" err="1">
                <a:latin typeface="Comic Sans MS" panose="030F0702030302020204" pitchFamily="66" charset="0"/>
              </a:rPr>
              <a:t>cependant</a:t>
            </a:r>
            <a:r>
              <a:rPr lang="en-GB" sz="1400" dirty="0">
                <a:latin typeface="Comic Sans MS" panose="030F0702030302020204" pitchFamily="66" charset="0"/>
              </a:rPr>
              <a:t>		however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Tandis</a:t>
            </a:r>
            <a:r>
              <a:rPr lang="en-GB" sz="1400" dirty="0">
                <a:latin typeface="Comic Sans MS" panose="030F0702030302020204" pitchFamily="66" charset="0"/>
              </a:rPr>
              <a:t> que			whereas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Mais</a:t>
            </a:r>
            <a:r>
              <a:rPr lang="en-GB" sz="1400" dirty="0">
                <a:latin typeface="Comic Sans MS" panose="030F0702030302020204" pitchFamily="66" charset="0"/>
              </a:rPr>
              <a:t>			but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En</a:t>
            </a:r>
            <a:r>
              <a:rPr lang="en-GB" sz="1400" dirty="0">
                <a:latin typeface="Comic Sans MS" panose="030F0702030302020204" pitchFamily="66" charset="0"/>
              </a:rPr>
              <a:t> </a:t>
            </a:r>
            <a:r>
              <a:rPr lang="en-GB" sz="1400" dirty="0" err="1">
                <a:latin typeface="Comic Sans MS" panose="030F0702030302020204" pitchFamily="66" charset="0"/>
              </a:rPr>
              <a:t>revanche</a:t>
            </a:r>
            <a:r>
              <a:rPr lang="en-GB" sz="1400" dirty="0">
                <a:latin typeface="Comic Sans MS" panose="030F0702030302020204" pitchFamily="66" charset="0"/>
              </a:rPr>
              <a:t>		on the other hand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D’un part….		on the one hand…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d’autre</a:t>
            </a:r>
            <a:r>
              <a:rPr lang="en-GB" sz="1400" dirty="0">
                <a:latin typeface="Comic Sans MS" panose="030F0702030302020204" pitchFamily="66" charset="0"/>
              </a:rPr>
              <a:t> part		on the other hand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	</a:t>
            </a:r>
          </a:p>
          <a:p>
            <a:endParaRPr lang="en-GB" dirty="0">
              <a:latin typeface="Comic Sans MS" panose="030F0702030302020204" pitchFamily="66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712443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</TotalTime>
  <Words>1108</Words>
  <Application>Microsoft Office PowerPoint</Application>
  <PresentationFormat>Widescreen</PresentationFormat>
  <Paragraphs>174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Comic Sans MS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 Fee</dc:creator>
  <cp:lastModifiedBy>C Fee (BRI)</cp:lastModifiedBy>
  <cp:revision>20</cp:revision>
  <dcterms:created xsi:type="dcterms:W3CDTF">2020-11-16T12:54:35Z</dcterms:created>
  <dcterms:modified xsi:type="dcterms:W3CDTF">2025-01-22T08:04:44Z</dcterms:modified>
</cp:coreProperties>
</file>