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HIGHER</a:t>
            </a: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MODULE </a:t>
            </a:r>
            <a:r>
              <a:rPr lang="en-GB" b="1" dirty="0">
                <a:latin typeface="Comic Sans MS" panose="030F0702030302020204" pitchFamily="66" charset="0"/>
              </a:rPr>
              <a:t>6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THEME </a:t>
            </a:r>
            <a:r>
              <a:rPr lang="en-GB" b="1" dirty="0" smtClean="0">
                <a:latin typeface="Comic Sans MS" panose="030F0702030302020204" pitchFamily="66" charset="0"/>
              </a:rPr>
              <a:t>3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Au </a:t>
            </a:r>
            <a:r>
              <a:rPr lang="en-GB" b="1" dirty="0" err="1" smtClean="0">
                <a:latin typeface="Comic Sans MS" panose="030F0702030302020204" pitchFamily="66" charset="0"/>
              </a:rPr>
              <a:t>collège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THEME 2</a:t>
            </a: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La santé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698" y="558800"/>
            <a:ext cx="52066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LES </a:t>
            </a:r>
            <a:r>
              <a:rPr lang="en-GB" sz="1400" b="1" dirty="0" smtClean="0">
                <a:latin typeface="Comic Sans MS" panose="030F0702030302020204" pitchFamily="66" charset="0"/>
              </a:rPr>
              <a:t>MATIERES</a:t>
            </a:r>
            <a:endParaRPr lang="en-GB" sz="1400" b="1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Le commerce		Business Studies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Le dessin/les arts </a:t>
            </a:r>
            <a:r>
              <a:rPr lang="en-GB" sz="1400" dirty="0" err="1" smtClean="0">
                <a:latin typeface="Comic Sans MS" panose="030F0702030302020204" pitchFamily="66" charset="0"/>
              </a:rPr>
              <a:t>plastiques</a:t>
            </a:r>
            <a:r>
              <a:rPr lang="en-GB" sz="1400" dirty="0" smtClean="0">
                <a:latin typeface="Comic Sans MS" panose="030F0702030302020204" pitchFamily="66" charset="0"/>
              </a:rPr>
              <a:t>	art/fine art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Le </a:t>
            </a:r>
            <a:r>
              <a:rPr lang="en-GB" sz="1400" dirty="0" err="1" smtClean="0">
                <a:latin typeface="Comic Sans MS" panose="030F0702030302020204" pitchFamily="66" charset="0"/>
              </a:rPr>
              <a:t>fran</a:t>
            </a:r>
            <a:r>
              <a:rPr lang="en-GB" sz="1400" dirty="0" err="1" smtClean="0">
                <a:latin typeface="Comic Sans MS" panose="030F0702030302020204" pitchFamily="66" charset="0"/>
              </a:rPr>
              <a:t>çais</a:t>
            </a:r>
            <a:r>
              <a:rPr lang="en-GB" sz="1400" dirty="0" smtClean="0">
                <a:latin typeface="Comic Sans MS" panose="030F0702030302020204" pitchFamily="66" charset="0"/>
              </a:rPr>
              <a:t>		French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La </a:t>
            </a:r>
            <a:r>
              <a:rPr lang="en-GB" sz="1400" dirty="0" err="1" smtClean="0">
                <a:latin typeface="Comic Sans MS" panose="030F0702030302020204" pitchFamily="66" charset="0"/>
              </a:rPr>
              <a:t>chimie</a:t>
            </a:r>
            <a:r>
              <a:rPr lang="en-GB" sz="1400" dirty="0" smtClean="0">
                <a:latin typeface="Comic Sans MS" panose="030F0702030302020204" pitchFamily="66" charset="0"/>
              </a:rPr>
              <a:t>			chemistry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La </a:t>
            </a:r>
            <a:r>
              <a:rPr lang="en-GB" sz="1400" dirty="0" err="1" smtClean="0">
                <a:latin typeface="Comic Sans MS" panose="030F0702030302020204" pitchFamily="66" charset="0"/>
              </a:rPr>
              <a:t>biologie</a:t>
            </a:r>
            <a:r>
              <a:rPr lang="en-GB" sz="1400" dirty="0" smtClean="0">
                <a:latin typeface="Comic Sans MS" panose="030F0702030302020204" pitchFamily="66" charset="0"/>
              </a:rPr>
              <a:t>/les sciences de la vie	Biology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Et de la </a:t>
            </a:r>
            <a:r>
              <a:rPr lang="en-GB" sz="1400" dirty="0" err="1" smtClean="0">
                <a:latin typeface="Comic Sans MS" panose="030F0702030302020204" pitchFamily="66" charset="0"/>
              </a:rPr>
              <a:t>terre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La </a:t>
            </a:r>
            <a:r>
              <a:rPr lang="en-GB" sz="1400" dirty="0" err="1" smtClean="0">
                <a:latin typeface="Comic Sans MS" panose="030F0702030302020204" pitchFamily="66" charset="0"/>
              </a:rPr>
              <a:t>technologie</a:t>
            </a:r>
            <a:r>
              <a:rPr lang="en-GB" sz="1400" dirty="0" smtClean="0">
                <a:latin typeface="Comic Sans MS" panose="030F0702030302020204" pitchFamily="66" charset="0"/>
              </a:rPr>
              <a:t>		DT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L’allemande</a:t>
            </a:r>
            <a:r>
              <a:rPr lang="en-GB" sz="1400" dirty="0" smtClean="0">
                <a:latin typeface="Comic Sans MS" panose="030F0702030302020204" pitchFamily="66" charset="0"/>
              </a:rPr>
              <a:t>		German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L’anglais</a:t>
            </a:r>
            <a:r>
              <a:rPr lang="en-GB" sz="1400" dirty="0" smtClean="0">
                <a:latin typeface="Comic Sans MS" panose="030F0702030302020204" pitchFamily="66" charset="0"/>
              </a:rPr>
              <a:t>			English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L’art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dramatique</a:t>
            </a:r>
            <a:r>
              <a:rPr lang="en-GB" sz="1400" dirty="0" smtClean="0">
                <a:latin typeface="Comic Sans MS" panose="030F0702030302020204" pitchFamily="66" charset="0"/>
              </a:rPr>
              <a:t>		drama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L’EPS			PE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L’espagnol</a:t>
            </a:r>
            <a:r>
              <a:rPr lang="en-GB" sz="1400" dirty="0" smtClean="0">
                <a:latin typeface="Comic Sans MS" panose="030F0702030302020204" pitchFamily="66" charset="0"/>
              </a:rPr>
              <a:t>			Spanish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L’étude</a:t>
            </a:r>
            <a:r>
              <a:rPr lang="en-GB" sz="1400" dirty="0" smtClean="0">
                <a:latin typeface="Comic Sans MS" panose="030F0702030302020204" pitchFamily="66" charset="0"/>
              </a:rPr>
              <a:t> des medias		media studies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L’histoire</a:t>
            </a:r>
            <a:r>
              <a:rPr lang="en-GB" sz="1400" dirty="0" smtClean="0">
                <a:latin typeface="Comic Sans MS" panose="030F0702030302020204" pitchFamily="66" charset="0"/>
              </a:rPr>
              <a:t>			history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L’histoire-géo</a:t>
            </a:r>
            <a:r>
              <a:rPr lang="en-GB" sz="1400" dirty="0" smtClean="0">
                <a:latin typeface="Comic Sans MS" panose="030F0702030302020204" pitchFamily="66" charset="0"/>
              </a:rPr>
              <a:t>		humanities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L’infomatique</a:t>
            </a:r>
            <a:r>
              <a:rPr lang="en-GB" sz="1400" dirty="0" smtClean="0">
                <a:latin typeface="Comic Sans MS" panose="030F0702030302020204" pitchFamily="66" charset="0"/>
              </a:rPr>
              <a:t>		IT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L’instruction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civique</a:t>
            </a:r>
            <a:r>
              <a:rPr lang="en-GB" sz="1400" dirty="0" smtClean="0">
                <a:latin typeface="Comic Sans MS" panose="030F0702030302020204" pitchFamily="66" charset="0"/>
              </a:rPr>
              <a:t>		ethics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Les arts </a:t>
            </a:r>
            <a:r>
              <a:rPr lang="en-GB" sz="1400" dirty="0" err="1" smtClean="0">
                <a:latin typeface="Comic Sans MS" panose="030F0702030302020204" pitchFamily="66" charset="0"/>
              </a:rPr>
              <a:t>ménagers</a:t>
            </a:r>
            <a:r>
              <a:rPr lang="en-GB" sz="1400" dirty="0" smtClean="0">
                <a:latin typeface="Comic Sans MS" panose="030F0702030302020204" pitchFamily="66" charset="0"/>
              </a:rPr>
              <a:t>		home </a:t>
            </a:r>
            <a:r>
              <a:rPr lang="en-GB" sz="1400" dirty="0" err="1" smtClean="0">
                <a:latin typeface="Comic Sans MS" panose="030F0702030302020204" pitchFamily="66" charset="0"/>
              </a:rPr>
              <a:t>ec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Les </a:t>
            </a:r>
            <a:r>
              <a:rPr lang="en-GB" sz="1400" dirty="0" err="1" smtClean="0">
                <a:latin typeface="Comic Sans MS" panose="030F0702030302020204" pitchFamily="66" charset="0"/>
              </a:rPr>
              <a:t>langues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vivantes</a:t>
            </a:r>
            <a:r>
              <a:rPr lang="en-GB" sz="1400" dirty="0" smtClean="0">
                <a:latin typeface="Comic Sans MS" panose="030F0702030302020204" pitchFamily="66" charset="0"/>
              </a:rPr>
              <a:t>		Modern Languages</a:t>
            </a:r>
          </a:p>
          <a:p>
            <a:endParaRPr lang="en-GB" sz="1400" dirty="0" smtClean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5300" y="16633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200" y="357751"/>
            <a:ext cx="5080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AU COLLEGE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Mon </a:t>
            </a:r>
            <a:r>
              <a:rPr lang="en-GB" sz="1400" dirty="0" err="1">
                <a:latin typeface="Comic Sans MS" panose="030F0702030302020204" pitchFamily="66" charset="0"/>
              </a:rPr>
              <a:t>école</a:t>
            </a:r>
            <a:r>
              <a:rPr lang="en-GB" sz="1400" dirty="0">
                <a:latin typeface="Comic Sans MS" panose="030F0702030302020204" pitchFamily="66" charset="0"/>
              </a:rPr>
              <a:t> commence…	My school starts…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Mon </a:t>
            </a:r>
            <a:r>
              <a:rPr lang="en-GB" sz="1400" dirty="0" err="1">
                <a:latin typeface="Comic Sans MS" panose="030F0702030302020204" pitchFamily="66" charset="0"/>
              </a:rPr>
              <a:t>école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finit</a:t>
            </a:r>
            <a:r>
              <a:rPr lang="en-GB" sz="1400" dirty="0">
                <a:latin typeface="Comic Sans MS" panose="030F0702030302020204" pitchFamily="66" charset="0"/>
              </a:rPr>
              <a:t>/se </a:t>
            </a:r>
            <a:r>
              <a:rPr lang="en-GB" sz="1400" dirty="0" err="1">
                <a:latin typeface="Comic Sans MS" panose="030F0702030302020204" pitchFamily="66" charset="0"/>
              </a:rPr>
              <a:t>termine</a:t>
            </a:r>
            <a:r>
              <a:rPr lang="en-GB" sz="1400" dirty="0">
                <a:latin typeface="Comic Sans MS" panose="030F0702030302020204" pitchFamily="66" charset="0"/>
              </a:rPr>
              <a:t>…	My school ends</a:t>
            </a:r>
            <a:r>
              <a:rPr lang="en-GB" sz="1400" dirty="0" smtClean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J’apprends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…</a:t>
            </a:r>
            <a:r>
              <a:rPr lang="en-GB" sz="1400" dirty="0">
                <a:latin typeface="Comic Sans MS" panose="030F0702030302020204" pitchFamily="66" charset="0"/>
              </a:rPr>
              <a:t>		I </a:t>
            </a:r>
            <a:r>
              <a:rPr lang="en-GB" sz="1400" dirty="0" smtClean="0">
                <a:latin typeface="Comic Sans MS" panose="030F0702030302020204" pitchFamily="66" charset="0"/>
              </a:rPr>
              <a:t>learn…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J’étudie</a:t>
            </a:r>
            <a:r>
              <a:rPr lang="en-GB" sz="1400" dirty="0" smtClean="0">
                <a:latin typeface="Comic Sans MS" panose="030F0702030302020204" pitchFamily="66" charset="0"/>
              </a:rPr>
              <a:t>…			I study…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Je </a:t>
            </a:r>
            <a:r>
              <a:rPr lang="en-GB" sz="1400" dirty="0" err="1" smtClean="0">
                <a:latin typeface="Comic Sans MS" panose="030F0702030302020204" pitchFamily="66" charset="0"/>
              </a:rPr>
              <a:t>suis</a:t>
            </a:r>
            <a:r>
              <a:rPr lang="en-GB" sz="1400" dirty="0" smtClean="0">
                <a:latin typeface="Comic Sans MS" panose="030F0702030302020204" pitchFamily="66" charset="0"/>
              </a:rPr>
              <a:t> fort </a:t>
            </a:r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…		I’m strong at…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Je </a:t>
            </a:r>
            <a:r>
              <a:rPr lang="en-GB" sz="1400" dirty="0" err="1" smtClean="0">
                <a:latin typeface="Comic Sans MS" panose="030F0702030302020204" pitchFamily="66" charset="0"/>
              </a:rPr>
              <a:t>suis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doué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…		I’m gifted at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Je </a:t>
            </a:r>
            <a:r>
              <a:rPr lang="en-GB" sz="1400" dirty="0" err="1" smtClean="0">
                <a:latin typeface="Comic Sans MS" panose="030F0702030302020204" pitchFamily="66" charset="0"/>
              </a:rPr>
              <a:t>suis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faible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…		I’m weak at…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Redoubler</a:t>
            </a:r>
            <a:r>
              <a:rPr lang="en-GB" sz="1400" dirty="0" smtClean="0">
                <a:latin typeface="Comic Sans MS" panose="030F0702030302020204" pitchFamily="66" charset="0"/>
              </a:rPr>
              <a:t>			to re-sit a year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b="1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1163" y="3109353"/>
            <a:ext cx="4765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61163" y="247797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AU COLLEGE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college </a:t>
            </a:r>
            <a:r>
              <a:rPr lang="en-GB" sz="1400" dirty="0" err="1" smtClean="0">
                <a:latin typeface="Comic Sans MS" panose="030F0702030302020204" pitchFamily="66" charset="0"/>
              </a:rPr>
              <a:t>mixte</a:t>
            </a:r>
            <a:r>
              <a:rPr lang="en-GB" sz="1400" dirty="0" smtClean="0">
                <a:latin typeface="Comic Sans MS" panose="030F0702030302020204" pitchFamily="66" charset="0"/>
              </a:rPr>
              <a:t>		a mixed school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école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primaire</a:t>
            </a:r>
            <a:r>
              <a:rPr lang="en-GB" sz="1400" dirty="0" smtClean="0">
                <a:latin typeface="Comic Sans MS" panose="030F0702030302020204" pitchFamily="66" charset="0"/>
              </a:rPr>
              <a:t>		a primary school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</a:t>
            </a:r>
            <a:r>
              <a:rPr lang="en-GB" sz="1400" dirty="0" err="1" smtClean="0">
                <a:latin typeface="Comic Sans MS" panose="030F0702030302020204" pitchFamily="66" charset="0"/>
              </a:rPr>
              <a:t>lycée</a:t>
            </a:r>
            <a:r>
              <a:rPr lang="en-GB" sz="1400" dirty="0" smtClean="0">
                <a:latin typeface="Comic Sans MS" panose="030F0702030302020204" pitchFamily="66" charset="0"/>
              </a:rPr>
              <a:t>			school (15-18)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L’emploi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du temps		timetable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récréation</a:t>
            </a:r>
            <a:r>
              <a:rPr lang="en-GB" sz="1400" dirty="0">
                <a:latin typeface="Comic Sans MS" panose="030F0702030302020204" pitchFamily="66" charset="0"/>
              </a:rPr>
              <a:t>(</a:t>
            </a:r>
            <a:r>
              <a:rPr lang="en-GB" sz="1400" dirty="0" err="1">
                <a:latin typeface="Comic Sans MS" panose="030F0702030302020204" pitchFamily="66" charset="0"/>
              </a:rPr>
              <a:t>récré</a:t>
            </a:r>
            <a:r>
              <a:rPr lang="en-GB" sz="1400" dirty="0">
                <a:latin typeface="Comic Sans MS" panose="030F0702030302020204" pitchFamily="66" charset="0"/>
              </a:rPr>
              <a:t>)		break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pause </a:t>
            </a:r>
            <a:r>
              <a:rPr lang="en-GB" sz="1400" dirty="0" err="1">
                <a:latin typeface="Comic Sans MS" panose="030F0702030302020204" pitchFamily="66" charset="0"/>
              </a:rPr>
              <a:t>déjeuner</a:t>
            </a:r>
            <a:r>
              <a:rPr lang="en-GB" sz="1400" dirty="0">
                <a:latin typeface="Comic Sans MS" panose="030F0702030302020204" pitchFamily="66" charset="0"/>
              </a:rPr>
              <a:t>		lunch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cours</a:t>
            </a:r>
            <a:r>
              <a:rPr lang="en-GB" sz="1400" dirty="0">
                <a:latin typeface="Comic Sans MS" panose="030F0702030302020204" pitchFamily="66" charset="0"/>
              </a:rPr>
              <a:t> 			lessons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matières</a:t>
            </a:r>
            <a:r>
              <a:rPr lang="en-GB" sz="1400" dirty="0">
                <a:latin typeface="Comic Sans MS" panose="030F0702030302020204" pitchFamily="66" charset="0"/>
              </a:rPr>
              <a:t>		subjects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élèves</a:t>
            </a:r>
            <a:r>
              <a:rPr lang="en-GB" sz="1400" dirty="0">
                <a:latin typeface="Comic Sans MS" panose="030F0702030302020204" pitchFamily="66" charset="0"/>
              </a:rPr>
              <a:t>			pupils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étudiants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smtClean="0">
                <a:latin typeface="Comic Sans MS" panose="030F0702030302020204" pitchFamily="66" charset="0"/>
              </a:rPr>
              <a:t>students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Le </a:t>
            </a:r>
            <a:r>
              <a:rPr lang="en-GB" sz="1400" dirty="0" err="1" smtClean="0">
                <a:latin typeface="Comic Sans MS" panose="030F0702030302020204" pitchFamily="66" charset="0"/>
              </a:rPr>
              <a:t>professeur</a:t>
            </a:r>
            <a:r>
              <a:rPr lang="en-GB" sz="1400" dirty="0" smtClean="0">
                <a:latin typeface="Comic Sans MS" panose="030F0702030302020204" pitchFamily="66" charset="0"/>
              </a:rPr>
              <a:t>		teacher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Les devoirs		homework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Obligatoire</a:t>
            </a:r>
            <a:r>
              <a:rPr lang="en-GB" sz="1400" dirty="0" smtClean="0">
                <a:latin typeface="Comic Sans MS" panose="030F0702030302020204" pitchFamily="66" charset="0"/>
              </a:rPr>
              <a:t>		compulsory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Facultatif</a:t>
            </a:r>
            <a:r>
              <a:rPr lang="en-GB" sz="1400" dirty="0" smtClean="0">
                <a:latin typeface="Comic Sans MS" panose="030F0702030302020204" pitchFamily="66" charset="0"/>
              </a:rPr>
              <a:t>			optional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Les </a:t>
            </a:r>
            <a:r>
              <a:rPr lang="en-GB" sz="1400" dirty="0" err="1" smtClean="0">
                <a:latin typeface="Comic Sans MS" panose="030F0702030302020204" pitchFamily="66" charset="0"/>
              </a:rPr>
              <a:t>contrôles</a:t>
            </a:r>
            <a:r>
              <a:rPr lang="en-GB" sz="1400" dirty="0" smtClean="0">
                <a:latin typeface="Comic Sans MS" panose="030F0702030302020204" pitchFamily="66" charset="0"/>
              </a:rPr>
              <a:t>		tests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</a:t>
            </a:r>
            <a:r>
              <a:rPr lang="en-GB" sz="1400" dirty="0" err="1" smtClean="0">
                <a:latin typeface="Comic Sans MS" panose="030F0702030302020204" pitchFamily="66" charset="0"/>
              </a:rPr>
              <a:t>uniforme</a:t>
            </a:r>
            <a:r>
              <a:rPr lang="en-GB" sz="1400" dirty="0" smtClean="0">
                <a:latin typeface="Comic Sans MS" panose="030F0702030302020204" pitchFamily="66" charset="0"/>
              </a:rPr>
              <a:t>		a uniform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La </a:t>
            </a:r>
            <a:r>
              <a:rPr lang="en-GB" sz="1400" dirty="0" err="1" smtClean="0">
                <a:latin typeface="Comic Sans MS" panose="030F0702030302020204" pitchFamily="66" charset="0"/>
              </a:rPr>
              <a:t>retenue</a:t>
            </a:r>
            <a:r>
              <a:rPr lang="en-GB" sz="1400" dirty="0" smtClean="0">
                <a:latin typeface="Comic Sans MS" panose="030F0702030302020204" pitchFamily="66" charset="0"/>
              </a:rPr>
              <a:t>/la </a:t>
            </a:r>
            <a:r>
              <a:rPr lang="en-GB" sz="1400" dirty="0" err="1" smtClean="0">
                <a:latin typeface="Comic Sans MS" panose="030F0702030302020204" pitchFamily="66" charset="0"/>
              </a:rPr>
              <a:t>colle</a:t>
            </a:r>
            <a:r>
              <a:rPr lang="en-GB" sz="1400" dirty="0" smtClean="0">
                <a:latin typeface="Comic Sans MS" panose="030F0702030302020204" pitchFamily="66" charset="0"/>
              </a:rPr>
              <a:t>		detention		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48" y="390525"/>
            <a:ext cx="57340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LE REGELEMENT SCOLAIRE</a:t>
            </a:r>
            <a:endParaRPr lang="en-GB" sz="1400" b="1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Il </a:t>
            </a:r>
            <a:r>
              <a:rPr lang="en-GB" sz="1400" dirty="0" err="1" smtClean="0">
                <a:latin typeface="Comic Sans MS" panose="030F0702030302020204" pitchFamily="66" charset="0"/>
              </a:rPr>
              <a:t>fau</a:t>
            </a:r>
            <a:r>
              <a:rPr lang="en-GB" sz="1400" dirty="0" err="1" smtClean="0">
                <a:latin typeface="Comic Sans MS" panose="030F0702030302020204" pitchFamily="66" charset="0"/>
              </a:rPr>
              <a:t>t</a:t>
            </a:r>
            <a:r>
              <a:rPr lang="en-GB" sz="1400" dirty="0" smtClean="0">
                <a:latin typeface="Comic Sans MS" panose="030F0702030302020204" pitchFamily="66" charset="0"/>
              </a:rPr>
              <a:t>/on </a:t>
            </a:r>
            <a:r>
              <a:rPr lang="en-GB" sz="1400" dirty="0" err="1" smtClean="0">
                <a:latin typeface="Comic Sans MS" panose="030F0702030302020204" pitchFamily="66" charset="0"/>
              </a:rPr>
              <a:t>doit</a:t>
            </a:r>
            <a:r>
              <a:rPr lang="en-GB" sz="1400" dirty="0" smtClean="0">
                <a:latin typeface="Comic Sans MS" panose="030F0702030302020204" pitchFamily="66" charset="0"/>
              </a:rPr>
              <a:t>…		You must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Être</a:t>
            </a:r>
            <a:r>
              <a:rPr lang="en-GB" sz="1400" dirty="0" smtClean="0">
                <a:latin typeface="Comic Sans MS" panose="030F0702030302020204" pitchFamily="66" charset="0"/>
              </a:rPr>
              <a:t> à </a:t>
            </a:r>
            <a:r>
              <a:rPr lang="en-GB" sz="1400" dirty="0" err="1" smtClean="0">
                <a:latin typeface="Comic Sans MS" panose="030F0702030302020204" pitchFamily="66" charset="0"/>
              </a:rPr>
              <a:t>l’heure</a:t>
            </a:r>
            <a:r>
              <a:rPr lang="en-GB" sz="1400" dirty="0" smtClean="0">
                <a:latin typeface="Comic Sans MS" panose="030F0702030302020204" pitchFamily="66" charset="0"/>
              </a:rPr>
              <a:t>		be on time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Faire les devoirs		do HW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Porter un </a:t>
            </a:r>
            <a:r>
              <a:rPr lang="en-GB" sz="1400" dirty="0" err="1" smtClean="0">
                <a:latin typeface="Comic Sans MS" panose="030F0702030302020204" pitchFamily="66" charset="0"/>
              </a:rPr>
              <a:t>uniforme</a:t>
            </a:r>
            <a:r>
              <a:rPr lang="en-GB" sz="1400" dirty="0" smtClean="0">
                <a:latin typeface="Comic Sans MS" panose="030F0702030302020204" pitchFamily="66" charset="0"/>
              </a:rPr>
              <a:t>		wear a uniform 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Tricher</a:t>
            </a:r>
            <a:r>
              <a:rPr lang="en-GB" sz="1400" dirty="0" smtClean="0">
                <a:latin typeface="Comic Sans MS" panose="030F0702030302020204" pitchFamily="66" charset="0"/>
              </a:rPr>
              <a:t> pendant un </a:t>
            </a:r>
            <a:r>
              <a:rPr lang="en-GB" sz="1400" dirty="0" err="1" smtClean="0">
                <a:latin typeface="Comic Sans MS" panose="030F0702030302020204" pitchFamily="66" charset="0"/>
              </a:rPr>
              <a:t>contrôle</a:t>
            </a:r>
            <a:r>
              <a:rPr lang="en-GB" sz="1400" dirty="0" smtClean="0">
                <a:latin typeface="Comic Sans MS" panose="030F0702030302020204" pitchFamily="66" charset="0"/>
              </a:rPr>
              <a:t>	cheat during a test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Il </a:t>
            </a:r>
            <a:r>
              <a:rPr lang="en-GB" sz="1400" dirty="0" err="1" smtClean="0">
                <a:latin typeface="Comic Sans MS" panose="030F0702030302020204" pitchFamily="66" charset="0"/>
              </a:rPr>
              <a:t>est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interdit</a:t>
            </a:r>
            <a:r>
              <a:rPr lang="en-GB" sz="1400" dirty="0" smtClean="0">
                <a:latin typeface="Comic Sans MS" panose="030F0702030302020204" pitchFamily="66" charset="0"/>
              </a:rPr>
              <a:t> de…		It is forbidden to…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Macher</a:t>
            </a:r>
            <a:r>
              <a:rPr lang="en-GB" sz="1400" dirty="0" smtClean="0">
                <a:latin typeface="Comic Sans MS" panose="030F0702030302020204" pitchFamily="66" charset="0"/>
              </a:rPr>
              <a:t> du chewing-gum	chew gum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Utiliser un portable </a:t>
            </a:r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classe</a:t>
            </a:r>
            <a:r>
              <a:rPr lang="en-GB" sz="1400" dirty="0" smtClean="0">
                <a:latin typeface="Comic Sans MS" panose="030F0702030302020204" pitchFamily="66" charset="0"/>
              </a:rPr>
              <a:t>	use a phone in clas</a:t>
            </a:r>
            <a:r>
              <a:rPr lang="en-GB" sz="1400" dirty="0" smtClean="0">
                <a:latin typeface="Comic Sans MS" panose="030F0702030302020204" pitchFamily="66" charset="0"/>
              </a:rPr>
              <a:t>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Porter des bijoux		wear jewellery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Porter trop de </a:t>
            </a:r>
            <a:r>
              <a:rPr lang="en-GB" sz="1400" dirty="0" err="1" smtClean="0">
                <a:latin typeface="Comic Sans MS" panose="030F0702030302020204" pitchFamily="66" charset="0"/>
              </a:rPr>
              <a:t>maquillage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err="1" smtClean="0">
                <a:latin typeface="Comic Sans MS" panose="030F0702030302020204" pitchFamily="66" charset="0"/>
              </a:rPr>
              <a:t>waer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toomuch</a:t>
            </a:r>
            <a:r>
              <a:rPr lang="en-GB" sz="1400" dirty="0" smtClean="0">
                <a:latin typeface="Comic Sans MS" panose="030F0702030302020204" pitchFamily="66" charset="0"/>
              </a:rPr>
              <a:t> make-up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Harlceler</a:t>
            </a:r>
            <a:r>
              <a:rPr lang="en-GB" sz="1400" dirty="0" smtClean="0">
                <a:latin typeface="Comic Sans MS" panose="030F0702030302020204" pitchFamily="66" charset="0"/>
              </a:rPr>
              <a:t> les </a:t>
            </a:r>
            <a:r>
              <a:rPr lang="en-GB" sz="1400" dirty="0" err="1" smtClean="0">
                <a:latin typeface="Comic Sans MS" panose="030F0702030302020204" pitchFamily="66" charset="0"/>
              </a:rPr>
              <a:t>autres</a:t>
            </a:r>
            <a:r>
              <a:rPr lang="en-GB" sz="1400" dirty="0" smtClean="0">
                <a:latin typeface="Comic Sans MS" panose="030F0702030302020204" pitchFamily="66" charset="0"/>
              </a:rPr>
              <a:t>		bully others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Je </a:t>
            </a:r>
            <a:r>
              <a:rPr lang="en-GB" sz="1400" dirty="0" err="1" smtClean="0">
                <a:latin typeface="Comic Sans MS" panose="030F0702030302020204" pitchFamily="66" charset="0"/>
              </a:rPr>
              <a:t>trouve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ça</a:t>
            </a:r>
            <a:r>
              <a:rPr lang="en-GB" sz="1400" dirty="0" smtClean="0">
                <a:latin typeface="Comic Sans MS" panose="030F0702030302020204" pitchFamily="66" charset="0"/>
              </a:rPr>
              <a:t>…		I find it…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Raisonnable</a:t>
            </a:r>
            <a:r>
              <a:rPr lang="en-GB" sz="1400" dirty="0" smtClean="0">
                <a:latin typeface="Comic Sans MS" panose="030F0702030302020204" pitchFamily="66" charset="0"/>
              </a:rPr>
              <a:t>		reasonable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Logique</a:t>
            </a:r>
            <a:r>
              <a:rPr lang="en-GB" sz="1400" dirty="0" smtClean="0">
                <a:latin typeface="Comic Sans MS" panose="030F0702030302020204" pitchFamily="66" charset="0"/>
              </a:rPr>
              <a:t>			logical	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Juste</a:t>
            </a:r>
            <a:r>
              <a:rPr lang="en-GB" sz="1400" dirty="0" smtClean="0">
                <a:latin typeface="Comic Sans MS" panose="030F0702030302020204" pitchFamily="66" charset="0"/>
              </a:rPr>
              <a:t>			fair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Injuste</a:t>
            </a:r>
            <a:r>
              <a:rPr lang="en-GB" sz="1400" dirty="0" smtClean="0">
                <a:latin typeface="Comic Sans MS" panose="030F0702030302020204" pitchFamily="66" charset="0"/>
              </a:rPr>
              <a:t>			unfair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Ridicule			ridiculous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Frustrant</a:t>
            </a:r>
            <a:r>
              <a:rPr lang="en-GB" sz="1400" dirty="0" smtClean="0">
                <a:latin typeface="Comic Sans MS" panose="030F0702030302020204" pitchFamily="66" charset="0"/>
              </a:rPr>
              <a:t>			frustrating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717" y="390525"/>
            <a:ext cx="585439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LA SANTE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Je me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couche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tôt</a:t>
            </a:r>
            <a:r>
              <a:rPr lang="en-GB" sz="1400" b="1" dirty="0" smtClean="0">
                <a:latin typeface="Comic Sans MS" panose="030F0702030302020204" pitchFamily="66" charset="0"/>
              </a:rPr>
              <a:t>		I go to bed early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Je me reveille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tôt</a:t>
            </a:r>
            <a:r>
              <a:rPr lang="en-GB" sz="1400" b="1" dirty="0" smtClean="0">
                <a:latin typeface="Comic Sans MS" panose="030F0702030302020204" pitchFamily="66" charset="0"/>
              </a:rPr>
              <a:t>		I get </a:t>
            </a:r>
            <a:r>
              <a:rPr lang="en-GB" sz="1400" b="1" dirty="0" smtClean="0">
                <a:latin typeface="Comic Sans MS" panose="030F0702030302020204" pitchFamily="66" charset="0"/>
              </a:rPr>
              <a:t>up early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Je me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détends</a:t>
            </a:r>
            <a:r>
              <a:rPr lang="en-GB" sz="1400" b="1" dirty="0" smtClean="0">
                <a:latin typeface="Comic Sans MS" panose="030F0702030302020204" pitchFamily="66" charset="0"/>
              </a:rPr>
              <a:t>		I relax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Je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dors</a:t>
            </a:r>
            <a:r>
              <a:rPr lang="en-GB" sz="1400" b="1" dirty="0" smtClean="0">
                <a:latin typeface="Comic Sans MS" panose="030F0702030302020204" pitchFamily="66" charset="0"/>
              </a:rPr>
              <a:t>			I sleep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Je mange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équilibré</a:t>
            </a:r>
            <a:r>
              <a:rPr lang="en-GB" sz="1400" b="1" dirty="0" smtClean="0">
                <a:latin typeface="Comic Sans MS" panose="030F0702030302020204" pitchFamily="66" charset="0"/>
              </a:rPr>
              <a:t>		I eat a balanced diet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Je mange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sainement</a:t>
            </a:r>
            <a:r>
              <a:rPr lang="en-GB" sz="1400" b="1" dirty="0" smtClean="0">
                <a:latin typeface="Comic Sans MS" panose="030F0702030302020204" pitchFamily="66" charset="0"/>
              </a:rPr>
              <a:t>		I eat healthily</a:t>
            </a: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J’évite</a:t>
            </a:r>
            <a:r>
              <a:rPr lang="en-GB" sz="1400" b="1" dirty="0" smtClean="0">
                <a:latin typeface="Comic Sans MS" panose="030F0702030302020204" pitchFamily="66" charset="0"/>
              </a:rPr>
              <a:t> les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matières</a:t>
            </a:r>
            <a:r>
              <a:rPr lang="en-GB" sz="1400" b="1" dirty="0" smtClean="0">
                <a:latin typeface="Comic Sans MS" panose="030F0702030302020204" pitchFamily="66" charset="0"/>
              </a:rPr>
              <a:t> grasses	I avoid fatty foods</a:t>
            </a: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Sain</a:t>
            </a:r>
            <a:r>
              <a:rPr lang="en-GB" sz="1400" b="1" dirty="0" smtClean="0">
                <a:latin typeface="Comic Sans MS" panose="030F0702030302020204" pitchFamily="66" charset="0"/>
              </a:rPr>
              <a:t> /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malsain</a:t>
            </a:r>
            <a:r>
              <a:rPr lang="en-GB" sz="1400" b="1" dirty="0" smtClean="0">
                <a:latin typeface="Comic Sans MS" panose="030F0702030302020204" pitchFamily="66" charset="0"/>
              </a:rPr>
              <a:t>		healthy/unhealthy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Bon/</a:t>
            </a:r>
            <a:r>
              <a:rPr lang="en-GB" sz="1400" b="1" dirty="0" err="1" smtClean="0">
                <a:latin typeface="Comic Sans MS" panose="030F0702030302020204" pitchFamily="66" charset="0"/>
              </a:rPr>
              <a:t>mauvais</a:t>
            </a:r>
            <a:r>
              <a:rPr lang="en-GB" sz="1400" b="1" dirty="0" smtClean="0">
                <a:latin typeface="Comic Sans MS" panose="030F0702030302020204" pitchFamily="66" charset="0"/>
              </a:rPr>
              <a:t> pour la santé	good/bad for your health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5 portions de fruits et de legumes 5 portions of fruit and veg</a:t>
            </a: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Végétarien</a:t>
            </a:r>
            <a:r>
              <a:rPr lang="en-GB" sz="1400" b="1" dirty="0" smtClean="0">
                <a:latin typeface="Comic Sans MS" panose="030F0702030302020204" pitchFamily="66" charset="0"/>
              </a:rPr>
              <a:t>		vegetarian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Je mange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rarement</a:t>
            </a:r>
            <a:r>
              <a:rPr lang="en-GB" sz="1400" b="1" dirty="0" smtClean="0">
                <a:latin typeface="Comic Sans MS" panose="030F0702030302020204" pitchFamily="66" charset="0"/>
              </a:rPr>
              <a:t>…		I rarely eat…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Je bois…			I drink…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Les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boissons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gazeuses</a:t>
            </a:r>
            <a:r>
              <a:rPr lang="en-GB" sz="1400" b="1" dirty="0" smtClean="0">
                <a:latin typeface="Comic Sans MS" panose="030F0702030302020204" pitchFamily="66" charset="0"/>
              </a:rPr>
              <a:t>	fizzy drinks</a:t>
            </a: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L’alcool</a:t>
            </a:r>
            <a:r>
              <a:rPr lang="en-GB" sz="1400" b="1" dirty="0" smtClean="0">
                <a:latin typeface="Comic Sans MS" panose="030F0702030302020204" pitchFamily="66" charset="0"/>
              </a:rPr>
              <a:t>			alcohol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Se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droguer</a:t>
            </a:r>
            <a:r>
              <a:rPr lang="en-GB" sz="1400" b="1" dirty="0" smtClean="0">
                <a:latin typeface="Comic Sans MS" panose="030F0702030302020204" pitchFamily="66" charset="0"/>
              </a:rPr>
              <a:t>		to take drugs</a:t>
            </a: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Fumer</a:t>
            </a:r>
            <a:r>
              <a:rPr lang="en-GB" sz="1400" b="1" dirty="0" smtClean="0">
                <a:latin typeface="Comic Sans MS" panose="030F0702030302020204" pitchFamily="66" charset="0"/>
              </a:rPr>
              <a:t>			to smoke</a:t>
            </a: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Ivre</a:t>
            </a:r>
            <a:r>
              <a:rPr lang="en-GB" sz="1400" b="1" dirty="0" smtClean="0">
                <a:latin typeface="Comic Sans MS" panose="030F0702030302020204" pitchFamily="66" charset="0"/>
              </a:rPr>
              <a:t>			drink</a:t>
            </a: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Accro</a:t>
            </a:r>
            <a:r>
              <a:rPr lang="en-GB" sz="1400" b="1" dirty="0" smtClean="0">
                <a:latin typeface="Comic Sans MS" panose="030F0702030302020204" pitchFamily="66" charset="0"/>
              </a:rPr>
              <a:t> à 			addicted to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Une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perte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d’argent</a:t>
            </a:r>
            <a:r>
              <a:rPr lang="en-GB" sz="1400" b="1" dirty="0" smtClean="0">
                <a:latin typeface="Comic Sans MS" panose="030F0702030302020204" pitchFamily="66" charset="0"/>
              </a:rPr>
              <a:t>		a waste of money</a:t>
            </a: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C’est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nocif</a:t>
            </a:r>
            <a:r>
              <a:rPr lang="en-GB" sz="1400" b="1" dirty="0" smtClean="0">
                <a:latin typeface="Comic Sans MS" panose="030F0702030302020204" pitchFamily="66" charset="0"/>
              </a:rPr>
              <a:t>		it’s poisonous</a:t>
            </a:r>
          </a:p>
          <a:p>
            <a:r>
              <a:rPr lang="en-GB" sz="1400" b="1" dirty="0" err="1" smtClean="0">
                <a:latin typeface="Comic Sans MS" panose="030F0702030302020204" pitchFamily="66" charset="0"/>
              </a:rPr>
              <a:t>Ça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pue</a:t>
            </a:r>
            <a:r>
              <a:rPr lang="en-GB" sz="1400" b="1" dirty="0" smtClean="0">
                <a:latin typeface="Comic Sans MS" panose="030F0702030302020204" pitchFamily="66" charset="0"/>
              </a:rPr>
              <a:t>			it smells</a:t>
            </a:r>
          </a:p>
          <a:p>
            <a:endParaRPr lang="en-GB" sz="1400" b="1" dirty="0" smtClean="0">
              <a:latin typeface="Comic Sans MS" panose="030F0702030302020204" pitchFamily="66" charset="0"/>
            </a:endParaRP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	</a:t>
            </a:r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</a:t>
            </a:r>
            <a:r>
              <a:rPr lang="en-GB" sz="1400" b="1" dirty="0" smtClean="0">
                <a:latin typeface="Comic Sans MS" panose="030F0702030302020204" pitchFamily="66" charset="0"/>
              </a:rPr>
              <a:t>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</a:t>
            </a:r>
            <a:r>
              <a:rPr lang="en-GB" sz="1400" dirty="0" smtClean="0">
                <a:latin typeface="Comic Sans MS" panose="030F0702030302020204" pitchFamily="66" charset="0"/>
              </a:rPr>
              <a:t>..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smtClean="0">
                <a:latin typeface="Comic Sans MS" panose="030F0702030302020204" pitchFamily="66" charset="0"/>
              </a:rPr>
              <a:t>Ma </a:t>
            </a:r>
            <a:r>
              <a:rPr lang="en-GB" sz="1400" dirty="0" err="1" smtClean="0">
                <a:latin typeface="Comic Sans MS" panose="030F0702030302020204" pitchFamily="66" charset="0"/>
              </a:rPr>
              <a:t>matière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préférée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 smtClean="0">
                <a:latin typeface="Comic Sans MS" panose="030F0702030302020204" pitchFamily="66" charset="0"/>
              </a:rPr>
              <a:t>subjects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smtClean="0">
                <a:latin typeface="Comic Sans MS" panose="030F0702030302020204" pitchFamily="66" charset="0"/>
              </a:rPr>
              <a:t>is</a:t>
            </a:r>
            <a:r>
              <a:rPr lang="en-GB" sz="1400" dirty="0" smtClean="0">
                <a:latin typeface="Comic Sans MS" panose="030F0702030302020204" pitchFamily="66" charset="0"/>
              </a:rPr>
              <a:t>…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Je le/la/les </a:t>
            </a:r>
            <a:r>
              <a:rPr lang="en-GB" sz="1400" dirty="0" err="1" smtClean="0">
                <a:latin typeface="Comic Sans MS" panose="030F0702030302020204" pitchFamily="66" charset="0"/>
              </a:rPr>
              <a:t>trouve</a:t>
            </a:r>
            <a:r>
              <a:rPr lang="en-GB" sz="1400" dirty="0" smtClean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d’étudier</a:t>
            </a:r>
            <a:r>
              <a:rPr lang="en-GB" sz="1400" dirty="0">
                <a:latin typeface="Comic Sans MS" panose="030F0702030302020204" pitchFamily="66" charset="0"/>
              </a:rPr>
              <a:t>	It makes me want </a:t>
            </a:r>
            <a:r>
              <a:rPr lang="en-GB" sz="1400" b="1" dirty="0">
                <a:latin typeface="Comic Sans MS" panose="030F0702030302020204" pitchFamily="66" charset="0"/>
              </a:rPr>
              <a:t>to </a:t>
            </a:r>
            <a:r>
              <a:rPr lang="en-GB" sz="1400" b="1" dirty="0" smtClean="0">
                <a:latin typeface="Comic Sans MS" panose="030F0702030302020204" pitchFamily="66" charset="0"/>
              </a:rPr>
              <a:t>study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</a:t>
            </a:r>
            <a:r>
              <a:rPr lang="en-GB" sz="1400" dirty="0" smtClean="0">
                <a:latin typeface="Comic Sans MS" panose="030F0702030302020204" pitchFamily="66" charset="0"/>
              </a:rPr>
              <a:t>…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 smtClean="0">
                <a:latin typeface="Comic Sans MS" panose="030F0702030302020204" pitchFamily="66" charset="0"/>
              </a:rPr>
              <a:t>les maths</a:t>
            </a:r>
            <a:r>
              <a:rPr lang="en-GB" sz="1400" dirty="0">
                <a:latin typeface="Comic Sans MS" panose="030F0702030302020204" pitchFamily="66" charset="0"/>
              </a:rPr>
              <a:t>	I have a passion for </a:t>
            </a:r>
            <a:r>
              <a:rPr lang="en-GB" sz="1400" b="1" dirty="0" smtClean="0">
                <a:latin typeface="Comic Sans MS" panose="030F0702030302020204" pitchFamily="66" charset="0"/>
              </a:rPr>
              <a:t>maths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Personnellement</a:t>
            </a:r>
            <a:r>
              <a:rPr lang="en-GB" sz="1400" dirty="0" smtClean="0">
                <a:latin typeface="Comic Sans MS" panose="030F0702030302020204" pitchFamily="66" charset="0"/>
              </a:rPr>
              <a:t>	Personally</a:t>
            </a:r>
            <a:r>
              <a:rPr lang="en-GB" sz="1400" dirty="0">
                <a:latin typeface="Comic Sans MS" panose="030F0702030302020204" pitchFamily="66" charset="0"/>
              </a:rPr>
              <a:t>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</a:t>
            </a:r>
            <a:r>
              <a:rPr lang="en-GB" sz="1400" dirty="0" err="1" smtClean="0">
                <a:latin typeface="Comic Sans MS" panose="030F0702030302020204" pitchFamily="66" charset="0"/>
              </a:rPr>
              <a:t>desmaths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I’m </a:t>
            </a:r>
            <a:r>
              <a:rPr lang="en-GB" sz="1400" dirty="0">
                <a:latin typeface="Comic Sans MS" panose="030F0702030302020204" pitchFamily="66" charset="0"/>
              </a:rPr>
              <a:t>a fan of </a:t>
            </a:r>
            <a:r>
              <a:rPr lang="en-GB" sz="1400" b="1" dirty="0" smtClean="0">
                <a:latin typeface="Comic Sans MS" panose="030F0702030302020204" pitchFamily="66" charset="0"/>
              </a:rPr>
              <a:t>maths</a:t>
            </a:r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Fascinant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fascinating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err="1" smtClean="0">
                <a:latin typeface="Comic Sans MS" panose="030F0702030302020204" pitchFamily="66" charset="0"/>
              </a:rPr>
              <a:t>J’ai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latin typeface="Comic Sans MS" panose="030F0702030302020204" pitchFamily="66" charset="0"/>
              </a:rPr>
              <a:t>des maths</a:t>
            </a:r>
            <a:r>
              <a:rPr lang="en-GB" sz="1400" dirty="0" smtClean="0">
                <a:latin typeface="Comic Sans MS" panose="030F0702030302020204" pitchFamily="66" charset="0"/>
              </a:rPr>
              <a:t>	I </a:t>
            </a:r>
            <a:r>
              <a:rPr lang="en-GB" sz="1400" dirty="0">
                <a:latin typeface="Comic Sans MS" panose="030F0702030302020204" pitchFamily="66" charset="0"/>
              </a:rPr>
              <a:t>hate </a:t>
            </a:r>
            <a:r>
              <a:rPr lang="en-GB" sz="1400" b="1" dirty="0" smtClean="0">
                <a:latin typeface="Comic Sans MS" panose="030F0702030302020204" pitchFamily="66" charset="0"/>
              </a:rPr>
              <a:t>maths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Intéressant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interesting</a:t>
            </a:r>
            <a:r>
              <a:rPr lang="en-GB" sz="1400" dirty="0" smtClean="0">
                <a:latin typeface="Comic Sans MS" panose="030F0702030302020204" pitchFamily="66" charset="0"/>
              </a:rPr>
              <a:t>		</a:t>
            </a:r>
            <a:r>
              <a:rPr lang="en-GB" sz="1400" b="1" dirty="0" err="1" smtClean="0">
                <a:latin typeface="Comic Sans MS" panose="030F0702030302020204" pitchFamily="66" charset="0"/>
              </a:rPr>
              <a:t>L’anglais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latin typeface="Comic Sans MS" panose="030F0702030302020204" pitchFamily="66" charset="0"/>
              </a:rPr>
              <a:t>me plait		</a:t>
            </a:r>
            <a:r>
              <a:rPr lang="en-GB" sz="1400" b="1" dirty="0" smtClean="0">
                <a:latin typeface="Comic Sans MS" panose="030F0702030302020204" pitchFamily="66" charset="0"/>
              </a:rPr>
              <a:t>English </a:t>
            </a:r>
            <a:r>
              <a:rPr lang="en-GB" sz="1400" dirty="0" smtClean="0">
                <a:latin typeface="Comic Sans MS" panose="030F0702030302020204" pitchFamily="66" charset="0"/>
              </a:rPr>
              <a:t>pleases </a:t>
            </a:r>
            <a:r>
              <a:rPr lang="en-GB" sz="1400" dirty="0" smtClean="0">
                <a:latin typeface="Comic Sans MS" panose="030F0702030302020204" pitchFamily="66" charset="0"/>
              </a:rPr>
              <a:t>me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Facile	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easy	</a:t>
            </a:r>
            <a:r>
              <a:rPr lang="en-GB" sz="1400" dirty="0" smtClean="0">
                <a:latin typeface="Comic Sans MS" panose="030F0702030302020204" pitchFamily="66" charset="0"/>
              </a:rPr>
              <a:t>		Je </a:t>
            </a:r>
            <a:r>
              <a:rPr lang="en-GB" sz="1400" dirty="0" err="1" smtClean="0">
                <a:latin typeface="Comic Sans MS" panose="030F0702030302020204" pitchFamily="66" charset="0"/>
              </a:rPr>
              <a:t>suis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passionné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latin typeface="Comic Sans MS" panose="030F0702030302020204" pitchFamily="66" charset="0"/>
              </a:rPr>
              <a:t>des maths 	I </a:t>
            </a:r>
            <a:r>
              <a:rPr lang="en-GB" sz="1400" dirty="0" smtClean="0">
                <a:latin typeface="Comic Sans MS" panose="030F0702030302020204" pitchFamily="66" charset="0"/>
              </a:rPr>
              <a:t>am passionate about </a:t>
            </a:r>
            <a:r>
              <a:rPr lang="en-GB" sz="1400" b="1" dirty="0" smtClean="0">
                <a:latin typeface="Comic Sans MS" panose="030F0702030302020204" pitchFamily="66" charset="0"/>
              </a:rPr>
              <a:t>maths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Utile		useful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Ennuyeux</a:t>
            </a:r>
            <a:r>
              <a:rPr lang="en-GB" sz="1400" dirty="0" smtClean="0">
                <a:latin typeface="Comic Sans MS" panose="030F0702030302020204" pitchFamily="66" charset="0"/>
              </a:rPr>
              <a:t>		boring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Propre</a:t>
            </a:r>
            <a:r>
              <a:rPr lang="en-GB" sz="1400" dirty="0" smtClean="0">
                <a:latin typeface="Comic Sans MS" panose="030F0702030302020204" pitchFamily="66" charset="0"/>
              </a:rPr>
              <a:t>		clean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Inutile		useless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Marrant</a:t>
            </a:r>
            <a:r>
              <a:rPr lang="en-GB" sz="1400" dirty="0" smtClean="0">
                <a:latin typeface="Comic Sans MS" panose="030F0702030302020204" pitchFamily="66" charset="0"/>
              </a:rPr>
              <a:t>		funny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Sévère</a:t>
            </a:r>
            <a:r>
              <a:rPr lang="en-GB" sz="1400" dirty="0" smtClean="0">
                <a:latin typeface="Comic Sans MS" panose="030F0702030302020204" pitchFamily="66" charset="0"/>
              </a:rPr>
              <a:t>		strict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J’ai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latin typeface="Comic Sans MS" panose="030F0702030302020204" pitchFamily="66" charset="0"/>
              </a:rPr>
              <a:t>étudi</a:t>
            </a:r>
            <a:r>
              <a:rPr lang="en-GB" b="1" dirty="0" err="1" smtClean="0">
                <a:latin typeface="Comic Sans MS" panose="030F0702030302020204" pitchFamily="66" charset="0"/>
              </a:rPr>
              <a:t>é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J’ai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latin typeface="Comic Sans MS" panose="030F0702030302020204" pitchFamily="66" charset="0"/>
              </a:rPr>
              <a:t>appris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J’ai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latin typeface="Comic Sans MS" panose="030F0702030302020204" pitchFamily="66" charset="0"/>
              </a:rPr>
              <a:t>fini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J’ai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latin typeface="Comic Sans MS" panose="030F0702030302020204" pitchFamily="66" charset="0"/>
              </a:rPr>
              <a:t>bu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6673" y="651455"/>
            <a:ext cx="2932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J’étudie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J’apprends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Je </a:t>
            </a:r>
            <a:r>
              <a:rPr lang="en-GB" b="1" dirty="0" smtClean="0">
                <a:latin typeface="Comic Sans MS" panose="030F0702030302020204" pitchFamily="66" charset="0"/>
              </a:rPr>
              <a:t>finis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Je </a:t>
            </a:r>
            <a:r>
              <a:rPr lang="en-GB" b="1" dirty="0" smtClean="0">
                <a:latin typeface="Comic Sans MS" panose="030F0702030302020204" pitchFamily="66" charset="0"/>
              </a:rPr>
              <a:t>bois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3" y="651455"/>
            <a:ext cx="3245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vais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étudier</a:t>
            </a:r>
            <a:r>
              <a:rPr lang="en-GB" sz="1400" b="1" dirty="0" smtClean="0">
                <a:latin typeface="Comic Sans MS" panose="030F0702030302020204" pitchFamily="66" charset="0"/>
              </a:rPr>
              <a:t>/je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étudier</a:t>
            </a:r>
            <a:r>
              <a:rPr lang="en-GB" sz="1400" b="1" dirty="0" err="1" smtClean="0">
                <a:latin typeface="Comic Sans MS" panose="030F0702030302020204" pitchFamily="66" charset="0"/>
              </a:rPr>
              <a:t>ai</a:t>
            </a:r>
            <a:endParaRPr lang="en-GB" sz="1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vais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apprendre</a:t>
            </a:r>
            <a:r>
              <a:rPr lang="en-GB" sz="1400" b="1" dirty="0" smtClean="0">
                <a:latin typeface="Comic Sans MS" panose="030F0702030302020204" pitchFamily="66" charset="0"/>
              </a:rPr>
              <a:t>/je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append</a:t>
            </a:r>
            <a:r>
              <a:rPr lang="en-GB" sz="1400" b="1" dirty="0" err="1" smtClean="0">
                <a:latin typeface="Comic Sans MS" panose="030F0702030302020204" pitchFamily="66" charset="0"/>
              </a:rPr>
              <a:t>rai</a:t>
            </a:r>
            <a:endParaRPr lang="en-GB" sz="1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 smtClean="0">
                <a:latin typeface="Comic Sans MS" panose="030F0702030302020204" pitchFamily="66" charset="0"/>
              </a:rPr>
              <a:t>Je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vais</a:t>
            </a:r>
            <a:r>
              <a:rPr lang="en-GB" sz="1600" b="1" dirty="0" smtClean="0">
                <a:latin typeface="Comic Sans MS" panose="030F0702030302020204" pitchFamily="66" charset="0"/>
              </a:rPr>
              <a:t>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finir</a:t>
            </a:r>
            <a:r>
              <a:rPr lang="en-GB" sz="1600" b="1" dirty="0" smtClean="0">
                <a:latin typeface="Comic Sans MS" panose="030F0702030302020204" pitchFamily="66" charset="0"/>
              </a:rPr>
              <a:t>/je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finirai</a:t>
            </a:r>
            <a:endParaRPr lang="en-GB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 smtClean="0">
                <a:latin typeface="Comic Sans MS" panose="030F0702030302020204" pitchFamily="66" charset="0"/>
              </a:rPr>
              <a:t>Je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vais</a:t>
            </a:r>
            <a:r>
              <a:rPr lang="en-GB" sz="1600" b="1" dirty="0" smtClean="0">
                <a:latin typeface="Comic Sans MS" panose="030F0702030302020204" pitchFamily="66" charset="0"/>
              </a:rPr>
              <a:t>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boi</a:t>
            </a:r>
            <a:r>
              <a:rPr lang="en-GB" sz="1600" b="1" dirty="0" err="1" smtClean="0">
                <a:latin typeface="Comic Sans MS" panose="030F0702030302020204" pitchFamily="66" charset="0"/>
              </a:rPr>
              <a:t>re</a:t>
            </a:r>
            <a:r>
              <a:rPr lang="en-GB" sz="1600" b="1" dirty="0" smtClean="0">
                <a:latin typeface="Comic Sans MS" panose="030F0702030302020204" pitchFamily="66" charset="0"/>
              </a:rPr>
              <a:t>/je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boir</a:t>
            </a:r>
            <a:r>
              <a:rPr lang="en-GB" sz="1600" b="1" dirty="0" err="1" smtClean="0">
                <a:latin typeface="Comic Sans MS" panose="030F0702030302020204" pitchFamily="66" charset="0"/>
              </a:rPr>
              <a:t>ai</a:t>
            </a:r>
            <a:endParaRPr lang="en-GB" sz="1600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Normalement</a:t>
            </a:r>
            <a:r>
              <a:rPr lang="en-GB" sz="1400" dirty="0" smtClean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Quelquefois</a:t>
            </a:r>
            <a:r>
              <a:rPr lang="en-GB" sz="1400" dirty="0" smtClean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Souvent</a:t>
            </a:r>
            <a:r>
              <a:rPr lang="en-GB" sz="1400" dirty="0" smtClean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Tous</a:t>
            </a:r>
            <a:r>
              <a:rPr lang="en-GB" sz="1400" dirty="0" smtClean="0">
                <a:latin typeface="Comic Sans MS" panose="030F0702030302020204" pitchFamily="66" charset="0"/>
              </a:rPr>
              <a:t> les </a:t>
            </a:r>
            <a:r>
              <a:rPr lang="en-GB" sz="1400" dirty="0" err="1" smtClean="0">
                <a:latin typeface="Comic Sans MS" panose="030F0702030302020204" pitchFamily="66" charset="0"/>
              </a:rPr>
              <a:t>jours</a:t>
            </a:r>
            <a:r>
              <a:rPr lang="en-GB" sz="1400" dirty="0" smtClean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fois</a:t>
            </a:r>
            <a:r>
              <a:rPr lang="en-GB" sz="1400" dirty="0" smtClean="0">
                <a:latin typeface="Comic Sans MS" panose="030F0702030302020204" pitchFamily="66" charset="0"/>
              </a:rPr>
              <a:t> par </a:t>
            </a:r>
            <a:r>
              <a:rPr lang="en-GB" sz="1400" dirty="0" err="1" smtClean="0">
                <a:latin typeface="Comic Sans MS" panose="030F0702030302020204" pitchFamily="66" charset="0"/>
              </a:rPr>
              <a:t>semaine</a:t>
            </a:r>
            <a:r>
              <a:rPr lang="en-GB" sz="1400" dirty="0" smtClean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D’habitude</a:t>
            </a:r>
            <a:r>
              <a:rPr lang="en-GB" sz="1400" dirty="0" smtClean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De temps </a:t>
            </a:r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Parfois</a:t>
            </a:r>
            <a:r>
              <a:rPr lang="en-GB" sz="1400" dirty="0" smtClean="0">
                <a:latin typeface="Comic Sans MS" panose="030F0702030302020204" pitchFamily="66" charset="0"/>
              </a:rPr>
              <a:t>/</a:t>
            </a:r>
            <a:r>
              <a:rPr lang="en-GB" sz="1400" dirty="0" err="1" smtClean="0">
                <a:latin typeface="Comic Sans MS" panose="030F0702030302020204" pitchFamily="66" charset="0"/>
              </a:rPr>
              <a:t>quelquefois</a:t>
            </a:r>
            <a:r>
              <a:rPr lang="en-GB" sz="1400" dirty="0" smtClean="0">
                <a:latin typeface="Comic Sans MS" panose="030F0702030302020204" pitchFamily="66" charset="0"/>
              </a:rPr>
              <a:t>		sometimes</a:t>
            </a:r>
          </a:p>
          <a:p>
            <a:endParaRPr lang="en-GB" sz="1400" b="1" dirty="0" smtClean="0">
              <a:latin typeface="Comic Sans MS" panose="030F0702030302020204" pitchFamily="66" charset="0"/>
            </a:endParaRP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Hier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soir</a:t>
            </a:r>
            <a:r>
              <a:rPr lang="en-GB" sz="1400" dirty="0" smtClean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Récemment</a:t>
            </a:r>
            <a:r>
              <a:rPr lang="en-GB" sz="1400" dirty="0" smtClean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Le weekend </a:t>
            </a:r>
            <a:r>
              <a:rPr lang="en-GB" sz="1400" dirty="0" err="1" smtClean="0">
                <a:latin typeface="Comic Sans MS" panose="030F0702030302020204" pitchFamily="66" charset="0"/>
              </a:rPr>
              <a:t>dernier</a:t>
            </a:r>
            <a:r>
              <a:rPr lang="en-GB" sz="1400" dirty="0" smtClean="0">
                <a:latin typeface="Comic Sans MS" panose="030F0702030302020204" pitchFamily="66" charset="0"/>
              </a:rPr>
              <a:t>		last weekend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La </a:t>
            </a:r>
            <a:r>
              <a:rPr lang="en-GB" sz="1400" dirty="0" err="1" smtClean="0">
                <a:latin typeface="Comic Sans MS" panose="030F0702030302020204" pitchFamily="66" charset="0"/>
              </a:rPr>
              <a:t>semaine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dernière</a:t>
            </a:r>
            <a:r>
              <a:rPr lang="en-GB" sz="1400" dirty="0" smtClean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L’année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dernière</a:t>
            </a:r>
            <a:r>
              <a:rPr lang="en-GB" sz="1400" dirty="0" smtClean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Il y a </a:t>
            </a:r>
            <a:r>
              <a:rPr lang="en-GB" sz="1400" dirty="0" smtClean="0">
                <a:latin typeface="Comic Sans MS" panose="030F0702030302020204" pitchFamily="66" charset="0"/>
              </a:rPr>
              <a:t>2 </a:t>
            </a:r>
            <a:r>
              <a:rPr lang="en-GB" sz="1400" dirty="0" err="1" smtClean="0">
                <a:latin typeface="Comic Sans MS" panose="030F0702030302020204" pitchFamily="66" charset="0"/>
              </a:rPr>
              <a:t>semaines</a:t>
            </a:r>
            <a:r>
              <a:rPr lang="en-GB" sz="1400" dirty="0" smtClean="0">
                <a:latin typeface="Comic Sans MS" panose="030F0702030302020204" pitchFamily="66" charset="0"/>
              </a:rPr>
              <a:t>		2 weeks </a:t>
            </a:r>
            <a:r>
              <a:rPr lang="en-GB" sz="1400" b="1" dirty="0" smtClean="0">
                <a:latin typeface="Comic Sans MS" panose="030F0702030302020204" pitchFamily="66" charset="0"/>
              </a:rPr>
              <a:t>ago</a:t>
            </a: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D’abord</a:t>
            </a:r>
            <a:r>
              <a:rPr lang="en-GB" sz="1400" dirty="0" smtClean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Puis</a:t>
            </a:r>
            <a:r>
              <a:rPr lang="en-GB" sz="1400" dirty="0" smtClean="0">
                <a:latin typeface="Comic Sans MS" panose="030F0702030302020204" pitchFamily="66" charset="0"/>
              </a:rPr>
              <a:t>/</a:t>
            </a:r>
            <a:r>
              <a:rPr lang="en-GB" sz="1400" dirty="0" err="1" smtClean="0">
                <a:latin typeface="Comic Sans MS" panose="030F0702030302020204" pitchFamily="66" charset="0"/>
              </a:rPr>
              <a:t>ensuite</a:t>
            </a:r>
            <a:r>
              <a:rPr lang="en-GB" sz="1400" dirty="0" smtClean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Après			</a:t>
            </a:r>
            <a:r>
              <a:rPr lang="en-GB" sz="1400" dirty="0" smtClean="0">
                <a:latin typeface="Comic Sans MS" panose="030F0702030302020204" pitchFamily="66" charset="0"/>
              </a:rPr>
              <a:t>after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Après </a:t>
            </a:r>
            <a:r>
              <a:rPr lang="en-GB" sz="1400" dirty="0" err="1" smtClean="0">
                <a:latin typeface="Comic Sans MS" panose="030F0702030302020204" pitchFamily="66" charset="0"/>
              </a:rPr>
              <a:t>avoir</a:t>
            </a:r>
            <a:r>
              <a:rPr lang="en-GB" sz="1400" dirty="0" smtClean="0">
                <a:latin typeface="Comic Sans MS" panose="030F0702030302020204" pitchFamily="66" charset="0"/>
              </a:rPr>
              <a:t>…		after having (followed by a pp)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Avant de…			before ( followed by an </a:t>
            </a:r>
            <a:r>
              <a:rPr lang="en-GB" sz="1400" dirty="0" err="1" smtClean="0">
                <a:latin typeface="Comic Sans MS" panose="030F0702030302020204" pitchFamily="66" charset="0"/>
              </a:rPr>
              <a:t>inf</a:t>
            </a:r>
            <a:r>
              <a:rPr lang="en-GB" sz="1400" dirty="0" smtClean="0">
                <a:latin typeface="Comic Sans MS" panose="030F0702030302020204" pitchFamily="66" charset="0"/>
              </a:rPr>
              <a:t>)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Car/</a:t>
            </a:r>
            <a:r>
              <a:rPr lang="en-GB" sz="1400" dirty="0" err="1" smtClean="0">
                <a:latin typeface="Comic Sans MS" panose="030F0702030302020204" pitchFamily="66" charset="0"/>
              </a:rPr>
              <a:t>parce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latin typeface="Comic Sans MS" panose="030F0702030302020204" pitchFamily="66" charset="0"/>
              </a:rPr>
              <a:t>que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</a:t>
            </a:r>
            <a:r>
              <a:rPr lang="en-GB" sz="1400" dirty="0" smtClean="0">
                <a:latin typeface="Comic Sans MS" panose="030F0702030302020204" pitchFamily="66" charset="0"/>
              </a:rPr>
              <a:t>but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revanche</a:t>
            </a:r>
            <a:r>
              <a:rPr lang="en-GB" sz="1400" dirty="0" smtClean="0">
                <a:latin typeface="Comic Sans MS" panose="030F0702030302020204" pitchFamily="66" charset="0"/>
              </a:rPr>
              <a:t>		on the other hand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Par </a:t>
            </a:r>
            <a:r>
              <a:rPr lang="en-GB" sz="1400" dirty="0" err="1" smtClean="0">
                <a:latin typeface="Comic Sans MS" panose="030F0702030302020204" pitchFamily="66" charset="0"/>
              </a:rPr>
              <a:t>contre</a:t>
            </a:r>
            <a:r>
              <a:rPr lang="en-GB" sz="1400" dirty="0" smtClean="0">
                <a:latin typeface="Comic Sans MS" panose="030F0702030302020204" pitchFamily="66" charset="0"/>
              </a:rPr>
              <a:t>			on the other hand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D’un part….		</a:t>
            </a:r>
            <a:r>
              <a:rPr lang="en-GB" sz="1400" dirty="0">
                <a:latin typeface="Comic Sans MS" panose="030F0702030302020204" pitchFamily="66" charset="0"/>
              </a:rPr>
              <a:t>on the one hand…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d’autre</a:t>
            </a:r>
            <a:r>
              <a:rPr lang="en-GB" sz="1400" dirty="0" smtClean="0">
                <a:latin typeface="Comic Sans MS" panose="030F0702030302020204" pitchFamily="66" charset="0"/>
              </a:rPr>
              <a:t> part		on the other hand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86</Words>
  <Application>Microsoft Office PowerPoint</Application>
  <PresentationFormat>Widescreen</PresentationFormat>
  <Paragraphs>188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</cp:lastModifiedBy>
  <cp:revision>42</cp:revision>
  <dcterms:created xsi:type="dcterms:W3CDTF">2020-11-16T12:54:35Z</dcterms:created>
  <dcterms:modified xsi:type="dcterms:W3CDTF">2021-07-12T11:07:39Z</dcterms:modified>
</cp:coreProperties>
</file>