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12/07/2021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369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12/07/2021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877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12/07/2021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12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12/07/2021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39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12/07/2021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35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12/07/2021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665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12/07/2021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60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12/07/2021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269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12/07/2021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605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12/07/2021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451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12/07/2021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84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2B615-A789-497B-9AB1-23AB3FF3C502}" type="datetimeFigureOut">
              <a:rPr lang="en-GB" smtClean="0"/>
              <a:t>12/07/2021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940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3600" y="647700"/>
            <a:ext cx="2133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Comic Sans MS" panose="030F0702030302020204" pitchFamily="66" charset="0"/>
              </a:rPr>
              <a:t>HIGHER</a:t>
            </a:r>
          </a:p>
          <a:p>
            <a:pPr algn="ctr"/>
            <a:r>
              <a:rPr lang="en-GB" b="1" dirty="0" smtClean="0">
                <a:latin typeface="Comic Sans MS" panose="030F0702030302020204" pitchFamily="66" charset="0"/>
              </a:rPr>
              <a:t>MODULE </a:t>
            </a:r>
            <a:r>
              <a:rPr lang="en-GB" b="1" dirty="0">
                <a:latin typeface="Comic Sans MS" panose="030F0702030302020204" pitchFamily="66" charset="0"/>
              </a:rPr>
              <a:t>6</a:t>
            </a:r>
            <a:endParaRPr lang="en-GB" b="1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b="1" dirty="0" smtClean="0">
                <a:latin typeface="Comic Sans MS" panose="030F0702030302020204" pitchFamily="66" charset="0"/>
              </a:rPr>
              <a:t>THEME </a:t>
            </a:r>
            <a:r>
              <a:rPr lang="en-GB" b="1" dirty="0" smtClean="0">
                <a:latin typeface="Comic Sans MS" panose="030F0702030302020204" pitchFamily="66" charset="0"/>
              </a:rPr>
              <a:t>3</a:t>
            </a:r>
            <a:endParaRPr lang="en-GB" b="1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b="1" dirty="0" smtClean="0">
                <a:latin typeface="Comic Sans MS" panose="030F0702030302020204" pitchFamily="66" charset="0"/>
              </a:rPr>
              <a:t>Au </a:t>
            </a:r>
            <a:r>
              <a:rPr lang="en-GB" b="1" dirty="0" err="1" smtClean="0">
                <a:latin typeface="Comic Sans MS" panose="030F0702030302020204" pitchFamily="66" charset="0"/>
              </a:rPr>
              <a:t>collège</a:t>
            </a:r>
            <a:endParaRPr lang="en-GB" b="1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b="1" dirty="0" smtClean="0">
                <a:latin typeface="Comic Sans MS" panose="030F0702030302020204" pitchFamily="66" charset="0"/>
              </a:rPr>
              <a:t>THEME 2</a:t>
            </a:r>
          </a:p>
          <a:p>
            <a:pPr algn="ctr"/>
            <a:r>
              <a:rPr lang="en-GB" b="1" dirty="0" smtClean="0">
                <a:latin typeface="Comic Sans MS" panose="030F0702030302020204" pitchFamily="66" charset="0"/>
              </a:rPr>
              <a:t>La santé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7698" y="558800"/>
            <a:ext cx="520669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LES </a:t>
            </a:r>
            <a:r>
              <a:rPr lang="en-GB" sz="1400" b="1" dirty="0" smtClean="0">
                <a:latin typeface="Comic Sans MS" panose="030F0702030302020204" pitchFamily="66" charset="0"/>
              </a:rPr>
              <a:t>MATIERES</a:t>
            </a:r>
            <a:endParaRPr lang="en-GB" sz="1400" b="1" dirty="0" smtClean="0">
              <a:latin typeface="Comic Sans MS" panose="030F0702030302020204" pitchFamily="66" charset="0"/>
            </a:endParaRPr>
          </a:p>
          <a:p>
            <a:r>
              <a:rPr lang="en-GB" sz="1400" dirty="0" smtClean="0">
                <a:latin typeface="Comic Sans MS" panose="030F0702030302020204" pitchFamily="66" charset="0"/>
              </a:rPr>
              <a:t>Le commerce		Business Studies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Le dessin/les arts </a:t>
            </a:r>
            <a:r>
              <a:rPr lang="en-GB" sz="1400" dirty="0" err="1" smtClean="0">
                <a:latin typeface="Comic Sans MS" panose="030F0702030302020204" pitchFamily="66" charset="0"/>
              </a:rPr>
              <a:t>plastiques</a:t>
            </a:r>
            <a:r>
              <a:rPr lang="en-GB" sz="1400" dirty="0" smtClean="0">
                <a:latin typeface="Comic Sans MS" panose="030F0702030302020204" pitchFamily="66" charset="0"/>
              </a:rPr>
              <a:t>	art/fine art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Le </a:t>
            </a:r>
            <a:r>
              <a:rPr lang="en-GB" sz="1400" dirty="0" err="1" smtClean="0">
                <a:latin typeface="Comic Sans MS" panose="030F0702030302020204" pitchFamily="66" charset="0"/>
              </a:rPr>
              <a:t>fran</a:t>
            </a:r>
            <a:r>
              <a:rPr lang="en-GB" sz="1400" dirty="0" err="1" smtClean="0">
                <a:latin typeface="Comic Sans MS" panose="030F0702030302020204" pitchFamily="66" charset="0"/>
              </a:rPr>
              <a:t>çais</a:t>
            </a:r>
            <a:r>
              <a:rPr lang="en-GB" sz="1400" dirty="0" smtClean="0">
                <a:latin typeface="Comic Sans MS" panose="030F0702030302020204" pitchFamily="66" charset="0"/>
              </a:rPr>
              <a:t>		French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La </a:t>
            </a:r>
            <a:r>
              <a:rPr lang="en-GB" sz="1400" dirty="0" err="1" smtClean="0">
                <a:latin typeface="Comic Sans MS" panose="030F0702030302020204" pitchFamily="66" charset="0"/>
              </a:rPr>
              <a:t>chimie</a:t>
            </a:r>
            <a:r>
              <a:rPr lang="en-GB" sz="1400" dirty="0" smtClean="0">
                <a:latin typeface="Comic Sans MS" panose="030F0702030302020204" pitchFamily="66" charset="0"/>
              </a:rPr>
              <a:t>			chemistry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La </a:t>
            </a:r>
            <a:r>
              <a:rPr lang="en-GB" sz="1400" dirty="0" err="1" smtClean="0">
                <a:latin typeface="Comic Sans MS" panose="030F0702030302020204" pitchFamily="66" charset="0"/>
              </a:rPr>
              <a:t>biologie</a:t>
            </a:r>
            <a:r>
              <a:rPr lang="en-GB" sz="1400" dirty="0" smtClean="0">
                <a:latin typeface="Comic Sans MS" panose="030F0702030302020204" pitchFamily="66" charset="0"/>
              </a:rPr>
              <a:t>/les sciences de la vie	Biology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Et de la </a:t>
            </a:r>
            <a:r>
              <a:rPr lang="en-GB" sz="1400" dirty="0" err="1" smtClean="0">
                <a:latin typeface="Comic Sans MS" panose="030F0702030302020204" pitchFamily="66" charset="0"/>
              </a:rPr>
              <a:t>terre</a:t>
            </a:r>
            <a:endParaRPr lang="en-GB" sz="1400" dirty="0" smtClean="0">
              <a:latin typeface="Comic Sans MS" panose="030F0702030302020204" pitchFamily="66" charset="0"/>
            </a:endParaRPr>
          </a:p>
          <a:p>
            <a:r>
              <a:rPr lang="en-GB" sz="1400" dirty="0" smtClean="0">
                <a:latin typeface="Comic Sans MS" panose="030F0702030302020204" pitchFamily="66" charset="0"/>
              </a:rPr>
              <a:t>La </a:t>
            </a:r>
            <a:r>
              <a:rPr lang="en-GB" sz="1400" dirty="0" err="1" smtClean="0">
                <a:latin typeface="Comic Sans MS" panose="030F0702030302020204" pitchFamily="66" charset="0"/>
              </a:rPr>
              <a:t>technologie</a:t>
            </a:r>
            <a:r>
              <a:rPr lang="en-GB" sz="1400" dirty="0" smtClean="0">
                <a:latin typeface="Comic Sans MS" panose="030F0702030302020204" pitchFamily="66" charset="0"/>
              </a:rPr>
              <a:t>		DT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L’allemande</a:t>
            </a:r>
            <a:r>
              <a:rPr lang="en-GB" sz="1400" dirty="0" smtClean="0">
                <a:latin typeface="Comic Sans MS" panose="030F0702030302020204" pitchFamily="66" charset="0"/>
              </a:rPr>
              <a:t>		German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L’anglais</a:t>
            </a:r>
            <a:r>
              <a:rPr lang="en-GB" sz="1400" dirty="0" smtClean="0">
                <a:latin typeface="Comic Sans MS" panose="030F0702030302020204" pitchFamily="66" charset="0"/>
              </a:rPr>
              <a:t>			English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L’art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 smtClean="0">
                <a:latin typeface="Comic Sans MS" panose="030F0702030302020204" pitchFamily="66" charset="0"/>
              </a:rPr>
              <a:t>dramatique</a:t>
            </a:r>
            <a:r>
              <a:rPr lang="en-GB" sz="1400" dirty="0" smtClean="0">
                <a:latin typeface="Comic Sans MS" panose="030F0702030302020204" pitchFamily="66" charset="0"/>
              </a:rPr>
              <a:t>		drama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L’EPS			PE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L’espagnol</a:t>
            </a:r>
            <a:r>
              <a:rPr lang="en-GB" sz="1400" dirty="0" smtClean="0">
                <a:latin typeface="Comic Sans MS" panose="030F0702030302020204" pitchFamily="66" charset="0"/>
              </a:rPr>
              <a:t>			Spanish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L’étude</a:t>
            </a:r>
            <a:r>
              <a:rPr lang="en-GB" sz="1400" dirty="0" smtClean="0">
                <a:latin typeface="Comic Sans MS" panose="030F0702030302020204" pitchFamily="66" charset="0"/>
              </a:rPr>
              <a:t> des medias		media studies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L’histoire</a:t>
            </a:r>
            <a:r>
              <a:rPr lang="en-GB" sz="1400" dirty="0" smtClean="0">
                <a:latin typeface="Comic Sans MS" panose="030F0702030302020204" pitchFamily="66" charset="0"/>
              </a:rPr>
              <a:t>			history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L’histoire-géo</a:t>
            </a:r>
            <a:r>
              <a:rPr lang="en-GB" sz="1400" dirty="0" smtClean="0">
                <a:latin typeface="Comic Sans MS" panose="030F0702030302020204" pitchFamily="66" charset="0"/>
              </a:rPr>
              <a:t>		humanities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L’infomatique</a:t>
            </a:r>
            <a:r>
              <a:rPr lang="en-GB" sz="1400" dirty="0" smtClean="0">
                <a:latin typeface="Comic Sans MS" panose="030F0702030302020204" pitchFamily="66" charset="0"/>
              </a:rPr>
              <a:t>		IT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L’instruction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 smtClean="0">
                <a:latin typeface="Comic Sans MS" panose="030F0702030302020204" pitchFamily="66" charset="0"/>
              </a:rPr>
              <a:t>civique</a:t>
            </a:r>
            <a:r>
              <a:rPr lang="en-GB" sz="1400" dirty="0" smtClean="0">
                <a:latin typeface="Comic Sans MS" panose="030F0702030302020204" pitchFamily="66" charset="0"/>
              </a:rPr>
              <a:t>		ethics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Les arts </a:t>
            </a:r>
            <a:r>
              <a:rPr lang="en-GB" sz="1400" dirty="0" err="1" smtClean="0">
                <a:latin typeface="Comic Sans MS" panose="030F0702030302020204" pitchFamily="66" charset="0"/>
              </a:rPr>
              <a:t>ménagers</a:t>
            </a:r>
            <a:r>
              <a:rPr lang="en-GB" sz="1400" dirty="0" smtClean="0">
                <a:latin typeface="Comic Sans MS" panose="030F0702030302020204" pitchFamily="66" charset="0"/>
              </a:rPr>
              <a:t>		home </a:t>
            </a:r>
            <a:r>
              <a:rPr lang="en-GB" sz="1400" dirty="0" err="1" smtClean="0">
                <a:latin typeface="Comic Sans MS" panose="030F0702030302020204" pitchFamily="66" charset="0"/>
              </a:rPr>
              <a:t>ec</a:t>
            </a:r>
            <a:endParaRPr lang="en-GB" sz="1400" dirty="0" smtClean="0">
              <a:latin typeface="Comic Sans MS" panose="030F0702030302020204" pitchFamily="66" charset="0"/>
            </a:endParaRPr>
          </a:p>
          <a:p>
            <a:r>
              <a:rPr lang="en-GB" sz="1400" dirty="0" smtClean="0">
                <a:latin typeface="Comic Sans MS" panose="030F0702030302020204" pitchFamily="66" charset="0"/>
              </a:rPr>
              <a:t>Les </a:t>
            </a:r>
            <a:r>
              <a:rPr lang="en-GB" sz="1400" dirty="0" err="1" smtClean="0">
                <a:latin typeface="Comic Sans MS" panose="030F0702030302020204" pitchFamily="66" charset="0"/>
              </a:rPr>
              <a:t>langues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 smtClean="0">
                <a:latin typeface="Comic Sans MS" panose="030F0702030302020204" pitchFamily="66" charset="0"/>
              </a:rPr>
              <a:t>vivantes</a:t>
            </a:r>
            <a:r>
              <a:rPr lang="en-GB" sz="1400" dirty="0" smtClean="0">
                <a:latin typeface="Comic Sans MS" panose="030F0702030302020204" pitchFamily="66" charset="0"/>
              </a:rPr>
              <a:t>		Modern Languages</a:t>
            </a:r>
          </a:p>
          <a:p>
            <a:endParaRPr lang="en-GB" sz="1400" dirty="0" smtClean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35300" y="16633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07200" y="357751"/>
            <a:ext cx="50800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AU COLLEGE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Mon </a:t>
            </a:r>
            <a:r>
              <a:rPr lang="en-GB" sz="1400" dirty="0" err="1">
                <a:latin typeface="Comic Sans MS" panose="030F0702030302020204" pitchFamily="66" charset="0"/>
              </a:rPr>
              <a:t>école</a:t>
            </a:r>
            <a:r>
              <a:rPr lang="en-GB" sz="1400" dirty="0">
                <a:latin typeface="Comic Sans MS" panose="030F0702030302020204" pitchFamily="66" charset="0"/>
              </a:rPr>
              <a:t> commence…	My school starts…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Mon </a:t>
            </a:r>
            <a:r>
              <a:rPr lang="en-GB" sz="1400" dirty="0" err="1">
                <a:latin typeface="Comic Sans MS" panose="030F0702030302020204" pitchFamily="66" charset="0"/>
              </a:rPr>
              <a:t>école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finit</a:t>
            </a:r>
            <a:r>
              <a:rPr lang="en-GB" sz="1400" dirty="0">
                <a:latin typeface="Comic Sans MS" panose="030F0702030302020204" pitchFamily="66" charset="0"/>
              </a:rPr>
              <a:t>/se </a:t>
            </a:r>
            <a:r>
              <a:rPr lang="en-GB" sz="1400" dirty="0" err="1">
                <a:latin typeface="Comic Sans MS" panose="030F0702030302020204" pitchFamily="66" charset="0"/>
              </a:rPr>
              <a:t>termine</a:t>
            </a:r>
            <a:r>
              <a:rPr lang="en-GB" sz="1400" dirty="0">
                <a:latin typeface="Comic Sans MS" panose="030F0702030302020204" pitchFamily="66" charset="0"/>
              </a:rPr>
              <a:t>…	My school ends</a:t>
            </a:r>
            <a:r>
              <a:rPr lang="en-GB" sz="1400" dirty="0" smtClean="0">
                <a:latin typeface="Comic Sans MS" panose="030F0702030302020204" pitchFamily="66" charset="0"/>
              </a:rPr>
              <a:t>…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J’apprends</a:t>
            </a:r>
            <a:r>
              <a:rPr lang="en-GB" sz="1400" dirty="0">
                <a:latin typeface="Comic Sans MS" panose="030F0702030302020204" pitchFamily="66" charset="0"/>
              </a:rPr>
              <a:t>	</a:t>
            </a:r>
            <a:r>
              <a:rPr lang="en-GB" sz="1400" dirty="0" smtClean="0">
                <a:latin typeface="Comic Sans MS" panose="030F0702030302020204" pitchFamily="66" charset="0"/>
              </a:rPr>
              <a:t>…</a:t>
            </a:r>
            <a:r>
              <a:rPr lang="en-GB" sz="1400" dirty="0">
                <a:latin typeface="Comic Sans MS" panose="030F0702030302020204" pitchFamily="66" charset="0"/>
              </a:rPr>
              <a:t>		I </a:t>
            </a:r>
            <a:r>
              <a:rPr lang="en-GB" sz="1400" dirty="0" smtClean="0">
                <a:latin typeface="Comic Sans MS" panose="030F0702030302020204" pitchFamily="66" charset="0"/>
              </a:rPr>
              <a:t>learn…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J’étudie</a:t>
            </a:r>
            <a:r>
              <a:rPr lang="en-GB" sz="1400" dirty="0" smtClean="0">
                <a:latin typeface="Comic Sans MS" panose="030F0702030302020204" pitchFamily="66" charset="0"/>
              </a:rPr>
              <a:t>…			I study…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Je </a:t>
            </a:r>
            <a:r>
              <a:rPr lang="en-GB" sz="1400" dirty="0" err="1" smtClean="0">
                <a:latin typeface="Comic Sans MS" panose="030F0702030302020204" pitchFamily="66" charset="0"/>
              </a:rPr>
              <a:t>suis</a:t>
            </a:r>
            <a:r>
              <a:rPr lang="en-GB" sz="1400" dirty="0" smtClean="0">
                <a:latin typeface="Comic Sans MS" panose="030F0702030302020204" pitchFamily="66" charset="0"/>
              </a:rPr>
              <a:t> fort </a:t>
            </a:r>
            <a:r>
              <a:rPr lang="en-GB" sz="1400" dirty="0" err="1" smtClean="0">
                <a:latin typeface="Comic Sans MS" panose="030F0702030302020204" pitchFamily="66" charset="0"/>
              </a:rPr>
              <a:t>en</a:t>
            </a:r>
            <a:r>
              <a:rPr lang="en-GB" sz="1400" dirty="0" smtClean="0">
                <a:latin typeface="Comic Sans MS" panose="030F0702030302020204" pitchFamily="66" charset="0"/>
              </a:rPr>
              <a:t>…		I’m strong at…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Je </a:t>
            </a:r>
            <a:r>
              <a:rPr lang="en-GB" sz="1400" dirty="0" err="1" smtClean="0">
                <a:latin typeface="Comic Sans MS" panose="030F0702030302020204" pitchFamily="66" charset="0"/>
              </a:rPr>
              <a:t>suis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 smtClean="0">
                <a:latin typeface="Comic Sans MS" panose="030F0702030302020204" pitchFamily="66" charset="0"/>
              </a:rPr>
              <a:t>doué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 smtClean="0">
                <a:latin typeface="Comic Sans MS" panose="030F0702030302020204" pitchFamily="66" charset="0"/>
              </a:rPr>
              <a:t>en</a:t>
            </a:r>
            <a:r>
              <a:rPr lang="en-GB" sz="1400" dirty="0" smtClean="0">
                <a:latin typeface="Comic Sans MS" panose="030F0702030302020204" pitchFamily="66" charset="0"/>
              </a:rPr>
              <a:t>…		I’m gifted at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Je </a:t>
            </a:r>
            <a:r>
              <a:rPr lang="en-GB" sz="1400" dirty="0" err="1" smtClean="0">
                <a:latin typeface="Comic Sans MS" panose="030F0702030302020204" pitchFamily="66" charset="0"/>
              </a:rPr>
              <a:t>suis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 smtClean="0">
                <a:latin typeface="Comic Sans MS" panose="030F0702030302020204" pitchFamily="66" charset="0"/>
              </a:rPr>
              <a:t>faible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 smtClean="0">
                <a:latin typeface="Comic Sans MS" panose="030F0702030302020204" pitchFamily="66" charset="0"/>
              </a:rPr>
              <a:t>en</a:t>
            </a:r>
            <a:r>
              <a:rPr lang="en-GB" sz="1400" dirty="0" smtClean="0">
                <a:latin typeface="Comic Sans MS" panose="030F0702030302020204" pitchFamily="66" charset="0"/>
              </a:rPr>
              <a:t>…		I’m weak at…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Redoubler</a:t>
            </a:r>
            <a:r>
              <a:rPr lang="en-GB" sz="1400" dirty="0" smtClean="0">
                <a:latin typeface="Comic Sans MS" panose="030F0702030302020204" pitchFamily="66" charset="0"/>
              </a:rPr>
              <a:t>			to re-sit a year</a:t>
            </a:r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pPr algn="ctr"/>
            <a:endParaRPr lang="en-GB" sz="1400" b="1" dirty="0" smtClean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61163" y="3109353"/>
            <a:ext cx="47656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latin typeface="Comic Sans MS" panose="030F0702030302020204" pitchFamily="66" charset="0"/>
              </a:rPr>
              <a:t>	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761163" y="2477977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AU COLLEGE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Un college </a:t>
            </a:r>
            <a:r>
              <a:rPr lang="en-GB" sz="1400" dirty="0" err="1" smtClean="0">
                <a:latin typeface="Comic Sans MS" panose="030F0702030302020204" pitchFamily="66" charset="0"/>
              </a:rPr>
              <a:t>mixte</a:t>
            </a:r>
            <a:r>
              <a:rPr lang="en-GB" sz="1400" dirty="0" smtClean="0">
                <a:latin typeface="Comic Sans MS" panose="030F0702030302020204" pitchFamily="66" charset="0"/>
              </a:rPr>
              <a:t>		a mixed school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Une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 smtClean="0">
                <a:latin typeface="Comic Sans MS" panose="030F0702030302020204" pitchFamily="66" charset="0"/>
              </a:rPr>
              <a:t>école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 smtClean="0">
                <a:latin typeface="Comic Sans MS" panose="030F0702030302020204" pitchFamily="66" charset="0"/>
              </a:rPr>
              <a:t>primaire</a:t>
            </a:r>
            <a:r>
              <a:rPr lang="en-GB" sz="1400" dirty="0" smtClean="0">
                <a:latin typeface="Comic Sans MS" panose="030F0702030302020204" pitchFamily="66" charset="0"/>
              </a:rPr>
              <a:t>		a primary school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Un </a:t>
            </a:r>
            <a:r>
              <a:rPr lang="en-GB" sz="1400" dirty="0" err="1" smtClean="0">
                <a:latin typeface="Comic Sans MS" panose="030F0702030302020204" pitchFamily="66" charset="0"/>
              </a:rPr>
              <a:t>lycée</a:t>
            </a:r>
            <a:r>
              <a:rPr lang="en-GB" sz="1400" dirty="0" smtClean="0">
                <a:latin typeface="Comic Sans MS" panose="030F0702030302020204" pitchFamily="66" charset="0"/>
              </a:rPr>
              <a:t>			school (15-18)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L’emploi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>
                <a:latin typeface="Comic Sans MS" panose="030F0702030302020204" pitchFamily="66" charset="0"/>
              </a:rPr>
              <a:t>du temps		timetable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récréation</a:t>
            </a:r>
            <a:r>
              <a:rPr lang="en-GB" sz="1400" dirty="0">
                <a:latin typeface="Comic Sans MS" panose="030F0702030302020204" pitchFamily="66" charset="0"/>
              </a:rPr>
              <a:t>(</a:t>
            </a:r>
            <a:r>
              <a:rPr lang="en-GB" sz="1400" dirty="0" err="1">
                <a:latin typeface="Comic Sans MS" panose="030F0702030302020204" pitchFamily="66" charset="0"/>
              </a:rPr>
              <a:t>récré</a:t>
            </a:r>
            <a:r>
              <a:rPr lang="en-GB" sz="1400" dirty="0">
                <a:latin typeface="Comic Sans MS" panose="030F0702030302020204" pitchFamily="66" charset="0"/>
              </a:rPr>
              <a:t>)		break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pause </a:t>
            </a:r>
            <a:r>
              <a:rPr lang="en-GB" sz="1400" dirty="0" err="1">
                <a:latin typeface="Comic Sans MS" panose="030F0702030302020204" pitchFamily="66" charset="0"/>
              </a:rPr>
              <a:t>déjeuner</a:t>
            </a:r>
            <a:r>
              <a:rPr lang="en-GB" sz="1400" dirty="0">
                <a:latin typeface="Comic Sans MS" panose="030F0702030302020204" pitchFamily="66" charset="0"/>
              </a:rPr>
              <a:t>		lunch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</a:t>
            </a:r>
            <a:r>
              <a:rPr lang="en-GB" sz="1400" dirty="0" err="1">
                <a:latin typeface="Comic Sans MS" panose="030F0702030302020204" pitchFamily="66" charset="0"/>
              </a:rPr>
              <a:t>cours</a:t>
            </a:r>
            <a:r>
              <a:rPr lang="en-GB" sz="1400" dirty="0">
                <a:latin typeface="Comic Sans MS" panose="030F0702030302020204" pitchFamily="66" charset="0"/>
              </a:rPr>
              <a:t> 			lessons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Mes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matières</a:t>
            </a:r>
            <a:r>
              <a:rPr lang="en-GB" sz="1400" dirty="0">
                <a:latin typeface="Comic Sans MS" panose="030F0702030302020204" pitchFamily="66" charset="0"/>
              </a:rPr>
              <a:t>		subjects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</a:t>
            </a:r>
            <a:r>
              <a:rPr lang="en-GB" sz="1400" dirty="0" err="1">
                <a:latin typeface="Comic Sans MS" panose="030F0702030302020204" pitchFamily="66" charset="0"/>
              </a:rPr>
              <a:t>élèves</a:t>
            </a:r>
            <a:r>
              <a:rPr lang="en-GB" sz="1400" dirty="0">
                <a:latin typeface="Comic Sans MS" panose="030F0702030302020204" pitchFamily="66" charset="0"/>
              </a:rPr>
              <a:t>			pupils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</a:t>
            </a:r>
            <a:r>
              <a:rPr lang="en-GB" sz="1400" dirty="0" err="1">
                <a:latin typeface="Comic Sans MS" panose="030F0702030302020204" pitchFamily="66" charset="0"/>
              </a:rPr>
              <a:t>étudiants</a:t>
            </a:r>
            <a:r>
              <a:rPr lang="en-GB" sz="1400" dirty="0">
                <a:latin typeface="Comic Sans MS" panose="030F0702030302020204" pitchFamily="66" charset="0"/>
              </a:rPr>
              <a:t>		</a:t>
            </a:r>
            <a:r>
              <a:rPr lang="en-GB" sz="1400" dirty="0" smtClean="0">
                <a:latin typeface="Comic Sans MS" panose="030F0702030302020204" pitchFamily="66" charset="0"/>
              </a:rPr>
              <a:t>students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Le </a:t>
            </a:r>
            <a:r>
              <a:rPr lang="en-GB" sz="1400" dirty="0" err="1" smtClean="0">
                <a:latin typeface="Comic Sans MS" panose="030F0702030302020204" pitchFamily="66" charset="0"/>
              </a:rPr>
              <a:t>professeur</a:t>
            </a:r>
            <a:r>
              <a:rPr lang="en-GB" sz="1400" dirty="0" smtClean="0">
                <a:latin typeface="Comic Sans MS" panose="030F0702030302020204" pitchFamily="66" charset="0"/>
              </a:rPr>
              <a:t>		teacher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Les devoirs		homework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Obligatoire</a:t>
            </a:r>
            <a:r>
              <a:rPr lang="en-GB" sz="1400" dirty="0" smtClean="0">
                <a:latin typeface="Comic Sans MS" panose="030F0702030302020204" pitchFamily="66" charset="0"/>
              </a:rPr>
              <a:t>		compulsory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Facultatif</a:t>
            </a:r>
            <a:r>
              <a:rPr lang="en-GB" sz="1400" dirty="0" smtClean="0">
                <a:latin typeface="Comic Sans MS" panose="030F0702030302020204" pitchFamily="66" charset="0"/>
              </a:rPr>
              <a:t>			optional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Les </a:t>
            </a:r>
            <a:r>
              <a:rPr lang="en-GB" sz="1400" dirty="0" err="1" smtClean="0">
                <a:latin typeface="Comic Sans MS" panose="030F0702030302020204" pitchFamily="66" charset="0"/>
              </a:rPr>
              <a:t>contrôles</a:t>
            </a:r>
            <a:r>
              <a:rPr lang="en-GB" sz="1400" dirty="0" smtClean="0">
                <a:latin typeface="Comic Sans MS" panose="030F0702030302020204" pitchFamily="66" charset="0"/>
              </a:rPr>
              <a:t>		tests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Un </a:t>
            </a:r>
            <a:r>
              <a:rPr lang="en-GB" sz="1400" dirty="0" err="1" smtClean="0">
                <a:latin typeface="Comic Sans MS" panose="030F0702030302020204" pitchFamily="66" charset="0"/>
              </a:rPr>
              <a:t>uniforme</a:t>
            </a:r>
            <a:r>
              <a:rPr lang="en-GB" sz="1400" dirty="0" smtClean="0">
                <a:latin typeface="Comic Sans MS" panose="030F0702030302020204" pitchFamily="66" charset="0"/>
              </a:rPr>
              <a:t>		a uniform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La </a:t>
            </a:r>
            <a:r>
              <a:rPr lang="en-GB" sz="1400" dirty="0" err="1" smtClean="0">
                <a:latin typeface="Comic Sans MS" panose="030F0702030302020204" pitchFamily="66" charset="0"/>
              </a:rPr>
              <a:t>retenue</a:t>
            </a:r>
            <a:r>
              <a:rPr lang="en-GB" sz="1400" dirty="0" smtClean="0">
                <a:latin typeface="Comic Sans MS" panose="030F0702030302020204" pitchFamily="66" charset="0"/>
              </a:rPr>
              <a:t>/la </a:t>
            </a:r>
            <a:r>
              <a:rPr lang="en-GB" sz="1400" dirty="0" err="1" smtClean="0">
                <a:latin typeface="Comic Sans MS" panose="030F0702030302020204" pitchFamily="66" charset="0"/>
              </a:rPr>
              <a:t>colle</a:t>
            </a:r>
            <a:r>
              <a:rPr lang="en-GB" sz="1400" dirty="0" smtClean="0">
                <a:latin typeface="Comic Sans MS" panose="030F0702030302020204" pitchFamily="66" charset="0"/>
              </a:rPr>
              <a:t>		detention		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195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6748" y="390525"/>
            <a:ext cx="573405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LE REGELEMENT SCOLAIRE</a:t>
            </a:r>
            <a:endParaRPr lang="en-GB" sz="1400" b="1" dirty="0" smtClean="0">
              <a:latin typeface="Comic Sans MS" panose="030F0702030302020204" pitchFamily="66" charset="0"/>
            </a:endParaRPr>
          </a:p>
          <a:p>
            <a:r>
              <a:rPr lang="en-GB" sz="1400" dirty="0" smtClean="0">
                <a:latin typeface="Comic Sans MS" panose="030F0702030302020204" pitchFamily="66" charset="0"/>
              </a:rPr>
              <a:t>Il </a:t>
            </a:r>
            <a:r>
              <a:rPr lang="en-GB" sz="1400" dirty="0" err="1" smtClean="0">
                <a:latin typeface="Comic Sans MS" panose="030F0702030302020204" pitchFamily="66" charset="0"/>
              </a:rPr>
              <a:t>fau</a:t>
            </a:r>
            <a:r>
              <a:rPr lang="en-GB" sz="1400" dirty="0" err="1" smtClean="0">
                <a:latin typeface="Comic Sans MS" panose="030F0702030302020204" pitchFamily="66" charset="0"/>
              </a:rPr>
              <a:t>t</a:t>
            </a:r>
            <a:r>
              <a:rPr lang="en-GB" sz="1400" dirty="0" smtClean="0">
                <a:latin typeface="Comic Sans MS" panose="030F0702030302020204" pitchFamily="66" charset="0"/>
              </a:rPr>
              <a:t>/on </a:t>
            </a:r>
            <a:r>
              <a:rPr lang="en-GB" sz="1400" dirty="0" err="1" smtClean="0">
                <a:latin typeface="Comic Sans MS" panose="030F0702030302020204" pitchFamily="66" charset="0"/>
              </a:rPr>
              <a:t>doit</a:t>
            </a:r>
            <a:r>
              <a:rPr lang="en-GB" sz="1400" dirty="0" smtClean="0">
                <a:latin typeface="Comic Sans MS" panose="030F0702030302020204" pitchFamily="66" charset="0"/>
              </a:rPr>
              <a:t>…		You must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Être</a:t>
            </a:r>
            <a:r>
              <a:rPr lang="en-GB" sz="1400" dirty="0" smtClean="0">
                <a:latin typeface="Comic Sans MS" panose="030F0702030302020204" pitchFamily="66" charset="0"/>
              </a:rPr>
              <a:t> à </a:t>
            </a:r>
            <a:r>
              <a:rPr lang="en-GB" sz="1400" dirty="0" err="1" smtClean="0">
                <a:latin typeface="Comic Sans MS" panose="030F0702030302020204" pitchFamily="66" charset="0"/>
              </a:rPr>
              <a:t>l’heure</a:t>
            </a:r>
            <a:r>
              <a:rPr lang="en-GB" sz="1400" dirty="0" smtClean="0">
                <a:latin typeface="Comic Sans MS" panose="030F0702030302020204" pitchFamily="66" charset="0"/>
              </a:rPr>
              <a:t>		be on time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Faire les devoirs		do HW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Porter un </a:t>
            </a:r>
            <a:r>
              <a:rPr lang="en-GB" sz="1400" dirty="0" err="1" smtClean="0">
                <a:latin typeface="Comic Sans MS" panose="030F0702030302020204" pitchFamily="66" charset="0"/>
              </a:rPr>
              <a:t>uniforme</a:t>
            </a:r>
            <a:r>
              <a:rPr lang="en-GB" sz="1400" dirty="0" smtClean="0">
                <a:latin typeface="Comic Sans MS" panose="030F0702030302020204" pitchFamily="66" charset="0"/>
              </a:rPr>
              <a:t>		wear a uniform 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Tricher</a:t>
            </a:r>
            <a:r>
              <a:rPr lang="en-GB" sz="1400" dirty="0" smtClean="0">
                <a:latin typeface="Comic Sans MS" panose="030F0702030302020204" pitchFamily="66" charset="0"/>
              </a:rPr>
              <a:t> pendant un </a:t>
            </a:r>
            <a:r>
              <a:rPr lang="en-GB" sz="1400" dirty="0" err="1" smtClean="0">
                <a:latin typeface="Comic Sans MS" panose="030F0702030302020204" pitchFamily="66" charset="0"/>
              </a:rPr>
              <a:t>contrôle</a:t>
            </a:r>
            <a:r>
              <a:rPr lang="en-GB" sz="1400" dirty="0" smtClean="0">
                <a:latin typeface="Comic Sans MS" panose="030F0702030302020204" pitchFamily="66" charset="0"/>
              </a:rPr>
              <a:t>	cheat during a test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 smtClean="0">
                <a:latin typeface="Comic Sans MS" panose="030F0702030302020204" pitchFamily="66" charset="0"/>
              </a:rPr>
              <a:t>Il </a:t>
            </a:r>
            <a:r>
              <a:rPr lang="en-GB" sz="1400" dirty="0" err="1" smtClean="0">
                <a:latin typeface="Comic Sans MS" panose="030F0702030302020204" pitchFamily="66" charset="0"/>
              </a:rPr>
              <a:t>est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 smtClean="0">
                <a:latin typeface="Comic Sans MS" panose="030F0702030302020204" pitchFamily="66" charset="0"/>
              </a:rPr>
              <a:t>interdit</a:t>
            </a:r>
            <a:r>
              <a:rPr lang="en-GB" sz="1400" dirty="0" smtClean="0">
                <a:latin typeface="Comic Sans MS" panose="030F0702030302020204" pitchFamily="66" charset="0"/>
              </a:rPr>
              <a:t> de…		It is forbidden to…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Macher</a:t>
            </a:r>
            <a:r>
              <a:rPr lang="en-GB" sz="1400" dirty="0" smtClean="0">
                <a:latin typeface="Comic Sans MS" panose="030F0702030302020204" pitchFamily="66" charset="0"/>
              </a:rPr>
              <a:t> du chewing-gum	chew gum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Utiliser un portable </a:t>
            </a:r>
            <a:r>
              <a:rPr lang="en-GB" sz="1400" dirty="0" err="1" smtClean="0">
                <a:latin typeface="Comic Sans MS" panose="030F0702030302020204" pitchFamily="66" charset="0"/>
              </a:rPr>
              <a:t>en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 smtClean="0">
                <a:latin typeface="Comic Sans MS" panose="030F0702030302020204" pitchFamily="66" charset="0"/>
              </a:rPr>
              <a:t>classe</a:t>
            </a:r>
            <a:r>
              <a:rPr lang="en-GB" sz="1400" dirty="0" smtClean="0">
                <a:latin typeface="Comic Sans MS" panose="030F0702030302020204" pitchFamily="66" charset="0"/>
              </a:rPr>
              <a:t>	use a phone in clas</a:t>
            </a:r>
            <a:r>
              <a:rPr lang="en-GB" sz="1400" dirty="0" smtClean="0">
                <a:latin typeface="Comic Sans MS" panose="030F0702030302020204" pitchFamily="66" charset="0"/>
              </a:rPr>
              <a:t>s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Porter des bijoux		wear jewellery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Porter trop de </a:t>
            </a:r>
            <a:r>
              <a:rPr lang="en-GB" sz="1400" dirty="0" err="1" smtClean="0">
                <a:latin typeface="Comic Sans MS" panose="030F0702030302020204" pitchFamily="66" charset="0"/>
              </a:rPr>
              <a:t>maquillage</a:t>
            </a:r>
            <a:r>
              <a:rPr lang="en-GB" sz="1400" dirty="0" smtClean="0">
                <a:latin typeface="Comic Sans MS" panose="030F0702030302020204" pitchFamily="66" charset="0"/>
              </a:rPr>
              <a:t>	</a:t>
            </a:r>
            <a:r>
              <a:rPr lang="en-GB" sz="1400" dirty="0" err="1" smtClean="0">
                <a:latin typeface="Comic Sans MS" panose="030F0702030302020204" pitchFamily="66" charset="0"/>
              </a:rPr>
              <a:t>waer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 smtClean="0">
                <a:latin typeface="Comic Sans MS" panose="030F0702030302020204" pitchFamily="66" charset="0"/>
              </a:rPr>
              <a:t>toomuch</a:t>
            </a:r>
            <a:r>
              <a:rPr lang="en-GB" sz="1400" dirty="0" smtClean="0">
                <a:latin typeface="Comic Sans MS" panose="030F0702030302020204" pitchFamily="66" charset="0"/>
              </a:rPr>
              <a:t> make-up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Harlceler</a:t>
            </a:r>
            <a:r>
              <a:rPr lang="en-GB" sz="1400" dirty="0" smtClean="0">
                <a:latin typeface="Comic Sans MS" panose="030F0702030302020204" pitchFamily="66" charset="0"/>
              </a:rPr>
              <a:t> les </a:t>
            </a:r>
            <a:r>
              <a:rPr lang="en-GB" sz="1400" dirty="0" err="1" smtClean="0">
                <a:latin typeface="Comic Sans MS" panose="030F0702030302020204" pitchFamily="66" charset="0"/>
              </a:rPr>
              <a:t>autres</a:t>
            </a:r>
            <a:r>
              <a:rPr lang="en-GB" sz="1400" dirty="0" smtClean="0">
                <a:latin typeface="Comic Sans MS" panose="030F0702030302020204" pitchFamily="66" charset="0"/>
              </a:rPr>
              <a:t>		bully others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Je </a:t>
            </a:r>
            <a:r>
              <a:rPr lang="en-GB" sz="1400" dirty="0" err="1" smtClean="0">
                <a:latin typeface="Comic Sans MS" panose="030F0702030302020204" pitchFamily="66" charset="0"/>
              </a:rPr>
              <a:t>trouve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 smtClean="0">
                <a:latin typeface="Comic Sans MS" panose="030F0702030302020204" pitchFamily="66" charset="0"/>
              </a:rPr>
              <a:t>ça</a:t>
            </a:r>
            <a:r>
              <a:rPr lang="en-GB" sz="1400" dirty="0" smtClean="0">
                <a:latin typeface="Comic Sans MS" panose="030F0702030302020204" pitchFamily="66" charset="0"/>
              </a:rPr>
              <a:t>…		I find it…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Raisonnable</a:t>
            </a:r>
            <a:r>
              <a:rPr lang="en-GB" sz="1400" dirty="0" smtClean="0">
                <a:latin typeface="Comic Sans MS" panose="030F0702030302020204" pitchFamily="66" charset="0"/>
              </a:rPr>
              <a:t>		reasonable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Logique</a:t>
            </a:r>
            <a:r>
              <a:rPr lang="en-GB" sz="1400" dirty="0" smtClean="0">
                <a:latin typeface="Comic Sans MS" panose="030F0702030302020204" pitchFamily="66" charset="0"/>
              </a:rPr>
              <a:t>			logical	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Juste</a:t>
            </a:r>
            <a:r>
              <a:rPr lang="en-GB" sz="1400" dirty="0" smtClean="0">
                <a:latin typeface="Comic Sans MS" panose="030F0702030302020204" pitchFamily="66" charset="0"/>
              </a:rPr>
              <a:t>			fair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Injuste</a:t>
            </a:r>
            <a:r>
              <a:rPr lang="en-GB" sz="1400" dirty="0" smtClean="0">
                <a:latin typeface="Comic Sans MS" panose="030F0702030302020204" pitchFamily="66" charset="0"/>
              </a:rPr>
              <a:t>			unfair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Ridicule			ridiculous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Frustrant</a:t>
            </a:r>
            <a:r>
              <a:rPr lang="en-GB" sz="1400" dirty="0" smtClean="0">
                <a:latin typeface="Comic Sans MS" panose="030F0702030302020204" pitchFamily="66" charset="0"/>
              </a:rPr>
              <a:t>			frustrating</a:t>
            </a:r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pPr algn="ctr"/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9717" y="390525"/>
            <a:ext cx="5854391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LA SANTE</a:t>
            </a:r>
          </a:p>
          <a:p>
            <a:r>
              <a:rPr lang="en-GB" sz="1400" b="1" dirty="0" smtClean="0">
                <a:latin typeface="Comic Sans MS" panose="030F0702030302020204" pitchFamily="66" charset="0"/>
              </a:rPr>
              <a:t>Je me </a:t>
            </a:r>
            <a:r>
              <a:rPr lang="en-GB" sz="1400" b="1" dirty="0" err="1" smtClean="0">
                <a:latin typeface="Comic Sans MS" panose="030F0702030302020204" pitchFamily="66" charset="0"/>
              </a:rPr>
              <a:t>couche</a:t>
            </a:r>
            <a:r>
              <a:rPr lang="en-GB" sz="1400" b="1" dirty="0" smtClean="0">
                <a:latin typeface="Comic Sans MS" panose="030F0702030302020204" pitchFamily="66" charset="0"/>
              </a:rPr>
              <a:t> </a:t>
            </a:r>
            <a:r>
              <a:rPr lang="en-GB" sz="1400" b="1" dirty="0" err="1" smtClean="0">
                <a:latin typeface="Comic Sans MS" panose="030F0702030302020204" pitchFamily="66" charset="0"/>
              </a:rPr>
              <a:t>tôt</a:t>
            </a:r>
            <a:r>
              <a:rPr lang="en-GB" sz="1400" b="1" dirty="0" smtClean="0">
                <a:latin typeface="Comic Sans MS" panose="030F0702030302020204" pitchFamily="66" charset="0"/>
              </a:rPr>
              <a:t>		I go to bed early</a:t>
            </a:r>
          </a:p>
          <a:p>
            <a:r>
              <a:rPr lang="en-GB" sz="1400" b="1" dirty="0" smtClean="0">
                <a:latin typeface="Comic Sans MS" panose="030F0702030302020204" pitchFamily="66" charset="0"/>
              </a:rPr>
              <a:t>Je me reveille </a:t>
            </a:r>
            <a:r>
              <a:rPr lang="en-GB" sz="1400" b="1" dirty="0" err="1" smtClean="0">
                <a:latin typeface="Comic Sans MS" panose="030F0702030302020204" pitchFamily="66" charset="0"/>
              </a:rPr>
              <a:t>tôt</a:t>
            </a:r>
            <a:r>
              <a:rPr lang="en-GB" sz="1400" b="1" dirty="0" smtClean="0">
                <a:latin typeface="Comic Sans MS" panose="030F0702030302020204" pitchFamily="66" charset="0"/>
              </a:rPr>
              <a:t>		I get </a:t>
            </a:r>
            <a:r>
              <a:rPr lang="en-GB" sz="1400" b="1" dirty="0" smtClean="0">
                <a:latin typeface="Comic Sans MS" panose="030F0702030302020204" pitchFamily="66" charset="0"/>
              </a:rPr>
              <a:t>up early</a:t>
            </a:r>
          </a:p>
          <a:p>
            <a:r>
              <a:rPr lang="en-GB" sz="1400" b="1" dirty="0" smtClean="0">
                <a:latin typeface="Comic Sans MS" panose="030F0702030302020204" pitchFamily="66" charset="0"/>
              </a:rPr>
              <a:t>Je me </a:t>
            </a:r>
            <a:r>
              <a:rPr lang="en-GB" sz="1400" b="1" dirty="0" err="1" smtClean="0">
                <a:latin typeface="Comic Sans MS" panose="030F0702030302020204" pitchFamily="66" charset="0"/>
              </a:rPr>
              <a:t>détends</a:t>
            </a:r>
            <a:r>
              <a:rPr lang="en-GB" sz="1400" b="1" dirty="0" smtClean="0">
                <a:latin typeface="Comic Sans MS" panose="030F0702030302020204" pitchFamily="66" charset="0"/>
              </a:rPr>
              <a:t>		I relax</a:t>
            </a:r>
          </a:p>
          <a:p>
            <a:r>
              <a:rPr lang="en-GB" sz="1400" b="1" dirty="0" smtClean="0">
                <a:latin typeface="Comic Sans MS" panose="030F0702030302020204" pitchFamily="66" charset="0"/>
              </a:rPr>
              <a:t>Je </a:t>
            </a:r>
            <a:r>
              <a:rPr lang="en-GB" sz="1400" b="1" dirty="0" err="1" smtClean="0">
                <a:latin typeface="Comic Sans MS" panose="030F0702030302020204" pitchFamily="66" charset="0"/>
              </a:rPr>
              <a:t>dors</a:t>
            </a:r>
            <a:r>
              <a:rPr lang="en-GB" sz="1400" b="1" dirty="0" smtClean="0">
                <a:latin typeface="Comic Sans MS" panose="030F0702030302020204" pitchFamily="66" charset="0"/>
              </a:rPr>
              <a:t>			I sleep</a:t>
            </a:r>
          </a:p>
          <a:p>
            <a:r>
              <a:rPr lang="en-GB" sz="1400" b="1" dirty="0" smtClean="0">
                <a:latin typeface="Comic Sans MS" panose="030F0702030302020204" pitchFamily="66" charset="0"/>
              </a:rPr>
              <a:t>Je mange </a:t>
            </a:r>
            <a:r>
              <a:rPr lang="en-GB" sz="1400" b="1" dirty="0" err="1" smtClean="0">
                <a:latin typeface="Comic Sans MS" panose="030F0702030302020204" pitchFamily="66" charset="0"/>
              </a:rPr>
              <a:t>équilibré</a:t>
            </a:r>
            <a:r>
              <a:rPr lang="en-GB" sz="1400" b="1" dirty="0" smtClean="0">
                <a:latin typeface="Comic Sans MS" panose="030F0702030302020204" pitchFamily="66" charset="0"/>
              </a:rPr>
              <a:t>		I eat a balanced diet</a:t>
            </a:r>
          </a:p>
          <a:p>
            <a:r>
              <a:rPr lang="en-GB" sz="1400" b="1" dirty="0" smtClean="0">
                <a:latin typeface="Comic Sans MS" panose="030F0702030302020204" pitchFamily="66" charset="0"/>
              </a:rPr>
              <a:t>Je mange </a:t>
            </a:r>
            <a:r>
              <a:rPr lang="en-GB" sz="1400" b="1" dirty="0" err="1" smtClean="0">
                <a:latin typeface="Comic Sans MS" panose="030F0702030302020204" pitchFamily="66" charset="0"/>
              </a:rPr>
              <a:t>sainement</a:t>
            </a:r>
            <a:r>
              <a:rPr lang="en-GB" sz="1400" b="1" dirty="0" smtClean="0">
                <a:latin typeface="Comic Sans MS" panose="030F0702030302020204" pitchFamily="66" charset="0"/>
              </a:rPr>
              <a:t>		I eat healthily</a:t>
            </a:r>
          </a:p>
          <a:p>
            <a:r>
              <a:rPr lang="en-GB" sz="1400" b="1" dirty="0" err="1" smtClean="0">
                <a:latin typeface="Comic Sans MS" panose="030F0702030302020204" pitchFamily="66" charset="0"/>
              </a:rPr>
              <a:t>J’évite</a:t>
            </a:r>
            <a:r>
              <a:rPr lang="en-GB" sz="1400" b="1" dirty="0" smtClean="0">
                <a:latin typeface="Comic Sans MS" panose="030F0702030302020204" pitchFamily="66" charset="0"/>
              </a:rPr>
              <a:t> les </a:t>
            </a:r>
            <a:r>
              <a:rPr lang="en-GB" sz="1400" b="1" dirty="0" err="1" smtClean="0">
                <a:latin typeface="Comic Sans MS" panose="030F0702030302020204" pitchFamily="66" charset="0"/>
              </a:rPr>
              <a:t>matières</a:t>
            </a:r>
            <a:r>
              <a:rPr lang="en-GB" sz="1400" b="1" dirty="0" smtClean="0">
                <a:latin typeface="Comic Sans MS" panose="030F0702030302020204" pitchFamily="66" charset="0"/>
              </a:rPr>
              <a:t> grasses	I avoid fatty foods</a:t>
            </a:r>
          </a:p>
          <a:p>
            <a:r>
              <a:rPr lang="en-GB" sz="1400" b="1" dirty="0" err="1" smtClean="0">
                <a:latin typeface="Comic Sans MS" panose="030F0702030302020204" pitchFamily="66" charset="0"/>
              </a:rPr>
              <a:t>Sain</a:t>
            </a:r>
            <a:r>
              <a:rPr lang="en-GB" sz="1400" b="1" dirty="0" smtClean="0">
                <a:latin typeface="Comic Sans MS" panose="030F0702030302020204" pitchFamily="66" charset="0"/>
              </a:rPr>
              <a:t> / </a:t>
            </a:r>
            <a:r>
              <a:rPr lang="en-GB" sz="1400" b="1" dirty="0" err="1" smtClean="0">
                <a:latin typeface="Comic Sans MS" panose="030F0702030302020204" pitchFamily="66" charset="0"/>
              </a:rPr>
              <a:t>malsain</a:t>
            </a:r>
            <a:r>
              <a:rPr lang="en-GB" sz="1400" b="1" dirty="0" smtClean="0">
                <a:latin typeface="Comic Sans MS" panose="030F0702030302020204" pitchFamily="66" charset="0"/>
              </a:rPr>
              <a:t>		healthy/unhealthy</a:t>
            </a:r>
          </a:p>
          <a:p>
            <a:r>
              <a:rPr lang="en-GB" sz="1400" b="1" dirty="0" smtClean="0">
                <a:latin typeface="Comic Sans MS" panose="030F0702030302020204" pitchFamily="66" charset="0"/>
              </a:rPr>
              <a:t>Bon/</a:t>
            </a:r>
            <a:r>
              <a:rPr lang="en-GB" sz="1400" b="1" dirty="0" err="1" smtClean="0">
                <a:latin typeface="Comic Sans MS" panose="030F0702030302020204" pitchFamily="66" charset="0"/>
              </a:rPr>
              <a:t>mauvais</a:t>
            </a:r>
            <a:r>
              <a:rPr lang="en-GB" sz="1400" b="1" dirty="0" smtClean="0">
                <a:latin typeface="Comic Sans MS" panose="030F0702030302020204" pitchFamily="66" charset="0"/>
              </a:rPr>
              <a:t> pour la santé	good/bad for your health</a:t>
            </a:r>
          </a:p>
          <a:p>
            <a:r>
              <a:rPr lang="en-GB" sz="1400" b="1" dirty="0" smtClean="0">
                <a:latin typeface="Comic Sans MS" panose="030F0702030302020204" pitchFamily="66" charset="0"/>
              </a:rPr>
              <a:t>5 portions de fruits et de legumes 5 portions of fruit and veg</a:t>
            </a:r>
          </a:p>
          <a:p>
            <a:r>
              <a:rPr lang="en-GB" sz="1400" b="1" dirty="0" err="1" smtClean="0">
                <a:latin typeface="Comic Sans MS" panose="030F0702030302020204" pitchFamily="66" charset="0"/>
              </a:rPr>
              <a:t>Végétarien</a:t>
            </a:r>
            <a:r>
              <a:rPr lang="en-GB" sz="1400" b="1" dirty="0" smtClean="0">
                <a:latin typeface="Comic Sans MS" panose="030F0702030302020204" pitchFamily="66" charset="0"/>
              </a:rPr>
              <a:t>		vegetarian</a:t>
            </a:r>
          </a:p>
          <a:p>
            <a:r>
              <a:rPr lang="en-GB" sz="1400" b="1" dirty="0" smtClean="0">
                <a:latin typeface="Comic Sans MS" panose="030F0702030302020204" pitchFamily="66" charset="0"/>
              </a:rPr>
              <a:t>Je mange </a:t>
            </a:r>
            <a:r>
              <a:rPr lang="en-GB" sz="1400" b="1" dirty="0" err="1" smtClean="0">
                <a:latin typeface="Comic Sans MS" panose="030F0702030302020204" pitchFamily="66" charset="0"/>
              </a:rPr>
              <a:t>rarement</a:t>
            </a:r>
            <a:r>
              <a:rPr lang="en-GB" sz="1400" b="1" dirty="0" smtClean="0">
                <a:latin typeface="Comic Sans MS" panose="030F0702030302020204" pitchFamily="66" charset="0"/>
              </a:rPr>
              <a:t>…		I rarely eat…</a:t>
            </a:r>
          </a:p>
          <a:p>
            <a:r>
              <a:rPr lang="en-GB" sz="1400" b="1" dirty="0" smtClean="0">
                <a:latin typeface="Comic Sans MS" panose="030F0702030302020204" pitchFamily="66" charset="0"/>
              </a:rPr>
              <a:t>Je bois…			I drink…</a:t>
            </a:r>
          </a:p>
          <a:p>
            <a:r>
              <a:rPr lang="en-GB" sz="1400" b="1" dirty="0" smtClean="0">
                <a:latin typeface="Comic Sans MS" panose="030F0702030302020204" pitchFamily="66" charset="0"/>
              </a:rPr>
              <a:t>Les </a:t>
            </a:r>
            <a:r>
              <a:rPr lang="en-GB" sz="1400" b="1" dirty="0" err="1" smtClean="0">
                <a:latin typeface="Comic Sans MS" panose="030F0702030302020204" pitchFamily="66" charset="0"/>
              </a:rPr>
              <a:t>boissons</a:t>
            </a:r>
            <a:r>
              <a:rPr lang="en-GB" sz="1400" b="1" dirty="0" smtClean="0">
                <a:latin typeface="Comic Sans MS" panose="030F0702030302020204" pitchFamily="66" charset="0"/>
              </a:rPr>
              <a:t> </a:t>
            </a:r>
            <a:r>
              <a:rPr lang="en-GB" sz="1400" b="1" dirty="0" err="1" smtClean="0">
                <a:latin typeface="Comic Sans MS" panose="030F0702030302020204" pitchFamily="66" charset="0"/>
              </a:rPr>
              <a:t>gazeuses</a:t>
            </a:r>
            <a:r>
              <a:rPr lang="en-GB" sz="1400" b="1" dirty="0" smtClean="0">
                <a:latin typeface="Comic Sans MS" panose="030F0702030302020204" pitchFamily="66" charset="0"/>
              </a:rPr>
              <a:t>	fizzy drinks</a:t>
            </a:r>
          </a:p>
          <a:p>
            <a:r>
              <a:rPr lang="en-GB" sz="1400" b="1" dirty="0" err="1" smtClean="0">
                <a:latin typeface="Comic Sans MS" panose="030F0702030302020204" pitchFamily="66" charset="0"/>
              </a:rPr>
              <a:t>L’alcool</a:t>
            </a:r>
            <a:r>
              <a:rPr lang="en-GB" sz="1400" b="1" dirty="0" smtClean="0">
                <a:latin typeface="Comic Sans MS" panose="030F0702030302020204" pitchFamily="66" charset="0"/>
              </a:rPr>
              <a:t>			alcohol</a:t>
            </a:r>
          </a:p>
          <a:p>
            <a:r>
              <a:rPr lang="en-GB" sz="1400" b="1" dirty="0" smtClean="0">
                <a:latin typeface="Comic Sans MS" panose="030F0702030302020204" pitchFamily="66" charset="0"/>
              </a:rPr>
              <a:t>Se </a:t>
            </a:r>
            <a:r>
              <a:rPr lang="en-GB" sz="1400" b="1" dirty="0" err="1" smtClean="0">
                <a:latin typeface="Comic Sans MS" panose="030F0702030302020204" pitchFamily="66" charset="0"/>
              </a:rPr>
              <a:t>droguer</a:t>
            </a:r>
            <a:r>
              <a:rPr lang="en-GB" sz="1400" b="1" dirty="0" smtClean="0">
                <a:latin typeface="Comic Sans MS" panose="030F0702030302020204" pitchFamily="66" charset="0"/>
              </a:rPr>
              <a:t>		to take drugs</a:t>
            </a:r>
          </a:p>
          <a:p>
            <a:r>
              <a:rPr lang="en-GB" sz="1400" b="1" dirty="0" err="1" smtClean="0">
                <a:latin typeface="Comic Sans MS" panose="030F0702030302020204" pitchFamily="66" charset="0"/>
              </a:rPr>
              <a:t>Fumer</a:t>
            </a:r>
            <a:r>
              <a:rPr lang="en-GB" sz="1400" b="1" dirty="0" smtClean="0">
                <a:latin typeface="Comic Sans MS" panose="030F0702030302020204" pitchFamily="66" charset="0"/>
              </a:rPr>
              <a:t>			to smoke</a:t>
            </a:r>
          </a:p>
          <a:p>
            <a:r>
              <a:rPr lang="en-GB" sz="1400" b="1" dirty="0" err="1" smtClean="0">
                <a:latin typeface="Comic Sans MS" panose="030F0702030302020204" pitchFamily="66" charset="0"/>
              </a:rPr>
              <a:t>Ivre</a:t>
            </a:r>
            <a:r>
              <a:rPr lang="en-GB" sz="1400" b="1" dirty="0" smtClean="0">
                <a:latin typeface="Comic Sans MS" panose="030F0702030302020204" pitchFamily="66" charset="0"/>
              </a:rPr>
              <a:t>			drink</a:t>
            </a:r>
          </a:p>
          <a:p>
            <a:r>
              <a:rPr lang="en-GB" sz="1400" b="1" dirty="0" err="1" smtClean="0">
                <a:latin typeface="Comic Sans MS" panose="030F0702030302020204" pitchFamily="66" charset="0"/>
              </a:rPr>
              <a:t>Accro</a:t>
            </a:r>
            <a:r>
              <a:rPr lang="en-GB" sz="1400" b="1" dirty="0" smtClean="0">
                <a:latin typeface="Comic Sans MS" panose="030F0702030302020204" pitchFamily="66" charset="0"/>
              </a:rPr>
              <a:t> à 			addicted to</a:t>
            </a: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b="1" dirty="0" err="1" smtClean="0">
                <a:latin typeface="Comic Sans MS" panose="030F0702030302020204" pitchFamily="66" charset="0"/>
              </a:rPr>
              <a:t>Une</a:t>
            </a:r>
            <a:r>
              <a:rPr lang="en-GB" sz="1400" b="1" dirty="0" smtClean="0">
                <a:latin typeface="Comic Sans MS" panose="030F0702030302020204" pitchFamily="66" charset="0"/>
              </a:rPr>
              <a:t> </a:t>
            </a:r>
            <a:r>
              <a:rPr lang="en-GB" sz="1400" b="1" dirty="0" err="1" smtClean="0">
                <a:latin typeface="Comic Sans MS" panose="030F0702030302020204" pitchFamily="66" charset="0"/>
              </a:rPr>
              <a:t>perte</a:t>
            </a:r>
            <a:r>
              <a:rPr lang="en-GB" sz="1400" b="1" dirty="0" smtClean="0">
                <a:latin typeface="Comic Sans MS" panose="030F0702030302020204" pitchFamily="66" charset="0"/>
              </a:rPr>
              <a:t> </a:t>
            </a:r>
            <a:r>
              <a:rPr lang="en-GB" sz="1400" b="1" dirty="0" err="1" smtClean="0">
                <a:latin typeface="Comic Sans MS" panose="030F0702030302020204" pitchFamily="66" charset="0"/>
              </a:rPr>
              <a:t>d’argent</a:t>
            </a:r>
            <a:r>
              <a:rPr lang="en-GB" sz="1400" b="1" dirty="0" smtClean="0">
                <a:latin typeface="Comic Sans MS" panose="030F0702030302020204" pitchFamily="66" charset="0"/>
              </a:rPr>
              <a:t>		a waste of money</a:t>
            </a:r>
          </a:p>
          <a:p>
            <a:r>
              <a:rPr lang="en-GB" sz="1400" b="1" dirty="0" err="1" smtClean="0">
                <a:latin typeface="Comic Sans MS" panose="030F0702030302020204" pitchFamily="66" charset="0"/>
              </a:rPr>
              <a:t>C’est</a:t>
            </a:r>
            <a:r>
              <a:rPr lang="en-GB" sz="1400" b="1" dirty="0" smtClean="0">
                <a:latin typeface="Comic Sans MS" panose="030F0702030302020204" pitchFamily="66" charset="0"/>
              </a:rPr>
              <a:t> </a:t>
            </a:r>
            <a:r>
              <a:rPr lang="en-GB" sz="1400" b="1" dirty="0" err="1" smtClean="0">
                <a:latin typeface="Comic Sans MS" panose="030F0702030302020204" pitchFamily="66" charset="0"/>
              </a:rPr>
              <a:t>nocif</a:t>
            </a:r>
            <a:r>
              <a:rPr lang="en-GB" sz="1400" b="1" dirty="0" smtClean="0">
                <a:latin typeface="Comic Sans MS" panose="030F0702030302020204" pitchFamily="66" charset="0"/>
              </a:rPr>
              <a:t>		it’s poisonous</a:t>
            </a:r>
          </a:p>
          <a:p>
            <a:r>
              <a:rPr lang="en-GB" sz="1400" b="1" dirty="0" err="1" smtClean="0">
                <a:latin typeface="Comic Sans MS" panose="030F0702030302020204" pitchFamily="66" charset="0"/>
              </a:rPr>
              <a:t>Ça</a:t>
            </a:r>
            <a:r>
              <a:rPr lang="en-GB" sz="1400" b="1" dirty="0" smtClean="0">
                <a:latin typeface="Comic Sans MS" panose="030F0702030302020204" pitchFamily="66" charset="0"/>
              </a:rPr>
              <a:t> </a:t>
            </a:r>
            <a:r>
              <a:rPr lang="en-GB" sz="1400" b="1" dirty="0" err="1" smtClean="0">
                <a:latin typeface="Comic Sans MS" panose="030F0702030302020204" pitchFamily="66" charset="0"/>
              </a:rPr>
              <a:t>pue</a:t>
            </a:r>
            <a:r>
              <a:rPr lang="en-GB" sz="1400" b="1" dirty="0" smtClean="0">
                <a:latin typeface="Comic Sans MS" panose="030F0702030302020204" pitchFamily="66" charset="0"/>
              </a:rPr>
              <a:t>			it smells</a:t>
            </a:r>
          </a:p>
          <a:p>
            <a:endParaRPr lang="en-GB" sz="1400" b="1" dirty="0" smtClean="0">
              <a:latin typeface="Comic Sans MS" panose="030F0702030302020204" pitchFamily="66" charset="0"/>
            </a:endParaRPr>
          </a:p>
          <a:p>
            <a:r>
              <a:rPr lang="en-GB" sz="1400" b="1" dirty="0" smtClean="0">
                <a:latin typeface="Comic Sans MS" panose="030F0702030302020204" pitchFamily="66" charset="0"/>
              </a:rPr>
              <a:t>	</a:t>
            </a:r>
            <a:endParaRPr lang="en-GB" sz="1400" b="1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719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3587" y="2420233"/>
            <a:ext cx="1155700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LES </a:t>
            </a:r>
            <a:r>
              <a:rPr lang="en-GB" sz="1400" b="1" dirty="0" smtClean="0">
                <a:latin typeface="Comic Sans MS" panose="030F0702030302020204" pitchFamily="66" charset="0"/>
              </a:rPr>
              <a:t>OPINIONS</a:t>
            </a:r>
          </a:p>
          <a:p>
            <a:pPr algn="ctr"/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trouve</a:t>
            </a:r>
            <a:r>
              <a:rPr lang="en-GB" sz="1400" dirty="0">
                <a:latin typeface="Comic Sans MS" panose="030F0702030302020204" pitchFamily="66" charset="0"/>
              </a:rPr>
              <a:t> que 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…	I find that it</a:t>
            </a:r>
            <a:r>
              <a:rPr lang="en-GB" sz="1400" dirty="0" smtClean="0">
                <a:latin typeface="Comic Sans MS" panose="030F0702030302020204" pitchFamily="66" charset="0"/>
              </a:rPr>
              <a:t>..</a:t>
            </a:r>
            <a:r>
              <a:rPr lang="en-GB" sz="1400" dirty="0">
                <a:latin typeface="Comic Sans MS" panose="030F0702030302020204" pitchFamily="66" charset="0"/>
              </a:rPr>
              <a:t>		</a:t>
            </a:r>
            <a:r>
              <a:rPr lang="en-GB" sz="1400" dirty="0" smtClean="0">
                <a:latin typeface="Comic Sans MS" panose="030F0702030302020204" pitchFamily="66" charset="0"/>
              </a:rPr>
              <a:t>Ma </a:t>
            </a:r>
            <a:r>
              <a:rPr lang="en-GB" sz="1400" dirty="0" err="1" smtClean="0">
                <a:latin typeface="Comic Sans MS" panose="030F0702030302020204" pitchFamily="66" charset="0"/>
              </a:rPr>
              <a:t>matière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 smtClean="0">
                <a:latin typeface="Comic Sans MS" panose="030F0702030302020204" pitchFamily="66" charset="0"/>
              </a:rPr>
              <a:t>préférée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..	My favourite </a:t>
            </a:r>
            <a:r>
              <a:rPr lang="en-GB" sz="1400" b="1" dirty="0" smtClean="0">
                <a:latin typeface="Comic Sans MS" panose="030F0702030302020204" pitchFamily="66" charset="0"/>
              </a:rPr>
              <a:t>subjects</a:t>
            </a:r>
            <a:r>
              <a:rPr lang="en-GB" sz="1400" b="1" dirty="0" smtClean="0">
                <a:latin typeface="Comic Sans MS" panose="030F0702030302020204" pitchFamily="66" charset="0"/>
              </a:rPr>
              <a:t> </a:t>
            </a:r>
            <a:r>
              <a:rPr lang="en-GB" sz="1400" b="1" dirty="0" smtClean="0">
                <a:latin typeface="Comic Sans MS" panose="030F0702030302020204" pitchFamily="66" charset="0"/>
              </a:rPr>
              <a:t>is</a:t>
            </a:r>
            <a:r>
              <a:rPr lang="en-GB" sz="1400" dirty="0" smtClean="0">
                <a:latin typeface="Comic Sans MS" panose="030F0702030302020204" pitchFamily="66" charset="0"/>
              </a:rPr>
              <a:t>…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 smtClean="0">
                <a:latin typeface="Comic Sans MS" panose="030F0702030302020204" pitchFamily="66" charset="0"/>
              </a:rPr>
              <a:t>Je le/la/les </a:t>
            </a:r>
            <a:r>
              <a:rPr lang="en-GB" sz="1400" dirty="0" err="1" smtClean="0">
                <a:latin typeface="Comic Sans MS" panose="030F0702030302020204" pitchFamily="66" charset="0"/>
              </a:rPr>
              <a:t>trouve</a:t>
            </a:r>
            <a:r>
              <a:rPr lang="en-GB" sz="1400" dirty="0" smtClean="0">
                <a:latin typeface="Comic Sans MS" panose="030F0702030302020204" pitchFamily="66" charset="0"/>
              </a:rPr>
              <a:t>..	I find it/them…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pense</a:t>
            </a:r>
            <a:r>
              <a:rPr lang="en-GB" sz="1400" dirty="0">
                <a:latin typeface="Comic Sans MS" panose="030F0702030302020204" pitchFamily="66" charset="0"/>
              </a:rPr>
              <a:t> que..	I think that…		Ca me </a:t>
            </a:r>
            <a:r>
              <a:rPr lang="en-GB" sz="1400" dirty="0" err="1">
                <a:latin typeface="Comic Sans MS" panose="030F0702030302020204" pitchFamily="66" charset="0"/>
              </a:rPr>
              <a:t>donne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envie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 smtClean="0">
                <a:latin typeface="Comic Sans MS" panose="030F0702030302020204" pitchFamily="66" charset="0"/>
              </a:rPr>
              <a:t>d’étudier</a:t>
            </a:r>
            <a:r>
              <a:rPr lang="en-GB" sz="1400" dirty="0">
                <a:latin typeface="Comic Sans MS" panose="030F0702030302020204" pitchFamily="66" charset="0"/>
              </a:rPr>
              <a:t>	It makes me want </a:t>
            </a:r>
            <a:r>
              <a:rPr lang="en-GB" sz="1400" b="1" dirty="0">
                <a:latin typeface="Comic Sans MS" panose="030F0702030302020204" pitchFamily="66" charset="0"/>
              </a:rPr>
              <a:t>to </a:t>
            </a:r>
            <a:r>
              <a:rPr lang="en-GB" sz="1400" b="1" dirty="0" smtClean="0">
                <a:latin typeface="Comic Sans MS" panose="030F0702030302020204" pitchFamily="66" charset="0"/>
              </a:rPr>
              <a:t>study </a:t>
            </a:r>
            <a:r>
              <a:rPr lang="en-GB" sz="1400" dirty="0">
                <a:latin typeface="Comic Sans MS" panose="030F0702030302020204" pitchFamily="66" charset="0"/>
              </a:rPr>
              <a:t>(verb)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crois</a:t>
            </a:r>
            <a:r>
              <a:rPr lang="en-GB" sz="1400" dirty="0">
                <a:latin typeface="Comic Sans MS" panose="030F0702030302020204" pitchFamily="66" charset="0"/>
              </a:rPr>
              <a:t> que…	I believe that…		Ca me rend </a:t>
            </a:r>
            <a:r>
              <a:rPr lang="en-GB" sz="1400" b="1" dirty="0">
                <a:latin typeface="Comic Sans MS" panose="030F0702030302020204" pitchFamily="66" charset="0"/>
              </a:rPr>
              <a:t>content</a:t>
            </a:r>
            <a:r>
              <a:rPr lang="en-GB" sz="1400" dirty="0">
                <a:latin typeface="Comic Sans MS" panose="030F0702030302020204" pitchFamily="66" charset="0"/>
              </a:rPr>
              <a:t>		I makes me </a:t>
            </a:r>
            <a:r>
              <a:rPr lang="en-GB" sz="1400" b="1" dirty="0">
                <a:latin typeface="Comic Sans MS" panose="030F0702030302020204" pitchFamily="66" charset="0"/>
              </a:rPr>
              <a:t>happy (adjective)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 mon </a:t>
            </a:r>
            <a:r>
              <a:rPr lang="en-GB" sz="1400" dirty="0" err="1">
                <a:latin typeface="Comic Sans MS" panose="030F0702030302020204" pitchFamily="66" charset="0"/>
              </a:rPr>
              <a:t>avis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	In my opinion it is…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Selon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moi</a:t>
            </a:r>
            <a:r>
              <a:rPr lang="en-GB" sz="1400" dirty="0">
                <a:latin typeface="Comic Sans MS" panose="030F0702030302020204" pitchFamily="66" charset="0"/>
              </a:rPr>
              <a:t>	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	According to me it is</a:t>
            </a:r>
            <a:r>
              <a:rPr lang="en-GB" sz="1400" dirty="0" smtClean="0">
                <a:latin typeface="Comic Sans MS" panose="030F0702030302020204" pitchFamily="66" charset="0"/>
              </a:rPr>
              <a:t>…</a:t>
            </a:r>
            <a:r>
              <a:rPr lang="en-GB" sz="1400" dirty="0">
                <a:latin typeface="Comic Sans MS" panose="030F0702030302020204" pitchFamily="66" charset="0"/>
              </a:rPr>
              <a:t>	</a:t>
            </a:r>
            <a:r>
              <a:rPr lang="en-GB" sz="1400" dirty="0" err="1">
                <a:latin typeface="Comic Sans MS" panose="030F0702030302020204" pitchFamily="66" charset="0"/>
              </a:rPr>
              <a:t>J’ai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passion pour </a:t>
            </a:r>
            <a:r>
              <a:rPr lang="en-GB" sz="1400" b="1" dirty="0" smtClean="0">
                <a:latin typeface="Comic Sans MS" panose="030F0702030302020204" pitchFamily="66" charset="0"/>
              </a:rPr>
              <a:t>les maths</a:t>
            </a:r>
            <a:r>
              <a:rPr lang="en-GB" sz="1400" dirty="0">
                <a:latin typeface="Comic Sans MS" panose="030F0702030302020204" pitchFamily="66" charset="0"/>
              </a:rPr>
              <a:t>	I have a passion for </a:t>
            </a:r>
            <a:r>
              <a:rPr lang="en-GB" sz="1400" b="1" dirty="0" smtClean="0">
                <a:latin typeface="Comic Sans MS" panose="030F0702030302020204" pitchFamily="66" charset="0"/>
              </a:rPr>
              <a:t>maths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Personnellement</a:t>
            </a:r>
            <a:r>
              <a:rPr lang="en-GB" sz="1400" dirty="0" smtClean="0">
                <a:latin typeface="Comic Sans MS" panose="030F0702030302020204" pitchFamily="66" charset="0"/>
              </a:rPr>
              <a:t>	Personally</a:t>
            </a:r>
            <a:r>
              <a:rPr lang="en-GB" sz="1400" dirty="0">
                <a:latin typeface="Comic Sans MS" panose="030F0702030302020204" pitchFamily="66" charset="0"/>
              </a:rPr>
              <a:t>			Je </a:t>
            </a:r>
            <a:r>
              <a:rPr lang="en-GB" sz="1400" dirty="0" err="1">
                <a:latin typeface="Comic Sans MS" panose="030F0702030302020204" pitchFamily="66" charset="0"/>
              </a:rPr>
              <a:t>suis</a:t>
            </a:r>
            <a:r>
              <a:rPr lang="en-GB" sz="1400" dirty="0">
                <a:latin typeface="Comic Sans MS" panose="030F0702030302020204" pitchFamily="66" charset="0"/>
              </a:rPr>
              <a:t> fan </a:t>
            </a:r>
            <a:r>
              <a:rPr lang="en-GB" sz="1400" dirty="0" err="1" smtClean="0">
                <a:latin typeface="Comic Sans MS" panose="030F0702030302020204" pitchFamily="66" charset="0"/>
              </a:rPr>
              <a:t>desmaths</a:t>
            </a:r>
            <a:r>
              <a:rPr lang="en-GB" sz="1400" dirty="0" smtClean="0">
                <a:latin typeface="Comic Sans MS" panose="030F0702030302020204" pitchFamily="66" charset="0"/>
              </a:rPr>
              <a:t>	</a:t>
            </a:r>
            <a:r>
              <a:rPr lang="en-GB" sz="1400" dirty="0">
                <a:latin typeface="Comic Sans MS" panose="030F0702030302020204" pitchFamily="66" charset="0"/>
              </a:rPr>
              <a:t>	</a:t>
            </a:r>
            <a:r>
              <a:rPr lang="en-GB" sz="1400" dirty="0" smtClean="0">
                <a:latin typeface="Comic Sans MS" panose="030F0702030302020204" pitchFamily="66" charset="0"/>
              </a:rPr>
              <a:t>I’m </a:t>
            </a:r>
            <a:r>
              <a:rPr lang="en-GB" sz="1400" dirty="0">
                <a:latin typeface="Comic Sans MS" panose="030F0702030302020204" pitchFamily="66" charset="0"/>
              </a:rPr>
              <a:t>a fan of </a:t>
            </a:r>
            <a:r>
              <a:rPr lang="en-GB" sz="1400" b="1" dirty="0" smtClean="0">
                <a:latin typeface="Comic Sans MS" panose="030F0702030302020204" pitchFamily="66" charset="0"/>
              </a:rPr>
              <a:t>maths</a:t>
            </a:r>
            <a:endParaRPr lang="en-GB" sz="1400" b="1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Fascinant</a:t>
            </a:r>
            <a:r>
              <a:rPr lang="en-GB" sz="1400" dirty="0" smtClean="0">
                <a:latin typeface="Comic Sans MS" panose="030F0702030302020204" pitchFamily="66" charset="0"/>
              </a:rPr>
              <a:t>	</a:t>
            </a:r>
            <a:r>
              <a:rPr lang="en-GB" sz="1400" dirty="0">
                <a:latin typeface="Comic Sans MS" panose="030F0702030302020204" pitchFamily="66" charset="0"/>
              </a:rPr>
              <a:t>	</a:t>
            </a:r>
            <a:r>
              <a:rPr lang="en-GB" sz="1400" dirty="0" smtClean="0">
                <a:latin typeface="Comic Sans MS" panose="030F0702030302020204" pitchFamily="66" charset="0"/>
              </a:rPr>
              <a:t>fascinating</a:t>
            </a:r>
            <a:r>
              <a:rPr lang="en-GB" sz="1400" dirty="0">
                <a:latin typeface="Comic Sans MS" panose="030F0702030302020204" pitchFamily="66" charset="0"/>
              </a:rPr>
              <a:t>		</a:t>
            </a:r>
            <a:r>
              <a:rPr lang="en-GB" sz="1400" dirty="0" err="1" smtClean="0">
                <a:latin typeface="Comic Sans MS" panose="030F0702030302020204" pitchFamily="66" charset="0"/>
              </a:rPr>
              <a:t>J’ai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horreur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smtClean="0">
                <a:latin typeface="Comic Sans MS" panose="030F0702030302020204" pitchFamily="66" charset="0"/>
              </a:rPr>
              <a:t>des maths</a:t>
            </a:r>
            <a:r>
              <a:rPr lang="en-GB" sz="1400" dirty="0" smtClean="0">
                <a:latin typeface="Comic Sans MS" panose="030F0702030302020204" pitchFamily="66" charset="0"/>
              </a:rPr>
              <a:t>	I </a:t>
            </a:r>
            <a:r>
              <a:rPr lang="en-GB" sz="1400" dirty="0">
                <a:latin typeface="Comic Sans MS" panose="030F0702030302020204" pitchFamily="66" charset="0"/>
              </a:rPr>
              <a:t>hate </a:t>
            </a:r>
            <a:r>
              <a:rPr lang="en-GB" sz="1400" b="1" dirty="0" smtClean="0">
                <a:latin typeface="Comic Sans MS" panose="030F0702030302020204" pitchFamily="66" charset="0"/>
              </a:rPr>
              <a:t>maths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Intéressant</a:t>
            </a:r>
            <a:r>
              <a:rPr lang="en-GB" sz="1400" dirty="0" smtClean="0">
                <a:latin typeface="Comic Sans MS" panose="030F0702030302020204" pitchFamily="66" charset="0"/>
              </a:rPr>
              <a:t>	</a:t>
            </a:r>
            <a:r>
              <a:rPr lang="en-GB" sz="1400" dirty="0" smtClean="0">
                <a:latin typeface="Comic Sans MS" panose="030F0702030302020204" pitchFamily="66" charset="0"/>
              </a:rPr>
              <a:t>interesting</a:t>
            </a:r>
            <a:r>
              <a:rPr lang="en-GB" sz="1400" dirty="0" smtClean="0">
                <a:latin typeface="Comic Sans MS" panose="030F0702030302020204" pitchFamily="66" charset="0"/>
              </a:rPr>
              <a:t>		</a:t>
            </a:r>
            <a:r>
              <a:rPr lang="en-GB" sz="1400" b="1" dirty="0" err="1" smtClean="0">
                <a:latin typeface="Comic Sans MS" panose="030F0702030302020204" pitchFamily="66" charset="0"/>
              </a:rPr>
              <a:t>L’anglais</a:t>
            </a:r>
            <a:r>
              <a:rPr lang="en-GB" sz="1400" b="1" dirty="0" smtClean="0">
                <a:latin typeface="Comic Sans MS" panose="030F0702030302020204" pitchFamily="66" charset="0"/>
              </a:rPr>
              <a:t> </a:t>
            </a:r>
            <a:r>
              <a:rPr lang="en-GB" sz="1400" dirty="0" smtClean="0">
                <a:latin typeface="Comic Sans MS" panose="030F0702030302020204" pitchFamily="66" charset="0"/>
              </a:rPr>
              <a:t>me plait		</a:t>
            </a:r>
            <a:r>
              <a:rPr lang="en-GB" sz="1400" b="1" dirty="0" smtClean="0">
                <a:latin typeface="Comic Sans MS" panose="030F0702030302020204" pitchFamily="66" charset="0"/>
              </a:rPr>
              <a:t>English </a:t>
            </a:r>
            <a:r>
              <a:rPr lang="en-GB" sz="1400" dirty="0" smtClean="0">
                <a:latin typeface="Comic Sans MS" panose="030F0702030302020204" pitchFamily="66" charset="0"/>
              </a:rPr>
              <a:t>pleases </a:t>
            </a:r>
            <a:r>
              <a:rPr lang="en-GB" sz="1400" dirty="0" smtClean="0">
                <a:latin typeface="Comic Sans MS" panose="030F0702030302020204" pitchFamily="66" charset="0"/>
              </a:rPr>
              <a:t>me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Facile	</a:t>
            </a:r>
            <a:r>
              <a:rPr lang="en-GB" sz="1400" dirty="0">
                <a:latin typeface="Comic Sans MS" panose="030F0702030302020204" pitchFamily="66" charset="0"/>
              </a:rPr>
              <a:t>	</a:t>
            </a:r>
            <a:r>
              <a:rPr lang="en-GB" sz="1400" dirty="0" smtClean="0">
                <a:latin typeface="Comic Sans MS" panose="030F0702030302020204" pitchFamily="66" charset="0"/>
              </a:rPr>
              <a:t>easy	</a:t>
            </a:r>
            <a:r>
              <a:rPr lang="en-GB" sz="1400" dirty="0" smtClean="0">
                <a:latin typeface="Comic Sans MS" panose="030F0702030302020204" pitchFamily="66" charset="0"/>
              </a:rPr>
              <a:t>		Je </a:t>
            </a:r>
            <a:r>
              <a:rPr lang="en-GB" sz="1400" dirty="0" err="1" smtClean="0">
                <a:latin typeface="Comic Sans MS" panose="030F0702030302020204" pitchFamily="66" charset="0"/>
              </a:rPr>
              <a:t>suis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 smtClean="0">
                <a:latin typeface="Comic Sans MS" panose="030F0702030302020204" pitchFamily="66" charset="0"/>
              </a:rPr>
              <a:t>passionné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smtClean="0">
                <a:latin typeface="Comic Sans MS" panose="030F0702030302020204" pitchFamily="66" charset="0"/>
              </a:rPr>
              <a:t>des maths 	I </a:t>
            </a:r>
            <a:r>
              <a:rPr lang="en-GB" sz="1400" dirty="0" smtClean="0">
                <a:latin typeface="Comic Sans MS" panose="030F0702030302020204" pitchFamily="66" charset="0"/>
              </a:rPr>
              <a:t>am passionate about </a:t>
            </a:r>
            <a:r>
              <a:rPr lang="en-GB" sz="1400" b="1" dirty="0" smtClean="0">
                <a:latin typeface="Comic Sans MS" panose="030F0702030302020204" pitchFamily="66" charset="0"/>
              </a:rPr>
              <a:t>maths</a:t>
            </a:r>
          </a:p>
          <a:p>
            <a:r>
              <a:rPr lang="en-GB" sz="1400" b="1" dirty="0" smtClean="0">
                <a:latin typeface="Comic Sans MS" panose="030F0702030302020204" pitchFamily="66" charset="0"/>
              </a:rPr>
              <a:t>Utile		useful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Ennuyeux</a:t>
            </a:r>
            <a:r>
              <a:rPr lang="en-GB" sz="1400" dirty="0" smtClean="0">
                <a:latin typeface="Comic Sans MS" panose="030F0702030302020204" pitchFamily="66" charset="0"/>
              </a:rPr>
              <a:t>		boring</a:t>
            </a:r>
            <a:endParaRPr lang="en-GB" sz="1400" dirty="0" smtClean="0">
              <a:latin typeface="Comic Sans MS" panose="030F0702030302020204" pitchFamily="66" charset="0"/>
            </a:endParaRP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Propre</a:t>
            </a:r>
            <a:r>
              <a:rPr lang="en-GB" sz="1400" dirty="0" smtClean="0">
                <a:latin typeface="Comic Sans MS" panose="030F0702030302020204" pitchFamily="66" charset="0"/>
              </a:rPr>
              <a:t>		clean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Inutile		useless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Marrant</a:t>
            </a:r>
            <a:r>
              <a:rPr lang="en-GB" sz="1400" dirty="0" smtClean="0">
                <a:latin typeface="Comic Sans MS" panose="030F0702030302020204" pitchFamily="66" charset="0"/>
              </a:rPr>
              <a:t>		funny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Sévère</a:t>
            </a:r>
            <a:r>
              <a:rPr lang="en-GB" sz="1400" dirty="0" smtClean="0">
                <a:latin typeface="Comic Sans MS" panose="030F0702030302020204" pitchFamily="66" charset="0"/>
              </a:rPr>
              <a:t>		strict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3678" y="651455"/>
            <a:ext cx="32450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Comic Sans MS" panose="030F0702030302020204" pitchFamily="66" charset="0"/>
              </a:rPr>
              <a:t>PAST</a:t>
            </a:r>
          </a:p>
          <a:p>
            <a:pPr algn="ctr"/>
            <a:r>
              <a:rPr lang="en-GB" b="1" dirty="0" err="1" smtClean="0">
                <a:latin typeface="Comic Sans MS" panose="030F0702030302020204" pitchFamily="66" charset="0"/>
              </a:rPr>
              <a:t>J’ai</a:t>
            </a:r>
            <a:r>
              <a:rPr lang="en-GB" b="1" dirty="0" smtClean="0">
                <a:latin typeface="Comic Sans MS" panose="030F0702030302020204" pitchFamily="66" charset="0"/>
              </a:rPr>
              <a:t> </a:t>
            </a:r>
            <a:r>
              <a:rPr lang="en-GB" b="1" dirty="0" err="1" smtClean="0">
                <a:latin typeface="Comic Sans MS" panose="030F0702030302020204" pitchFamily="66" charset="0"/>
              </a:rPr>
              <a:t>étudi</a:t>
            </a:r>
            <a:r>
              <a:rPr lang="en-GB" b="1" dirty="0" err="1" smtClean="0">
                <a:latin typeface="Comic Sans MS" panose="030F0702030302020204" pitchFamily="66" charset="0"/>
              </a:rPr>
              <a:t>é</a:t>
            </a:r>
            <a:endParaRPr lang="en-GB" b="1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b="1" dirty="0" err="1" smtClean="0">
                <a:latin typeface="Comic Sans MS" panose="030F0702030302020204" pitchFamily="66" charset="0"/>
              </a:rPr>
              <a:t>J’ai</a:t>
            </a:r>
            <a:r>
              <a:rPr lang="en-GB" b="1" dirty="0" smtClean="0">
                <a:latin typeface="Comic Sans MS" panose="030F0702030302020204" pitchFamily="66" charset="0"/>
              </a:rPr>
              <a:t> </a:t>
            </a:r>
            <a:r>
              <a:rPr lang="en-GB" b="1" dirty="0" err="1" smtClean="0">
                <a:latin typeface="Comic Sans MS" panose="030F0702030302020204" pitchFamily="66" charset="0"/>
              </a:rPr>
              <a:t>appris</a:t>
            </a:r>
            <a:endParaRPr lang="en-GB" b="1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b="1" dirty="0" err="1" smtClean="0">
                <a:latin typeface="Comic Sans MS" panose="030F0702030302020204" pitchFamily="66" charset="0"/>
              </a:rPr>
              <a:t>J’ai</a:t>
            </a:r>
            <a:r>
              <a:rPr lang="en-GB" b="1" dirty="0" smtClean="0">
                <a:latin typeface="Comic Sans MS" panose="030F0702030302020204" pitchFamily="66" charset="0"/>
              </a:rPr>
              <a:t> </a:t>
            </a:r>
            <a:r>
              <a:rPr lang="en-GB" b="1" dirty="0" err="1" smtClean="0">
                <a:latin typeface="Comic Sans MS" panose="030F0702030302020204" pitchFamily="66" charset="0"/>
              </a:rPr>
              <a:t>fini</a:t>
            </a:r>
            <a:endParaRPr lang="en-GB" b="1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b="1" dirty="0" err="1" smtClean="0">
                <a:latin typeface="Comic Sans MS" panose="030F0702030302020204" pitchFamily="66" charset="0"/>
              </a:rPr>
              <a:t>J’ai</a:t>
            </a:r>
            <a:r>
              <a:rPr lang="en-GB" b="1" dirty="0" smtClean="0">
                <a:latin typeface="Comic Sans MS" panose="030F0702030302020204" pitchFamily="66" charset="0"/>
              </a:rPr>
              <a:t> </a:t>
            </a:r>
            <a:r>
              <a:rPr lang="en-GB" b="1" dirty="0" err="1" smtClean="0">
                <a:latin typeface="Comic Sans MS" panose="030F0702030302020204" pitchFamily="66" charset="0"/>
              </a:rPr>
              <a:t>bu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26673" y="651455"/>
            <a:ext cx="29327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Comic Sans MS" panose="030F0702030302020204" pitchFamily="66" charset="0"/>
              </a:rPr>
              <a:t>PRESENT</a:t>
            </a:r>
          </a:p>
          <a:p>
            <a:pPr algn="ctr"/>
            <a:r>
              <a:rPr lang="en-GB" b="1" dirty="0" err="1" smtClean="0">
                <a:latin typeface="Comic Sans MS" panose="030F0702030302020204" pitchFamily="66" charset="0"/>
              </a:rPr>
              <a:t>J’étudie</a:t>
            </a:r>
            <a:endParaRPr lang="en-GB" b="1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b="1" dirty="0" err="1" smtClean="0">
                <a:latin typeface="Comic Sans MS" panose="030F0702030302020204" pitchFamily="66" charset="0"/>
              </a:rPr>
              <a:t>J’apprends</a:t>
            </a:r>
            <a:endParaRPr lang="en-GB" b="1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b="1" dirty="0" smtClean="0">
                <a:latin typeface="Comic Sans MS" panose="030F0702030302020204" pitchFamily="66" charset="0"/>
              </a:rPr>
              <a:t>Je </a:t>
            </a:r>
            <a:r>
              <a:rPr lang="en-GB" b="1" dirty="0" smtClean="0">
                <a:latin typeface="Comic Sans MS" panose="030F0702030302020204" pitchFamily="66" charset="0"/>
              </a:rPr>
              <a:t>finis</a:t>
            </a:r>
            <a:endParaRPr lang="en-GB" b="1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b="1" dirty="0" smtClean="0">
                <a:latin typeface="Comic Sans MS" panose="030F0702030302020204" pitchFamily="66" charset="0"/>
              </a:rPr>
              <a:t>Je </a:t>
            </a:r>
            <a:r>
              <a:rPr lang="en-GB" b="1" dirty="0" smtClean="0">
                <a:latin typeface="Comic Sans MS" panose="030F0702030302020204" pitchFamily="66" charset="0"/>
              </a:rPr>
              <a:t>bois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16643" y="651455"/>
            <a:ext cx="32450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Comic Sans MS" panose="030F0702030302020204" pitchFamily="66" charset="0"/>
              </a:rPr>
              <a:t>FUTURE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Je </a:t>
            </a:r>
            <a:r>
              <a:rPr lang="en-GB" sz="1400" b="1" dirty="0" err="1" smtClean="0">
                <a:latin typeface="Comic Sans MS" panose="030F0702030302020204" pitchFamily="66" charset="0"/>
              </a:rPr>
              <a:t>vais</a:t>
            </a:r>
            <a:r>
              <a:rPr lang="en-GB" sz="1400" b="1" dirty="0" smtClean="0">
                <a:latin typeface="Comic Sans MS" panose="030F0702030302020204" pitchFamily="66" charset="0"/>
              </a:rPr>
              <a:t> </a:t>
            </a:r>
            <a:r>
              <a:rPr lang="en-GB" sz="1400" b="1" dirty="0" err="1" smtClean="0">
                <a:latin typeface="Comic Sans MS" panose="030F0702030302020204" pitchFamily="66" charset="0"/>
              </a:rPr>
              <a:t>étudier</a:t>
            </a:r>
            <a:r>
              <a:rPr lang="en-GB" sz="1400" b="1" dirty="0" smtClean="0">
                <a:latin typeface="Comic Sans MS" panose="030F0702030302020204" pitchFamily="66" charset="0"/>
              </a:rPr>
              <a:t>/je </a:t>
            </a:r>
            <a:r>
              <a:rPr lang="en-GB" sz="1400" b="1" dirty="0" err="1" smtClean="0">
                <a:latin typeface="Comic Sans MS" panose="030F0702030302020204" pitchFamily="66" charset="0"/>
              </a:rPr>
              <a:t>étudier</a:t>
            </a:r>
            <a:r>
              <a:rPr lang="en-GB" sz="1400" b="1" dirty="0" err="1" smtClean="0">
                <a:latin typeface="Comic Sans MS" panose="030F0702030302020204" pitchFamily="66" charset="0"/>
              </a:rPr>
              <a:t>ai</a:t>
            </a:r>
            <a:endParaRPr lang="en-GB" sz="14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Je </a:t>
            </a:r>
            <a:r>
              <a:rPr lang="en-GB" sz="1400" b="1" dirty="0" err="1" smtClean="0">
                <a:latin typeface="Comic Sans MS" panose="030F0702030302020204" pitchFamily="66" charset="0"/>
              </a:rPr>
              <a:t>vais</a:t>
            </a:r>
            <a:r>
              <a:rPr lang="en-GB" sz="1400" b="1" dirty="0" smtClean="0">
                <a:latin typeface="Comic Sans MS" panose="030F0702030302020204" pitchFamily="66" charset="0"/>
              </a:rPr>
              <a:t> </a:t>
            </a:r>
            <a:r>
              <a:rPr lang="en-GB" sz="1400" b="1" dirty="0" err="1" smtClean="0">
                <a:latin typeface="Comic Sans MS" panose="030F0702030302020204" pitchFamily="66" charset="0"/>
              </a:rPr>
              <a:t>apprendre</a:t>
            </a:r>
            <a:r>
              <a:rPr lang="en-GB" sz="1400" b="1" dirty="0" smtClean="0">
                <a:latin typeface="Comic Sans MS" panose="030F0702030302020204" pitchFamily="66" charset="0"/>
              </a:rPr>
              <a:t>/je </a:t>
            </a:r>
            <a:r>
              <a:rPr lang="en-GB" sz="1400" b="1" dirty="0" err="1" smtClean="0">
                <a:latin typeface="Comic Sans MS" panose="030F0702030302020204" pitchFamily="66" charset="0"/>
              </a:rPr>
              <a:t>append</a:t>
            </a:r>
            <a:r>
              <a:rPr lang="en-GB" sz="1400" b="1" dirty="0" err="1" smtClean="0">
                <a:latin typeface="Comic Sans MS" panose="030F0702030302020204" pitchFamily="66" charset="0"/>
              </a:rPr>
              <a:t>rai</a:t>
            </a:r>
            <a:endParaRPr lang="en-GB" sz="14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1600" b="1" dirty="0" smtClean="0">
                <a:latin typeface="Comic Sans MS" panose="030F0702030302020204" pitchFamily="66" charset="0"/>
              </a:rPr>
              <a:t>Je </a:t>
            </a:r>
            <a:r>
              <a:rPr lang="en-GB" sz="1600" b="1" dirty="0" err="1" smtClean="0">
                <a:latin typeface="Comic Sans MS" panose="030F0702030302020204" pitchFamily="66" charset="0"/>
              </a:rPr>
              <a:t>vais</a:t>
            </a:r>
            <a:r>
              <a:rPr lang="en-GB" sz="1600" b="1" dirty="0" smtClean="0">
                <a:latin typeface="Comic Sans MS" panose="030F0702030302020204" pitchFamily="66" charset="0"/>
              </a:rPr>
              <a:t> </a:t>
            </a:r>
            <a:r>
              <a:rPr lang="en-GB" sz="1600" b="1" dirty="0" err="1" smtClean="0">
                <a:latin typeface="Comic Sans MS" panose="030F0702030302020204" pitchFamily="66" charset="0"/>
              </a:rPr>
              <a:t>finir</a:t>
            </a:r>
            <a:r>
              <a:rPr lang="en-GB" sz="1600" b="1" dirty="0" smtClean="0">
                <a:latin typeface="Comic Sans MS" panose="030F0702030302020204" pitchFamily="66" charset="0"/>
              </a:rPr>
              <a:t>/je </a:t>
            </a:r>
            <a:r>
              <a:rPr lang="en-GB" sz="1600" b="1" dirty="0" err="1" smtClean="0">
                <a:latin typeface="Comic Sans MS" panose="030F0702030302020204" pitchFamily="66" charset="0"/>
              </a:rPr>
              <a:t>finirai</a:t>
            </a:r>
            <a:endParaRPr lang="en-GB" sz="16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1600" b="1" dirty="0" smtClean="0">
                <a:latin typeface="Comic Sans MS" panose="030F0702030302020204" pitchFamily="66" charset="0"/>
              </a:rPr>
              <a:t>Je </a:t>
            </a:r>
            <a:r>
              <a:rPr lang="en-GB" sz="1600" b="1" dirty="0" err="1" smtClean="0">
                <a:latin typeface="Comic Sans MS" panose="030F0702030302020204" pitchFamily="66" charset="0"/>
              </a:rPr>
              <a:t>vais</a:t>
            </a:r>
            <a:r>
              <a:rPr lang="en-GB" sz="1600" b="1" dirty="0" smtClean="0">
                <a:latin typeface="Comic Sans MS" panose="030F0702030302020204" pitchFamily="66" charset="0"/>
              </a:rPr>
              <a:t> </a:t>
            </a:r>
            <a:r>
              <a:rPr lang="en-GB" sz="1600" b="1" dirty="0" err="1" smtClean="0">
                <a:latin typeface="Comic Sans MS" panose="030F0702030302020204" pitchFamily="66" charset="0"/>
              </a:rPr>
              <a:t>boi</a:t>
            </a:r>
            <a:r>
              <a:rPr lang="en-GB" sz="1600" b="1" dirty="0" err="1" smtClean="0">
                <a:latin typeface="Comic Sans MS" panose="030F0702030302020204" pitchFamily="66" charset="0"/>
              </a:rPr>
              <a:t>re</a:t>
            </a:r>
            <a:r>
              <a:rPr lang="en-GB" sz="1600" b="1" dirty="0" smtClean="0">
                <a:latin typeface="Comic Sans MS" panose="030F0702030302020204" pitchFamily="66" charset="0"/>
              </a:rPr>
              <a:t>/je </a:t>
            </a:r>
            <a:r>
              <a:rPr lang="en-GB" sz="1600" b="1" dirty="0" err="1" smtClean="0">
                <a:latin typeface="Comic Sans MS" panose="030F0702030302020204" pitchFamily="66" charset="0"/>
              </a:rPr>
              <a:t>boir</a:t>
            </a:r>
            <a:r>
              <a:rPr lang="en-GB" sz="1600" b="1" dirty="0" err="1" smtClean="0">
                <a:latin typeface="Comic Sans MS" panose="030F0702030302020204" pitchFamily="66" charset="0"/>
              </a:rPr>
              <a:t>ai</a:t>
            </a:r>
            <a:endParaRPr lang="en-GB" sz="1600" b="1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1216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9863" y="490653"/>
            <a:ext cx="5497551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Essential words</a:t>
            </a:r>
          </a:p>
          <a:p>
            <a:r>
              <a:rPr lang="en-GB" sz="1400" b="1" dirty="0" smtClean="0">
                <a:latin typeface="Comic Sans MS" panose="030F0702030302020204" pitchFamily="66" charset="0"/>
              </a:rPr>
              <a:t>Frequency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Normalement</a:t>
            </a:r>
            <a:r>
              <a:rPr lang="en-GB" sz="1400" dirty="0" smtClean="0">
                <a:latin typeface="Comic Sans MS" panose="030F0702030302020204" pitchFamily="66" charset="0"/>
              </a:rPr>
              <a:t>		normally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Quelquefois</a:t>
            </a:r>
            <a:r>
              <a:rPr lang="en-GB" sz="1400" dirty="0" smtClean="0">
                <a:latin typeface="Comic Sans MS" panose="030F0702030302020204" pitchFamily="66" charset="0"/>
              </a:rPr>
              <a:t>		sometimes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Souvent</a:t>
            </a:r>
            <a:r>
              <a:rPr lang="en-GB" sz="1400" dirty="0" smtClean="0">
                <a:latin typeface="Comic Sans MS" panose="030F0702030302020204" pitchFamily="66" charset="0"/>
              </a:rPr>
              <a:t>			often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Tous</a:t>
            </a:r>
            <a:r>
              <a:rPr lang="en-GB" sz="1400" dirty="0" smtClean="0">
                <a:latin typeface="Comic Sans MS" panose="030F0702030302020204" pitchFamily="66" charset="0"/>
              </a:rPr>
              <a:t> les </a:t>
            </a:r>
            <a:r>
              <a:rPr lang="en-GB" sz="1400" dirty="0" err="1" smtClean="0">
                <a:latin typeface="Comic Sans MS" panose="030F0702030302020204" pitchFamily="66" charset="0"/>
              </a:rPr>
              <a:t>jours</a:t>
            </a:r>
            <a:r>
              <a:rPr lang="en-GB" sz="1400" dirty="0" smtClean="0">
                <a:latin typeface="Comic Sans MS" panose="030F0702030302020204" pitchFamily="66" charset="0"/>
              </a:rPr>
              <a:t>		everyday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Une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 smtClean="0">
                <a:latin typeface="Comic Sans MS" panose="030F0702030302020204" pitchFamily="66" charset="0"/>
              </a:rPr>
              <a:t>fois</a:t>
            </a:r>
            <a:r>
              <a:rPr lang="en-GB" sz="1400" dirty="0" smtClean="0">
                <a:latin typeface="Comic Sans MS" panose="030F0702030302020204" pitchFamily="66" charset="0"/>
              </a:rPr>
              <a:t> par </a:t>
            </a:r>
            <a:r>
              <a:rPr lang="en-GB" sz="1400" dirty="0" err="1" smtClean="0">
                <a:latin typeface="Comic Sans MS" panose="030F0702030302020204" pitchFamily="66" charset="0"/>
              </a:rPr>
              <a:t>semaine</a:t>
            </a:r>
            <a:r>
              <a:rPr lang="en-GB" sz="1400" dirty="0" smtClean="0">
                <a:latin typeface="Comic Sans MS" panose="030F0702030302020204" pitchFamily="66" charset="0"/>
              </a:rPr>
              <a:t>		one a week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D’habitude</a:t>
            </a:r>
            <a:r>
              <a:rPr lang="en-GB" sz="1400" dirty="0" smtClean="0">
                <a:latin typeface="Comic Sans MS" panose="030F0702030302020204" pitchFamily="66" charset="0"/>
              </a:rPr>
              <a:t>			usually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De temps </a:t>
            </a:r>
            <a:r>
              <a:rPr lang="en-GB" sz="1400" dirty="0" err="1" smtClean="0">
                <a:latin typeface="Comic Sans MS" panose="030F0702030302020204" pitchFamily="66" charset="0"/>
              </a:rPr>
              <a:t>en</a:t>
            </a:r>
            <a:r>
              <a:rPr lang="en-GB" sz="1400" dirty="0" smtClean="0">
                <a:latin typeface="Comic Sans MS" panose="030F0702030302020204" pitchFamily="66" charset="0"/>
              </a:rPr>
              <a:t> temps		from time to time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Parfois</a:t>
            </a:r>
            <a:r>
              <a:rPr lang="en-GB" sz="1400" dirty="0" smtClean="0">
                <a:latin typeface="Comic Sans MS" panose="030F0702030302020204" pitchFamily="66" charset="0"/>
              </a:rPr>
              <a:t>/</a:t>
            </a:r>
            <a:r>
              <a:rPr lang="en-GB" sz="1400" dirty="0" err="1" smtClean="0">
                <a:latin typeface="Comic Sans MS" panose="030F0702030302020204" pitchFamily="66" charset="0"/>
              </a:rPr>
              <a:t>quelquefois</a:t>
            </a:r>
            <a:r>
              <a:rPr lang="en-GB" sz="1400" dirty="0" smtClean="0">
                <a:latin typeface="Comic Sans MS" panose="030F0702030302020204" pitchFamily="66" charset="0"/>
              </a:rPr>
              <a:t>		sometimes</a:t>
            </a:r>
          </a:p>
          <a:p>
            <a:endParaRPr lang="en-GB" sz="1400" b="1" dirty="0" smtClean="0">
              <a:latin typeface="Comic Sans MS" panose="030F0702030302020204" pitchFamily="66" charset="0"/>
            </a:endParaRPr>
          </a:p>
          <a:p>
            <a:r>
              <a:rPr lang="en-GB" sz="1400" b="1" dirty="0" smtClean="0">
                <a:latin typeface="Comic Sans MS" panose="030F0702030302020204" pitchFamily="66" charset="0"/>
              </a:rPr>
              <a:t>When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Hier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 smtClean="0">
                <a:latin typeface="Comic Sans MS" panose="030F0702030302020204" pitchFamily="66" charset="0"/>
              </a:rPr>
              <a:t>soir</a:t>
            </a:r>
            <a:r>
              <a:rPr lang="en-GB" sz="1400" dirty="0" smtClean="0">
                <a:latin typeface="Comic Sans MS" panose="030F0702030302020204" pitchFamily="66" charset="0"/>
              </a:rPr>
              <a:t>			yesterday evening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Récemment</a:t>
            </a:r>
            <a:r>
              <a:rPr lang="en-GB" sz="1400" dirty="0" smtClean="0">
                <a:latin typeface="Comic Sans MS" panose="030F0702030302020204" pitchFamily="66" charset="0"/>
              </a:rPr>
              <a:t>		recently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Le weekend </a:t>
            </a:r>
            <a:r>
              <a:rPr lang="en-GB" sz="1400" dirty="0" err="1" smtClean="0">
                <a:latin typeface="Comic Sans MS" panose="030F0702030302020204" pitchFamily="66" charset="0"/>
              </a:rPr>
              <a:t>dernier</a:t>
            </a:r>
            <a:r>
              <a:rPr lang="en-GB" sz="1400" dirty="0" smtClean="0">
                <a:latin typeface="Comic Sans MS" panose="030F0702030302020204" pitchFamily="66" charset="0"/>
              </a:rPr>
              <a:t>		last weekend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La </a:t>
            </a:r>
            <a:r>
              <a:rPr lang="en-GB" sz="1400" dirty="0" err="1" smtClean="0">
                <a:latin typeface="Comic Sans MS" panose="030F0702030302020204" pitchFamily="66" charset="0"/>
              </a:rPr>
              <a:t>semaine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 smtClean="0">
                <a:latin typeface="Comic Sans MS" panose="030F0702030302020204" pitchFamily="66" charset="0"/>
              </a:rPr>
              <a:t>dernière</a:t>
            </a:r>
            <a:r>
              <a:rPr lang="en-GB" sz="1400" dirty="0" smtClean="0">
                <a:latin typeface="Comic Sans MS" panose="030F0702030302020204" pitchFamily="66" charset="0"/>
              </a:rPr>
              <a:t>		last week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L’année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 smtClean="0">
                <a:latin typeface="Comic Sans MS" panose="030F0702030302020204" pitchFamily="66" charset="0"/>
              </a:rPr>
              <a:t>dernière</a:t>
            </a:r>
            <a:r>
              <a:rPr lang="en-GB" sz="1400" dirty="0" smtClean="0">
                <a:latin typeface="Comic Sans MS" panose="030F0702030302020204" pitchFamily="66" charset="0"/>
              </a:rPr>
              <a:t>		last year</a:t>
            </a:r>
          </a:p>
          <a:p>
            <a:r>
              <a:rPr lang="en-GB" sz="1400" b="1" dirty="0" smtClean="0">
                <a:latin typeface="Comic Sans MS" panose="030F0702030302020204" pitchFamily="66" charset="0"/>
              </a:rPr>
              <a:t>Il y a </a:t>
            </a:r>
            <a:r>
              <a:rPr lang="en-GB" sz="1400" dirty="0" smtClean="0">
                <a:latin typeface="Comic Sans MS" panose="030F0702030302020204" pitchFamily="66" charset="0"/>
              </a:rPr>
              <a:t>2 </a:t>
            </a:r>
            <a:r>
              <a:rPr lang="en-GB" sz="1400" dirty="0" err="1" smtClean="0">
                <a:latin typeface="Comic Sans MS" panose="030F0702030302020204" pitchFamily="66" charset="0"/>
              </a:rPr>
              <a:t>semaines</a:t>
            </a:r>
            <a:r>
              <a:rPr lang="en-GB" sz="1400" dirty="0" smtClean="0">
                <a:latin typeface="Comic Sans MS" panose="030F0702030302020204" pitchFamily="66" charset="0"/>
              </a:rPr>
              <a:t>		2 weeks </a:t>
            </a:r>
            <a:r>
              <a:rPr lang="en-GB" sz="1400" b="1" dirty="0" smtClean="0">
                <a:latin typeface="Comic Sans MS" panose="030F0702030302020204" pitchFamily="66" charset="0"/>
              </a:rPr>
              <a:t>ago</a:t>
            </a: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r>
              <a:rPr lang="en-GB" sz="1400" b="1" dirty="0" smtClean="0">
                <a:latin typeface="Comic Sans MS" panose="030F0702030302020204" pitchFamily="66" charset="0"/>
              </a:rPr>
              <a:t>Sequencers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D’abord</a:t>
            </a:r>
            <a:r>
              <a:rPr lang="en-GB" sz="1400" dirty="0" smtClean="0">
                <a:latin typeface="Comic Sans MS" panose="030F0702030302020204" pitchFamily="66" charset="0"/>
              </a:rPr>
              <a:t>			firstly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Puis</a:t>
            </a:r>
            <a:r>
              <a:rPr lang="en-GB" sz="1400" dirty="0" smtClean="0">
                <a:latin typeface="Comic Sans MS" panose="030F0702030302020204" pitchFamily="66" charset="0"/>
              </a:rPr>
              <a:t>/</a:t>
            </a:r>
            <a:r>
              <a:rPr lang="en-GB" sz="1400" dirty="0" err="1" smtClean="0">
                <a:latin typeface="Comic Sans MS" panose="030F0702030302020204" pitchFamily="66" charset="0"/>
              </a:rPr>
              <a:t>ensuite</a:t>
            </a:r>
            <a:r>
              <a:rPr lang="en-GB" sz="1400" dirty="0" smtClean="0">
                <a:latin typeface="Comic Sans MS" panose="030F0702030302020204" pitchFamily="66" charset="0"/>
              </a:rPr>
              <a:t>		then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Après			</a:t>
            </a:r>
            <a:r>
              <a:rPr lang="en-GB" sz="1400" dirty="0" smtClean="0">
                <a:latin typeface="Comic Sans MS" panose="030F0702030302020204" pitchFamily="66" charset="0"/>
              </a:rPr>
              <a:t>after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Après </a:t>
            </a:r>
            <a:r>
              <a:rPr lang="en-GB" sz="1400" dirty="0" err="1" smtClean="0">
                <a:latin typeface="Comic Sans MS" panose="030F0702030302020204" pitchFamily="66" charset="0"/>
              </a:rPr>
              <a:t>avoir</a:t>
            </a:r>
            <a:r>
              <a:rPr lang="en-GB" sz="1400" dirty="0" smtClean="0">
                <a:latin typeface="Comic Sans MS" panose="030F0702030302020204" pitchFamily="66" charset="0"/>
              </a:rPr>
              <a:t>…		after having (followed by a pp)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Avant de…			before ( followed by an </a:t>
            </a:r>
            <a:r>
              <a:rPr lang="en-GB" sz="1400" dirty="0" err="1" smtClean="0">
                <a:latin typeface="Comic Sans MS" panose="030F0702030302020204" pitchFamily="66" charset="0"/>
              </a:rPr>
              <a:t>inf</a:t>
            </a:r>
            <a:r>
              <a:rPr lang="en-GB" sz="1400" dirty="0" smtClean="0">
                <a:latin typeface="Comic Sans MS" panose="030F0702030302020204" pitchFamily="66" charset="0"/>
              </a:rPr>
              <a:t>)</a:t>
            </a:r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556917" y="680224"/>
            <a:ext cx="466121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latin typeface="Comic Sans MS" panose="030F0702030302020204" pitchFamily="66" charset="0"/>
              </a:rPr>
              <a:t>Justification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Car/</a:t>
            </a:r>
            <a:r>
              <a:rPr lang="en-GB" sz="1400" dirty="0" err="1" smtClean="0">
                <a:latin typeface="Comic Sans MS" panose="030F0702030302020204" pitchFamily="66" charset="0"/>
              </a:rPr>
              <a:t>parce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>
                <a:latin typeface="Comic Sans MS" panose="030F0702030302020204" pitchFamily="66" charset="0"/>
              </a:rPr>
              <a:t>que		because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Vu que / </a:t>
            </a:r>
            <a:r>
              <a:rPr lang="en-GB" sz="1400" dirty="0" err="1">
                <a:latin typeface="Comic Sans MS" panose="030F0702030302020204" pitchFamily="66" charset="0"/>
              </a:rPr>
              <a:t>étant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donné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smtClean="0">
                <a:latin typeface="Comic Sans MS" panose="030F0702030302020204" pitchFamily="66" charset="0"/>
              </a:rPr>
              <a:t>que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 smtClean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Contrast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Pourtant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cependant</a:t>
            </a:r>
            <a:r>
              <a:rPr lang="en-GB" sz="1400" dirty="0">
                <a:latin typeface="Comic Sans MS" panose="030F0702030302020204" pitchFamily="66" charset="0"/>
              </a:rPr>
              <a:t>		however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Tandis</a:t>
            </a:r>
            <a:r>
              <a:rPr lang="en-GB" sz="1400" dirty="0">
                <a:latin typeface="Comic Sans MS" panose="030F0702030302020204" pitchFamily="66" charset="0"/>
              </a:rPr>
              <a:t> que			whereas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Mais</a:t>
            </a:r>
            <a:r>
              <a:rPr lang="en-GB" sz="1400" dirty="0">
                <a:latin typeface="Comic Sans MS" panose="030F0702030302020204" pitchFamily="66" charset="0"/>
              </a:rPr>
              <a:t>			</a:t>
            </a:r>
            <a:r>
              <a:rPr lang="en-GB" sz="1400" dirty="0" smtClean="0">
                <a:latin typeface="Comic Sans MS" panose="030F0702030302020204" pitchFamily="66" charset="0"/>
              </a:rPr>
              <a:t>but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En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 err="1" smtClean="0">
                <a:latin typeface="Comic Sans MS" panose="030F0702030302020204" pitchFamily="66" charset="0"/>
              </a:rPr>
              <a:t>revanche</a:t>
            </a:r>
            <a:r>
              <a:rPr lang="en-GB" sz="1400" dirty="0" smtClean="0">
                <a:latin typeface="Comic Sans MS" panose="030F0702030302020204" pitchFamily="66" charset="0"/>
              </a:rPr>
              <a:t>		on the other hand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Par </a:t>
            </a:r>
            <a:r>
              <a:rPr lang="en-GB" sz="1400" dirty="0" err="1" smtClean="0">
                <a:latin typeface="Comic Sans MS" panose="030F0702030302020204" pitchFamily="66" charset="0"/>
              </a:rPr>
              <a:t>contre</a:t>
            </a:r>
            <a:r>
              <a:rPr lang="en-GB" sz="1400" dirty="0" smtClean="0">
                <a:latin typeface="Comic Sans MS" panose="030F0702030302020204" pitchFamily="66" charset="0"/>
              </a:rPr>
              <a:t>			on the other hand</a:t>
            </a:r>
          </a:p>
          <a:p>
            <a:r>
              <a:rPr lang="en-GB" sz="1400" dirty="0" smtClean="0">
                <a:latin typeface="Comic Sans MS" panose="030F0702030302020204" pitchFamily="66" charset="0"/>
              </a:rPr>
              <a:t>D’un part….		</a:t>
            </a:r>
            <a:r>
              <a:rPr lang="en-GB" sz="1400" dirty="0">
                <a:latin typeface="Comic Sans MS" panose="030F0702030302020204" pitchFamily="66" charset="0"/>
              </a:rPr>
              <a:t>on the one hand…</a:t>
            </a:r>
          </a:p>
          <a:p>
            <a:r>
              <a:rPr lang="en-GB" sz="1400" dirty="0" err="1" smtClean="0">
                <a:latin typeface="Comic Sans MS" panose="030F0702030302020204" pitchFamily="66" charset="0"/>
              </a:rPr>
              <a:t>d’autre</a:t>
            </a:r>
            <a:r>
              <a:rPr lang="en-GB" sz="1400" dirty="0" smtClean="0">
                <a:latin typeface="Comic Sans MS" panose="030F0702030302020204" pitchFamily="66" charset="0"/>
              </a:rPr>
              <a:t> part		on the other hand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	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1244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86</Words>
  <Application>Microsoft Office PowerPoint</Application>
  <PresentationFormat>Widescreen</PresentationFormat>
  <Paragraphs>188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Fee</dc:creator>
  <cp:lastModifiedBy>C Fee</cp:lastModifiedBy>
  <cp:revision>42</cp:revision>
  <dcterms:created xsi:type="dcterms:W3CDTF">2020-11-16T12:54:35Z</dcterms:created>
  <dcterms:modified xsi:type="dcterms:W3CDTF">2021-07-12T11:07:39Z</dcterms:modified>
</cp:coreProperties>
</file>