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12FE7-7FDB-4E70-83BF-47240E877C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5A57ED-EFDC-41E1-AEB1-655F965882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54CD138-66A1-4468-B824-53BE1250208E}"/>
              </a:ext>
            </a:extLst>
          </p:cNvPr>
          <p:cNvSpPr>
            <a:spLocks noGrp="1"/>
          </p:cNvSpPr>
          <p:nvPr>
            <p:ph type="dt" sz="half" idx="10"/>
          </p:nvPr>
        </p:nvSpPr>
        <p:spPr/>
        <p:txBody>
          <a:bodyPr/>
          <a:lstStyle/>
          <a:p>
            <a:fld id="{F82B2614-2D14-4219-ADE7-25FD58A90D89}" type="datetimeFigureOut">
              <a:rPr lang="en-GB" smtClean="0"/>
              <a:t>07/10/2024</a:t>
            </a:fld>
            <a:endParaRPr lang="en-GB"/>
          </a:p>
        </p:txBody>
      </p:sp>
      <p:sp>
        <p:nvSpPr>
          <p:cNvPr id="5" name="Footer Placeholder 4">
            <a:extLst>
              <a:ext uri="{FF2B5EF4-FFF2-40B4-BE49-F238E27FC236}">
                <a16:creationId xmlns:a16="http://schemas.microsoft.com/office/drawing/2014/main" id="{479AFD5E-3A9A-4386-9233-73DCDE6D9A2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7D1771-E343-4AFE-AB71-B8737B9EFFC9}"/>
              </a:ext>
            </a:extLst>
          </p:cNvPr>
          <p:cNvSpPr>
            <a:spLocks noGrp="1"/>
          </p:cNvSpPr>
          <p:nvPr>
            <p:ph type="sldNum" sz="quarter" idx="12"/>
          </p:nvPr>
        </p:nvSpPr>
        <p:spPr/>
        <p:txBody>
          <a:bodyPr/>
          <a:lstStyle/>
          <a:p>
            <a:fld id="{AC96443E-678D-466E-B192-551A90EFA72F}" type="slidenum">
              <a:rPr lang="en-GB" smtClean="0"/>
              <a:t>‹#›</a:t>
            </a:fld>
            <a:endParaRPr lang="en-GB"/>
          </a:p>
        </p:txBody>
      </p:sp>
    </p:spTree>
    <p:extLst>
      <p:ext uri="{BB962C8B-B14F-4D97-AF65-F5344CB8AC3E}">
        <p14:creationId xmlns:p14="http://schemas.microsoft.com/office/powerpoint/2010/main" val="779196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E815D-71C7-4DFE-821F-8ADA3BD0E25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6DF49E1-D5FA-4EAE-BEDE-1ADBA9B71B2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AE6ACF-6A16-489C-B78B-161183544077}"/>
              </a:ext>
            </a:extLst>
          </p:cNvPr>
          <p:cNvSpPr>
            <a:spLocks noGrp="1"/>
          </p:cNvSpPr>
          <p:nvPr>
            <p:ph type="dt" sz="half" idx="10"/>
          </p:nvPr>
        </p:nvSpPr>
        <p:spPr/>
        <p:txBody>
          <a:bodyPr/>
          <a:lstStyle/>
          <a:p>
            <a:fld id="{F82B2614-2D14-4219-ADE7-25FD58A90D89}" type="datetimeFigureOut">
              <a:rPr lang="en-GB" smtClean="0"/>
              <a:t>07/10/2024</a:t>
            </a:fld>
            <a:endParaRPr lang="en-GB"/>
          </a:p>
        </p:txBody>
      </p:sp>
      <p:sp>
        <p:nvSpPr>
          <p:cNvPr id="5" name="Footer Placeholder 4">
            <a:extLst>
              <a:ext uri="{FF2B5EF4-FFF2-40B4-BE49-F238E27FC236}">
                <a16:creationId xmlns:a16="http://schemas.microsoft.com/office/drawing/2014/main" id="{6C04A222-F6FF-4B84-8B27-A1811F8B87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5C00A2-717C-4398-8E9A-974DC6297FE8}"/>
              </a:ext>
            </a:extLst>
          </p:cNvPr>
          <p:cNvSpPr>
            <a:spLocks noGrp="1"/>
          </p:cNvSpPr>
          <p:nvPr>
            <p:ph type="sldNum" sz="quarter" idx="12"/>
          </p:nvPr>
        </p:nvSpPr>
        <p:spPr/>
        <p:txBody>
          <a:bodyPr/>
          <a:lstStyle/>
          <a:p>
            <a:fld id="{AC96443E-678D-466E-B192-551A90EFA72F}" type="slidenum">
              <a:rPr lang="en-GB" smtClean="0"/>
              <a:t>‹#›</a:t>
            </a:fld>
            <a:endParaRPr lang="en-GB"/>
          </a:p>
        </p:txBody>
      </p:sp>
    </p:spTree>
    <p:extLst>
      <p:ext uri="{BB962C8B-B14F-4D97-AF65-F5344CB8AC3E}">
        <p14:creationId xmlns:p14="http://schemas.microsoft.com/office/powerpoint/2010/main" val="220716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2D1130-D69E-42F3-9F8C-194F3ED44B9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8F9CFEC-22F8-480F-92A4-976FF5FB03D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18483FE-2705-45F6-8570-672C40BF77C5}"/>
              </a:ext>
            </a:extLst>
          </p:cNvPr>
          <p:cNvSpPr>
            <a:spLocks noGrp="1"/>
          </p:cNvSpPr>
          <p:nvPr>
            <p:ph type="dt" sz="half" idx="10"/>
          </p:nvPr>
        </p:nvSpPr>
        <p:spPr/>
        <p:txBody>
          <a:bodyPr/>
          <a:lstStyle/>
          <a:p>
            <a:fld id="{F82B2614-2D14-4219-ADE7-25FD58A90D89}" type="datetimeFigureOut">
              <a:rPr lang="en-GB" smtClean="0"/>
              <a:t>07/10/2024</a:t>
            </a:fld>
            <a:endParaRPr lang="en-GB"/>
          </a:p>
        </p:txBody>
      </p:sp>
      <p:sp>
        <p:nvSpPr>
          <p:cNvPr id="5" name="Footer Placeholder 4">
            <a:extLst>
              <a:ext uri="{FF2B5EF4-FFF2-40B4-BE49-F238E27FC236}">
                <a16:creationId xmlns:a16="http://schemas.microsoft.com/office/drawing/2014/main" id="{2876653B-0B0E-4842-8371-A3482DCEF3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5A2143-4895-46D0-89DD-9578B82372FF}"/>
              </a:ext>
            </a:extLst>
          </p:cNvPr>
          <p:cNvSpPr>
            <a:spLocks noGrp="1"/>
          </p:cNvSpPr>
          <p:nvPr>
            <p:ph type="sldNum" sz="quarter" idx="12"/>
          </p:nvPr>
        </p:nvSpPr>
        <p:spPr/>
        <p:txBody>
          <a:bodyPr/>
          <a:lstStyle/>
          <a:p>
            <a:fld id="{AC96443E-678D-466E-B192-551A90EFA72F}" type="slidenum">
              <a:rPr lang="en-GB" smtClean="0"/>
              <a:t>‹#›</a:t>
            </a:fld>
            <a:endParaRPr lang="en-GB"/>
          </a:p>
        </p:txBody>
      </p:sp>
    </p:spTree>
    <p:extLst>
      <p:ext uri="{BB962C8B-B14F-4D97-AF65-F5344CB8AC3E}">
        <p14:creationId xmlns:p14="http://schemas.microsoft.com/office/powerpoint/2010/main" val="2846565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64FE3-731A-4014-AE5A-36A9038DB7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FA058F1-087C-43E3-AF78-DD01BC2D8C0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783445-BC6A-42EC-8DF1-0509A78F37C2}"/>
              </a:ext>
            </a:extLst>
          </p:cNvPr>
          <p:cNvSpPr>
            <a:spLocks noGrp="1"/>
          </p:cNvSpPr>
          <p:nvPr>
            <p:ph type="dt" sz="half" idx="10"/>
          </p:nvPr>
        </p:nvSpPr>
        <p:spPr/>
        <p:txBody>
          <a:bodyPr/>
          <a:lstStyle/>
          <a:p>
            <a:fld id="{F82B2614-2D14-4219-ADE7-25FD58A90D89}" type="datetimeFigureOut">
              <a:rPr lang="en-GB" smtClean="0"/>
              <a:t>07/10/2024</a:t>
            </a:fld>
            <a:endParaRPr lang="en-GB"/>
          </a:p>
        </p:txBody>
      </p:sp>
      <p:sp>
        <p:nvSpPr>
          <p:cNvPr id="5" name="Footer Placeholder 4">
            <a:extLst>
              <a:ext uri="{FF2B5EF4-FFF2-40B4-BE49-F238E27FC236}">
                <a16:creationId xmlns:a16="http://schemas.microsoft.com/office/drawing/2014/main" id="{F30B34C8-37B6-4867-9FAA-34F3BF560B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758075-8C66-4AEB-8F39-77C81B475905}"/>
              </a:ext>
            </a:extLst>
          </p:cNvPr>
          <p:cNvSpPr>
            <a:spLocks noGrp="1"/>
          </p:cNvSpPr>
          <p:nvPr>
            <p:ph type="sldNum" sz="quarter" idx="12"/>
          </p:nvPr>
        </p:nvSpPr>
        <p:spPr/>
        <p:txBody>
          <a:bodyPr/>
          <a:lstStyle/>
          <a:p>
            <a:fld id="{AC96443E-678D-466E-B192-551A90EFA72F}" type="slidenum">
              <a:rPr lang="en-GB" smtClean="0"/>
              <a:t>‹#›</a:t>
            </a:fld>
            <a:endParaRPr lang="en-GB"/>
          </a:p>
        </p:txBody>
      </p:sp>
    </p:spTree>
    <p:extLst>
      <p:ext uri="{BB962C8B-B14F-4D97-AF65-F5344CB8AC3E}">
        <p14:creationId xmlns:p14="http://schemas.microsoft.com/office/powerpoint/2010/main" val="4145381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42786-42B8-42E8-8AAA-2162C1EA19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A3C8A45-540C-4B20-8C2D-A74885A3CD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E270561-3963-4183-8724-CD5C398E1E29}"/>
              </a:ext>
            </a:extLst>
          </p:cNvPr>
          <p:cNvSpPr>
            <a:spLocks noGrp="1"/>
          </p:cNvSpPr>
          <p:nvPr>
            <p:ph type="dt" sz="half" idx="10"/>
          </p:nvPr>
        </p:nvSpPr>
        <p:spPr/>
        <p:txBody>
          <a:bodyPr/>
          <a:lstStyle/>
          <a:p>
            <a:fld id="{F82B2614-2D14-4219-ADE7-25FD58A90D89}" type="datetimeFigureOut">
              <a:rPr lang="en-GB" smtClean="0"/>
              <a:t>07/10/2024</a:t>
            </a:fld>
            <a:endParaRPr lang="en-GB"/>
          </a:p>
        </p:txBody>
      </p:sp>
      <p:sp>
        <p:nvSpPr>
          <p:cNvPr id="5" name="Footer Placeholder 4">
            <a:extLst>
              <a:ext uri="{FF2B5EF4-FFF2-40B4-BE49-F238E27FC236}">
                <a16:creationId xmlns:a16="http://schemas.microsoft.com/office/drawing/2014/main" id="{693E7E9F-C3EE-4F36-BE49-319314F017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59E866-4824-4C1B-8E21-2BE0BEF83B14}"/>
              </a:ext>
            </a:extLst>
          </p:cNvPr>
          <p:cNvSpPr>
            <a:spLocks noGrp="1"/>
          </p:cNvSpPr>
          <p:nvPr>
            <p:ph type="sldNum" sz="quarter" idx="12"/>
          </p:nvPr>
        </p:nvSpPr>
        <p:spPr/>
        <p:txBody>
          <a:bodyPr/>
          <a:lstStyle/>
          <a:p>
            <a:fld id="{AC96443E-678D-466E-B192-551A90EFA72F}" type="slidenum">
              <a:rPr lang="en-GB" smtClean="0"/>
              <a:t>‹#›</a:t>
            </a:fld>
            <a:endParaRPr lang="en-GB"/>
          </a:p>
        </p:txBody>
      </p:sp>
    </p:spTree>
    <p:extLst>
      <p:ext uri="{BB962C8B-B14F-4D97-AF65-F5344CB8AC3E}">
        <p14:creationId xmlns:p14="http://schemas.microsoft.com/office/powerpoint/2010/main" val="3021990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8CC2-BC20-4F93-AE57-D93ED1390B4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F71A07-A1D1-456A-8370-7DD44F4ECAD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C30BC07-B71F-4CA0-9173-F0542CD91D9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DD1202F-9851-48E1-9564-D62F611969AF}"/>
              </a:ext>
            </a:extLst>
          </p:cNvPr>
          <p:cNvSpPr>
            <a:spLocks noGrp="1"/>
          </p:cNvSpPr>
          <p:nvPr>
            <p:ph type="dt" sz="half" idx="10"/>
          </p:nvPr>
        </p:nvSpPr>
        <p:spPr/>
        <p:txBody>
          <a:bodyPr/>
          <a:lstStyle/>
          <a:p>
            <a:fld id="{F82B2614-2D14-4219-ADE7-25FD58A90D89}" type="datetimeFigureOut">
              <a:rPr lang="en-GB" smtClean="0"/>
              <a:t>07/10/2024</a:t>
            </a:fld>
            <a:endParaRPr lang="en-GB"/>
          </a:p>
        </p:txBody>
      </p:sp>
      <p:sp>
        <p:nvSpPr>
          <p:cNvPr id="6" name="Footer Placeholder 5">
            <a:extLst>
              <a:ext uri="{FF2B5EF4-FFF2-40B4-BE49-F238E27FC236}">
                <a16:creationId xmlns:a16="http://schemas.microsoft.com/office/drawing/2014/main" id="{17D3668F-EA0F-468B-BA15-2DC11F8C382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D79E3F-03C0-4503-A017-53E81E43F798}"/>
              </a:ext>
            </a:extLst>
          </p:cNvPr>
          <p:cNvSpPr>
            <a:spLocks noGrp="1"/>
          </p:cNvSpPr>
          <p:nvPr>
            <p:ph type="sldNum" sz="quarter" idx="12"/>
          </p:nvPr>
        </p:nvSpPr>
        <p:spPr/>
        <p:txBody>
          <a:bodyPr/>
          <a:lstStyle/>
          <a:p>
            <a:fld id="{AC96443E-678D-466E-B192-551A90EFA72F}" type="slidenum">
              <a:rPr lang="en-GB" smtClean="0"/>
              <a:t>‹#›</a:t>
            </a:fld>
            <a:endParaRPr lang="en-GB"/>
          </a:p>
        </p:txBody>
      </p:sp>
    </p:spTree>
    <p:extLst>
      <p:ext uri="{BB962C8B-B14F-4D97-AF65-F5344CB8AC3E}">
        <p14:creationId xmlns:p14="http://schemas.microsoft.com/office/powerpoint/2010/main" val="2069699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91098-2208-48BD-8559-C8768A2DCF8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1BAB2AC-3691-4155-A71C-33EB0A2BA7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67AD070-4FF5-4A62-B189-63E8F26947F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80DFF5D-F8E6-48C3-A469-519EF7A3DF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BE5EC1-6DA7-47DA-A3DF-9EF0751769C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5EEDD34-3D44-4A92-8C9A-B30ADD2F0B43}"/>
              </a:ext>
            </a:extLst>
          </p:cNvPr>
          <p:cNvSpPr>
            <a:spLocks noGrp="1"/>
          </p:cNvSpPr>
          <p:nvPr>
            <p:ph type="dt" sz="half" idx="10"/>
          </p:nvPr>
        </p:nvSpPr>
        <p:spPr/>
        <p:txBody>
          <a:bodyPr/>
          <a:lstStyle/>
          <a:p>
            <a:fld id="{F82B2614-2D14-4219-ADE7-25FD58A90D89}" type="datetimeFigureOut">
              <a:rPr lang="en-GB" smtClean="0"/>
              <a:t>07/10/2024</a:t>
            </a:fld>
            <a:endParaRPr lang="en-GB"/>
          </a:p>
        </p:txBody>
      </p:sp>
      <p:sp>
        <p:nvSpPr>
          <p:cNvPr id="8" name="Footer Placeholder 7">
            <a:extLst>
              <a:ext uri="{FF2B5EF4-FFF2-40B4-BE49-F238E27FC236}">
                <a16:creationId xmlns:a16="http://schemas.microsoft.com/office/drawing/2014/main" id="{A702860F-4911-4389-933A-AAE773872D3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C2A6BBC-A60D-47A9-BE98-BF8C7A99CB48}"/>
              </a:ext>
            </a:extLst>
          </p:cNvPr>
          <p:cNvSpPr>
            <a:spLocks noGrp="1"/>
          </p:cNvSpPr>
          <p:nvPr>
            <p:ph type="sldNum" sz="quarter" idx="12"/>
          </p:nvPr>
        </p:nvSpPr>
        <p:spPr/>
        <p:txBody>
          <a:bodyPr/>
          <a:lstStyle/>
          <a:p>
            <a:fld id="{AC96443E-678D-466E-B192-551A90EFA72F}" type="slidenum">
              <a:rPr lang="en-GB" smtClean="0"/>
              <a:t>‹#›</a:t>
            </a:fld>
            <a:endParaRPr lang="en-GB"/>
          </a:p>
        </p:txBody>
      </p:sp>
    </p:spTree>
    <p:extLst>
      <p:ext uri="{BB962C8B-B14F-4D97-AF65-F5344CB8AC3E}">
        <p14:creationId xmlns:p14="http://schemas.microsoft.com/office/powerpoint/2010/main" val="3684155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B7493-0FD3-4A90-BECB-6808E6FA406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B8E55-1C8B-4C06-9259-0DD95D941556}"/>
              </a:ext>
            </a:extLst>
          </p:cNvPr>
          <p:cNvSpPr>
            <a:spLocks noGrp="1"/>
          </p:cNvSpPr>
          <p:nvPr>
            <p:ph type="dt" sz="half" idx="10"/>
          </p:nvPr>
        </p:nvSpPr>
        <p:spPr/>
        <p:txBody>
          <a:bodyPr/>
          <a:lstStyle/>
          <a:p>
            <a:fld id="{F82B2614-2D14-4219-ADE7-25FD58A90D89}" type="datetimeFigureOut">
              <a:rPr lang="en-GB" smtClean="0"/>
              <a:t>07/10/2024</a:t>
            </a:fld>
            <a:endParaRPr lang="en-GB"/>
          </a:p>
        </p:txBody>
      </p:sp>
      <p:sp>
        <p:nvSpPr>
          <p:cNvPr id="4" name="Footer Placeholder 3">
            <a:extLst>
              <a:ext uri="{FF2B5EF4-FFF2-40B4-BE49-F238E27FC236}">
                <a16:creationId xmlns:a16="http://schemas.microsoft.com/office/drawing/2014/main" id="{54019C9F-4356-4675-9F47-49B6555A87E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AC0DD89-86BB-4A92-9A0E-DF7D2A063CA6}"/>
              </a:ext>
            </a:extLst>
          </p:cNvPr>
          <p:cNvSpPr>
            <a:spLocks noGrp="1"/>
          </p:cNvSpPr>
          <p:nvPr>
            <p:ph type="sldNum" sz="quarter" idx="12"/>
          </p:nvPr>
        </p:nvSpPr>
        <p:spPr/>
        <p:txBody>
          <a:bodyPr/>
          <a:lstStyle/>
          <a:p>
            <a:fld id="{AC96443E-678D-466E-B192-551A90EFA72F}" type="slidenum">
              <a:rPr lang="en-GB" smtClean="0"/>
              <a:t>‹#›</a:t>
            </a:fld>
            <a:endParaRPr lang="en-GB"/>
          </a:p>
        </p:txBody>
      </p:sp>
    </p:spTree>
    <p:extLst>
      <p:ext uri="{BB962C8B-B14F-4D97-AF65-F5344CB8AC3E}">
        <p14:creationId xmlns:p14="http://schemas.microsoft.com/office/powerpoint/2010/main" val="1713534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41B877-B94B-4F75-BB43-B5D3FA975161}"/>
              </a:ext>
            </a:extLst>
          </p:cNvPr>
          <p:cNvSpPr>
            <a:spLocks noGrp="1"/>
          </p:cNvSpPr>
          <p:nvPr>
            <p:ph type="dt" sz="half" idx="10"/>
          </p:nvPr>
        </p:nvSpPr>
        <p:spPr/>
        <p:txBody>
          <a:bodyPr/>
          <a:lstStyle/>
          <a:p>
            <a:fld id="{F82B2614-2D14-4219-ADE7-25FD58A90D89}" type="datetimeFigureOut">
              <a:rPr lang="en-GB" smtClean="0"/>
              <a:t>07/10/2024</a:t>
            </a:fld>
            <a:endParaRPr lang="en-GB"/>
          </a:p>
        </p:txBody>
      </p:sp>
      <p:sp>
        <p:nvSpPr>
          <p:cNvPr id="3" name="Footer Placeholder 2">
            <a:extLst>
              <a:ext uri="{FF2B5EF4-FFF2-40B4-BE49-F238E27FC236}">
                <a16:creationId xmlns:a16="http://schemas.microsoft.com/office/drawing/2014/main" id="{27A228A1-3FE5-4703-BF57-4BBF372A22C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C93E95E-248B-4E2F-B01B-67148E353F26}"/>
              </a:ext>
            </a:extLst>
          </p:cNvPr>
          <p:cNvSpPr>
            <a:spLocks noGrp="1"/>
          </p:cNvSpPr>
          <p:nvPr>
            <p:ph type="sldNum" sz="quarter" idx="12"/>
          </p:nvPr>
        </p:nvSpPr>
        <p:spPr/>
        <p:txBody>
          <a:bodyPr/>
          <a:lstStyle/>
          <a:p>
            <a:fld id="{AC96443E-678D-466E-B192-551A90EFA72F}" type="slidenum">
              <a:rPr lang="en-GB" smtClean="0"/>
              <a:t>‹#›</a:t>
            </a:fld>
            <a:endParaRPr lang="en-GB"/>
          </a:p>
        </p:txBody>
      </p:sp>
    </p:spTree>
    <p:extLst>
      <p:ext uri="{BB962C8B-B14F-4D97-AF65-F5344CB8AC3E}">
        <p14:creationId xmlns:p14="http://schemas.microsoft.com/office/powerpoint/2010/main" val="2666701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89E1E-2667-46F8-B69F-B784983E0A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95B24A5-AB3C-41BE-AE82-A992079F77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9BDC3E7-BD9B-49C0-A622-562D225EF8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70030FB-20FA-431F-ACF5-680FBB734C2B}"/>
              </a:ext>
            </a:extLst>
          </p:cNvPr>
          <p:cNvSpPr>
            <a:spLocks noGrp="1"/>
          </p:cNvSpPr>
          <p:nvPr>
            <p:ph type="dt" sz="half" idx="10"/>
          </p:nvPr>
        </p:nvSpPr>
        <p:spPr/>
        <p:txBody>
          <a:bodyPr/>
          <a:lstStyle/>
          <a:p>
            <a:fld id="{F82B2614-2D14-4219-ADE7-25FD58A90D89}" type="datetimeFigureOut">
              <a:rPr lang="en-GB" smtClean="0"/>
              <a:t>07/10/2024</a:t>
            </a:fld>
            <a:endParaRPr lang="en-GB"/>
          </a:p>
        </p:txBody>
      </p:sp>
      <p:sp>
        <p:nvSpPr>
          <p:cNvPr id="6" name="Footer Placeholder 5">
            <a:extLst>
              <a:ext uri="{FF2B5EF4-FFF2-40B4-BE49-F238E27FC236}">
                <a16:creationId xmlns:a16="http://schemas.microsoft.com/office/drawing/2014/main" id="{1661C8B8-813D-43BB-A3F2-1642A2025AF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A352FE-9531-4BCB-8745-B0E3C6716F67}"/>
              </a:ext>
            </a:extLst>
          </p:cNvPr>
          <p:cNvSpPr>
            <a:spLocks noGrp="1"/>
          </p:cNvSpPr>
          <p:nvPr>
            <p:ph type="sldNum" sz="quarter" idx="12"/>
          </p:nvPr>
        </p:nvSpPr>
        <p:spPr/>
        <p:txBody>
          <a:bodyPr/>
          <a:lstStyle/>
          <a:p>
            <a:fld id="{AC96443E-678D-466E-B192-551A90EFA72F}" type="slidenum">
              <a:rPr lang="en-GB" smtClean="0"/>
              <a:t>‹#›</a:t>
            </a:fld>
            <a:endParaRPr lang="en-GB"/>
          </a:p>
        </p:txBody>
      </p:sp>
    </p:spTree>
    <p:extLst>
      <p:ext uri="{BB962C8B-B14F-4D97-AF65-F5344CB8AC3E}">
        <p14:creationId xmlns:p14="http://schemas.microsoft.com/office/powerpoint/2010/main" val="3732116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0C171-D568-45C1-A138-5FD9644509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033260A-8852-4C52-B17D-DE8195308A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ADAAE62-A028-4E19-B4EB-D60B154222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AFF8A3-25BA-41AA-B801-AD0F25A4C6FF}"/>
              </a:ext>
            </a:extLst>
          </p:cNvPr>
          <p:cNvSpPr>
            <a:spLocks noGrp="1"/>
          </p:cNvSpPr>
          <p:nvPr>
            <p:ph type="dt" sz="half" idx="10"/>
          </p:nvPr>
        </p:nvSpPr>
        <p:spPr/>
        <p:txBody>
          <a:bodyPr/>
          <a:lstStyle/>
          <a:p>
            <a:fld id="{F82B2614-2D14-4219-ADE7-25FD58A90D89}" type="datetimeFigureOut">
              <a:rPr lang="en-GB" smtClean="0"/>
              <a:t>07/10/2024</a:t>
            </a:fld>
            <a:endParaRPr lang="en-GB"/>
          </a:p>
        </p:txBody>
      </p:sp>
      <p:sp>
        <p:nvSpPr>
          <p:cNvPr id="6" name="Footer Placeholder 5">
            <a:extLst>
              <a:ext uri="{FF2B5EF4-FFF2-40B4-BE49-F238E27FC236}">
                <a16:creationId xmlns:a16="http://schemas.microsoft.com/office/drawing/2014/main" id="{39FEC7D0-D061-480A-81F6-B7E8A002437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45218C-76FD-4083-A2A8-870986375D1D}"/>
              </a:ext>
            </a:extLst>
          </p:cNvPr>
          <p:cNvSpPr>
            <a:spLocks noGrp="1"/>
          </p:cNvSpPr>
          <p:nvPr>
            <p:ph type="sldNum" sz="quarter" idx="12"/>
          </p:nvPr>
        </p:nvSpPr>
        <p:spPr/>
        <p:txBody>
          <a:bodyPr/>
          <a:lstStyle/>
          <a:p>
            <a:fld id="{AC96443E-678D-466E-B192-551A90EFA72F}" type="slidenum">
              <a:rPr lang="en-GB" smtClean="0"/>
              <a:t>‹#›</a:t>
            </a:fld>
            <a:endParaRPr lang="en-GB"/>
          </a:p>
        </p:txBody>
      </p:sp>
    </p:spTree>
    <p:extLst>
      <p:ext uri="{BB962C8B-B14F-4D97-AF65-F5344CB8AC3E}">
        <p14:creationId xmlns:p14="http://schemas.microsoft.com/office/powerpoint/2010/main" val="1302701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89328B-19CA-40B8-8AFB-F36F6D5602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FF47A36-1DC0-45E7-BBA5-BB38EB105C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328DA9-0B00-4B80-9661-4D6652E9F5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2B2614-2D14-4219-ADE7-25FD58A90D89}" type="datetimeFigureOut">
              <a:rPr lang="en-GB" smtClean="0"/>
              <a:t>07/10/2024</a:t>
            </a:fld>
            <a:endParaRPr lang="en-GB"/>
          </a:p>
        </p:txBody>
      </p:sp>
      <p:sp>
        <p:nvSpPr>
          <p:cNvPr id="5" name="Footer Placeholder 4">
            <a:extLst>
              <a:ext uri="{FF2B5EF4-FFF2-40B4-BE49-F238E27FC236}">
                <a16:creationId xmlns:a16="http://schemas.microsoft.com/office/drawing/2014/main" id="{407A793A-1459-41AF-9D11-D75663D4E5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8F72B71-9A3E-4EC1-B219-6B86E3515E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96443E-678D-466E-B192-551A90EFA72F}" type="slidenum">
              <a:rPr lang="en-GB" smtClean="0"/>
              <a:t>‹#›</a:t>
            </a:fld>
            <a:endParaRPr lang="en-GB"/>
          </a:p>
        </p:txBody>
      </p:sp>
    </p:spTree>
    <p:extLst>
      <p:ext uri="{BB962C8B-B14F-4D97-AF65-F5344CB8AC3E}">
        <p14:creationId xmlns:p14="http://schemas.microsoft.com/office/powerpoint/2010/main" val="1775071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2C90994-8D82-4BFC-821A-265D8D3BCB6A}"/>
              </a:ext>
            </a:extLst>
          </p:cNvPr>
          <p:cNvGraphicFramePr>
            <a:graphicFrameLocks noGrp="1"/>
          </p:cNvGraphicFramePr>
          <p:nvPr>
            <p:extLst>
              <p:ext uri="{D42A27DB-BD31-4B8C-83A1-F6EECF244321}">
                <p14:modId xmlns:p14="http://schemas.microsoft.com/office/powerpoint/2010/main" val="2172644954"/>
              </p:ext>
            </p:extLst>
          </p:nvPr>
        </p:nvGraphicFramePr>
        <p:xfrm>
          <a:off x="173373" y="134755"/>
          <a:ext cx="11845254" cy="6643321"/>
        </p:xfrm>
        <a:graphic>
          <a:graphicData uri="http://schemas.openxmlformats.org/drawingml/2006/table">
            <a:tbl>
              <a:tblPr firstRow="1" bandRow="1">
                <a:tableStyleId>{5C22544A-7EE6-4342-B048-85BDC9FD1C3A}</a:tableStyleId>
              </a:tblPr>
              <a:tblGrid>
                <a:gridCol w="2960352">
                  <a:extLst>
                    <a:ext uri="{9D8B030D-6E8A-4147-A177-3AD203B41FA5}">
                      <a16:colId xmlns:a16="http://schemas.microsoft.com/office/drawing/2014/main" val="3485374268"/>
                    </a:ext>
                  </a:extLst>
                </a:gridCol>
                <a:gridCol w="2001055">
                  <a:extLst>
                    <a:ext uri="{9D8B030D-6E8A-4147-A177-3AD203B41FA5}">
                      <a16:colId xmlns:a16="http://schemas.microsoft.com/office/drawing/2014/main" val="1490096971"/>
                    </a:ext>
                  </a:extLst>
                </a:gridCol>
                <a:gridCol w="3875870">
                  <a:extLst>
                    <a:ext uri="{9D8B030D-6E8A-4147-A177-3AD203B41FA5}">
                      <a16:colId xmlns:a16="http://schemas.microsoft.com/office/drawing/2014/main" val="2447604337"/>
                    </a:ext>
                  </a:extLst>
                </a:gridCol>
                <a:gridCol w="1522074">
                  <a:extLst>
                    <a:ext uri="{9D8B030D-6E8A-4147-A177-3AD203B41FA5}">
                      <a16:colId xmlns:a16="http://schemas.microsoft.com/office/drawing/2014/main" val="2066357112"/>
                    </a:ext>
                  </a:extLst>
                </a:gridCol>
                <a:gridCol w="1485903">
                  <a:extLst>
                    <a:ext uri="{9D8B030D-6E8A-4147-A177-3AD203B41FA5}">
                      <a16:colId xmlns:a16="http://schemas.microsoft.com/office/drawing/2014/main" val="1057539700"/>
                    </a:ext>
                  </a:extLst>
                </a:gridCol>
              </a:tblGrid>
              <a:tr h="562801">
                <a:tc>
                  <a:txBody>
                    <a:bodyPr/>
                    <a:lstStyle/>
                    <a:p>
                      <a:r>
                        <a:rPr lang="en-US" sz="1800" b="1" dirty="0">
                          <a:solidFill>
                            <a:schemeClr val="tx1"/>
                          </a:solidFill>
                        </a:rPr>
                        <a:t>Y</a:t>
                      </a:r>
                      <a:r>
                        <a:rPr lang="en-GB" sz="1800" b="1" dirty="0">
                          <a:solidFill>
                            <a:schemeClr val="tx1"/>
                          </a:solidFill>
                        </a:rPr>
                        <a:t>ear 8 Topic 1 – Amazing Asia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Asia is a continent with 48 countries in it. </a:t>
                      </a:r>
                      <a:r>
                        <a:rPr lang="en-GB" sz="1100" b="0" dirty="0">
                          <a:solidFill>
                            <a:schemeClr val="tx1"/>
                          </a:solidFill>
                        </a:rPr>
                        <a:t>The world’s continents are; Asia, Africa, Europe, Antarctica, North America, South America.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endParaRPr lang="en-GB"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6" gridSpan="2">
                  <a:txBody>
                    <a:bodyPr/>
                    <a:lstStyle/>
                    <a:p>
                      <a:r>
                        <a:rPr lang="en-GB" sz="1100" b="1" dirty="0">
                          <a:solidFill>
                            <a:schemeClr val="tx1"/>
                          </a:solidFill>
                        </a:rPr>
                        <a:t>India has a monsoon climate </a:t>
                      </a:r>
                    </a:p>
                    <a:p>
                      <a:r>
                        <a:rPr lang="en-GB" sz="1100" b="0" dirty="0">
                          <a:solidFill>
                            <a:schemeClr val="tx1"/>
                          </a:solidFill>
                        </a:rPr>
                        <a:t>Monsoons are caused by temperature differences in the air over land and sea. They blow from colder to warmer areas. In a monsoon region in summer the land and the air above it become very hot. The nearby sea and the air above it are cooler. Hot air is lighter than cold air, so the hot air over the land rises. The cooler sea air then rushes in to replace the air that has risen. This is the summer monsoon. The monsoon winds are heavy with moisture from water that evaporated from the sea. The moisture is dropped over the land in the form of heavy rains. Sometimes this process fails causing shortages of food.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6" hMerge="1">
                  <a:txBody>
                    <a:bodyPr/>
                    <a:lstStyle/>
                    <a:p>
                      <a:endParaRPr lang="en-GB"/>
                    </a:p>
                  </a:txBody>
                  <a:tcPr/>
                </a:tc>
                <a:extLst>
                  <a:ext uri="{0D108BD9-81ED-4DB2-BD59-A6C34878D82A}">
                    <a16:rowId xmlns:a16="http://schemas.microsoft.com/office/drawing/2014/main" val="1677021775"/>
                  </a:ext>
                </a:extLst>
              </a:tr>
              <a:tr h="414696">
                <a:tc rowSpan="2">
                  <a:txBody>
                    <a:bodyPr/>
                    <a:lstStyle/>
                    <a:p>
                      <a:r>
                        <a:rPr lang="en-GB" sz="1100" b="1" dirty="0">
                          <a:solidFill>
                            <a:schemeClr val="tx1"/>
                          </a:solidFill>
                        </a:rPr>
                        <a:t>What makes China a superpower? </a:t>
                      </a:r>
                    </a:p>
                    <a:p>
                      <a:r>
                        <a:rPr lang="en-GB" sz="1100" b="0" dirty="0">
                          <a:solidFill>
                            <a:schemeClr val="tx1"/>
                          </a:solidFill>
                        </a:rPr>
                        <a:t>Military, world’s factory, fastest growing GDPs, nuclear power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lang="en-GB"/>
                    </a:p>
                  </a:txBody>
                  <a:tcPr/>
                </a:tc>
                <a:tc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548538437"/>
                  </a:ext>
                </a:extLst>
              </a:tr>
              <a:tr h="219700">
                <a:tc vMerge="1">
                  <a:txBody>
                    <a:bodyPr/>
                    <a:lstStyle/>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4">
                  <a:txBody>
                    <a:bodyPr/>
                    <a:lstStyle/>
                    <a:p>
                      <a:r>
                        <a:rPr lang="en-GB" sz="1100" b="1" dirty="0">
                          <a:solidFill>
                            <a:schemeClr val="tx1"/>
                          </a:solidFill>
                        </a:rPr>
                        <a:t>The BRICS: </a:t>
                      </a:r>
                    </a:p>
                    <a:p>
                      <a:r>
                        <a:rPr lang="en-GB" sz="1100" b="0" dirty="0">
                          <a:solidFill>
                            <a:schemeClr val="tx1"/>
                          </a:solidFill>
                        </a:rPr>
                        <a:t>Brazil, Russia, India and China are predicted to be the world’s superpowers in the future. 3 of them are in Asia which shows how important Asia is.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lang="en-GB"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n-GB"/>
                    </a:p>
                  </a:txBody>
                  <a:tcPr/>
                </a:tc>
                <a:extLst>
                  <a:ext uri="{0D108BD9-81ED-4DB2-BD59-A6C34878D82A}">
                    <a16:rowId xmlns:a16="http://schemas.microsoft.com/office/drawing/2014/main" val="757045201"/>
                  </a:ext>
                </a:extLst>
              </a:tr>
              <a:tr h="491207">
                <a:tc rowSpan="2">
                  <a:txBody>
                    <a:bodyPr/>
                    <a:lstStyle/>
                    <a:p>
                      <a:r>
                        <a:rPr lang="en-GB" sz="1100" b="1" dirty="0">
                          <a:solidFill>
                            <a:schemeClr val="tx1"/>
                          </a:solidFill>
                        </a:rPr>
                        <a:t>What makes India a superpower? </a:t>
                      </a:r>
                    </a:p>
                    <a:p>
                      <a:r>
                        <a:rPr lang="en-GB" sz="1100" b="0" dirty="0">
                          <a:solidFill>
                            <a:schemeClr val="tx1"/>
                          </a:solidFill>
                        </a:rPr>
                        <a:t>Fastest growing population, nuclear power, military.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lang="en-GB"/>
                    </a:p>
                  </a:txBody>
                  <a:tcPr/>
                </a:tc>
                <a:tc vMerge="1">
                  <a:txBody>
                    <a:bodyPr/>
                    <a:lstStyle/>
                    <a:p>
                      <a:endParaRPr lang="en-GB"/>
                    </a:p>
                  </a:txBody>
                  <a:tcPr/>
                </a:tc>
                <a:tc gridSpan="2" vMerge="1">
                  <a:txBody>
                    <a:bodyPr/>
                    <a:lstStyle/>
                    <a:p>
                      <a:endParaRPr lang="en-GB" sz="1200"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n-GB"/>
                    </a:p>
                  </a:txBody>
                  <a:tcPr/>
                </a:tc>
                <a:extLst>
                  <a:ext uri="{0D108BD9-81ED-4DB2-BD59-A6C34878D82A}">
                    <a16:rowId xmlns:a16="http://schemas.microsoft.com/office/drawing/2014/main" val="3300871045"/>
                  </a:ext>
                </a:extLst>
              </a:tr>
              <a:tr h="165053">
                <a:tc vMerge="1">
                  <a:txBody>
                    <a:bodyPr/>
                    <a:lstStyle/>
                    <a:p>
                      <a:endParaRPr lang="en-GB"/>
                    </a:p>
                  </a:txBody>
                  <a:tcPr/>
                </a:tc>
                <a:tc vMerge="1">
                  <a:txBody>
                    <a:bodyPr/>
                    <a:lstStyle/>
                    <a:p>
                      <a:endParaRPr lang="en-GB"/>
                    </a:p>
                  </a:txBody>
                  <a:tcPr/>
                </a:tc>
                <a:tc rowSpan="2">
                  <a:txBody>
                    <a:bodyPr/>
                    <a:lstStyle/>
                    <a:p>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552316919"/>
                  </a:ext>
                </a:extLst>
              </a:tr>
              <a:tr h="1079034">
                <a:tc>
                  <a:txBody>
                    <a:bodyPr/>
                    <a:lstStyle/>
                    <a:p>
                      <a:r>
                        <a:rPr lang="en-GB" sz="1100" b="1" dirty="0">
                          <a:solidFill>
                            <a:schemeClr val="tx1"/>
                          </a:solidFill>
                        </a:rPr>
                        <a:t>What makes Russia a superpower? </a:t>
                      </a:r>
                    </a:p>
                    <a:p>
                      <a:r>
                        <a:rPr lang="en-GB" sz="1100" b="0" dirty="0">
                          <a:solidFill>
                            <a:schemeClr val="tx1"/>
                          </a:solidFill>
                        </a:rPr>
                        <a:t>It has access to lots of natural resources like gas which it exports across the world 39% of gas from the country to Europe last year. It also has a huge military.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en-GB"/>
                    </a:p>
                  </a:txBody>
                  <a:tcPr/>
                </a:tc>
                <a:tc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618020131"/>
                  </a:ext>
                </a:extLst>
              </a:tr>
              <a:tr h="266590">
                <a:tc rowSpan="2">
                  <a:txBody>
                    <a:bodyPr/>
                    <a:lstStyle/>
                    <a:p>
                      <a:r>
                        <a:rPr lang="en-GB" sz="1100" b="1" dirty="0">
                          <a:solidFill>
                            <a:schemeClr val="tx1"/>
                          </a:solidFill>
                        </a:rPr>
                        <a:t>Human Geography of China</a:t>
                      </a:r>
                    </a:p>
                    <a:p>
                      <a:pPr marL="171450" indent="-171450">
                        <a:buFont typeface="Arial" panose="020B0604020202020204" pitchFamily="34" charset="0"/>
                        <a:buChar char="•"/>
                      </a:pPr>
                      <a:r>
                        <a:rPr lang="en-GB" sz="1100" b="0" dirty="0">
                          <a:solidFill>
                            <a:schemeClr val="tx1"/>
                          </a:solidFill>
                        </a:rPr>
                        <a:t>Fast growing population </a:t>
                      </a:r>
                    </a:p>
                    <a:p>
                      <a:pPr marL="171450" indent="-171450">
                        <a:buFont typeface="Arial" panose="020B0604020202020204" pitchFamily="34" charset="0"/>
                        <a:buChar char="•"/>
                      </a:pPr>
                      <a:r>
                        <a:rPr lang="en-GB" sz="1100" b="0" dirty="0">
                          <a:solidFill>
                            <a:schemeClr val="tx1"/>
                          </a:solidFill>
                        </a:rPr>
                        <a:t>Migration from the west to the east</a:t>
                      </a:r>
                    </a:p>
                    <a:p>
                      <a:pPr marL="171450" indent="-171450">
                        <a:buFont typeface="Arial" panose="020B0604020202020204" pitchFamily="34" charset="0"/>
                        <a:buChar char="•"/>
                      </a:pPr>
                      <a:r>
                        <a:rPr lang="en-GB" sz="1100" b="0" dirty="0">
                          <a:solidFill>
                            <a:schemeClr val="tx1"/>
                          </a:solidFill>
                        </a:rPr>
                        <a:t>Fast growing economy</a:t>
                      </a:r>
                    </a:p>
                    <a:p>
                      <a:pPr marL="171450" indent="-171450">
                        <a:buFont typeface="Arial" panose="020B0604020202020204" pitchFamily="34" charset="0"/>
                        <a:buChar char="•"/>
                      </a:pPr>
                      <a:r>
                        <a:rPr lang="en-GB" sz="1100" b="0" dirty="0">
                          <a:solidFill>
                            <a:schemeClr val="tx1"/>
                          </a:solidFill>
                        </a:rPr>
                        <a:t>Produces the world’s goods. </a:t>
                      </a:r>
                      <a:endParaRPr lang="en-GB"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2" gridSpan="2">
                  <a:txBody>
                    <a:bodyPr/>
                    <a:lstStyle/>
                    <a:p>
                      <a:r>
                        <a:rPr lang="en-GB" sz="1100" b="1" dirty="0">
                          <a:solidFill>
                            <a:schemeClr val="tx1"/>
                          </a:solidFill>
                        </a:rPr>
                        <a:t>TNCs </a:t>
                      </a:r>
                    </a:p>
                    <a:p>
                      <a:r>
                        <a:rPr lang="en-GB" sz="1100" b="0" dirty="0">
                          <a:solidFill>
                            <a:schemeClr val="tx1"/>
                          </a:solidFill>
                        </a:rPr>
                        <a:t>Many transnational companies locate in Asian countries because they can pay less tax, lower wages and because the population is so big, a huge workforce. In China, the Apple factory has provided higher paid jobs and education for people who would usually work in the west, farming the land and being paid very little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en-GB"/>
                    </a:p>
                  </a:txBody>
                  <a:tcPr/>
                </a:tc>
                <a:tc gridSpan="2">
                  <a:txBody>
                    <a:bodyPr/>
                    <a:lstStyle/>
                    <a:p>
                      <a:pPr algn="ctr"/>
                      <a:r>
                        <a:rPr lang="en-GB" sz="1100" b="1" dirty="0">
                          <a:solidFill>
                            <a:schemeClr val="tx1"/>
                          </a:solidFill>
                        </a:rPr>
                        <a:t>Key words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03425840"/>
                  </a:ext>
                </a:extLst>
              </a:tr>
              <a:tr h="710907">
                <a:tc vMerge="1">
                  <a:txBody>
                    <a:bodyPr/>
                    <a:lstStyle/>
                    <a:p>
                      <a:pPr marL="171450" indent="-171450">
                        <a:buFont typeface="Arial" panose="020B0604020202020204" pitchFamily="34" charset="0"/>
                        <a:buChar char="•"/>
                      </a:pPr>
                      <a:endParaRPr lang="en-GB"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gridSpan="2" vMerge="1">
                  <a:txBody>
                    <a:bodyPr/>
                    <a:lstStyle/>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n-GB"/>
                    </a:p>
                  </a:txBody>
                  <a:tcPr/>
                </a:tc>
                <a:tc rowSpan="3">
                  <a:txBody>
                    <a:bodyPr/>
                    <a:lstStyle/>
                    <a:p>
                      <a:r>
                        <a:rPr lang="en-GB" sz="1100" b="1" dirty="0">
                          <a:solidFill>
                            <a:schemeClr val="tx1"/>
                          </a:solidFill>
                        </a:rPr>
                        <a:t>Wages – </a:t>
                      </a:r>
                      <a:r>
                        <a:rPr lang="en-GB" sz="1100" b="0" dirty="0">
                          <a:solidFill>
                            <a:schemeClr val="tx1"/>
                          </a:solidFill>
                        </a:rPr>
                        <a:t>the money made from working</a:t>
                      </a:r>
                    </a:p>
                    <a:p>
                      <a:r>
                        <a:rPr lang="en-GB" sz="1100" b="0" dirty="0">
                          <a:solidFill>
                            <a:schemeClr val="tx1"/>
                          </a:solidFill>
                        </a:rPr>
                        <a:t>Labour – the term given to work</a:t>
                      </a:r>
                    </a:p>
                    <a:p>
                      <a:r>
                        <a:rPr lang="en-GB" sz="1100" b="1" dirty="0">
                          <a:solidFill>
                            <a:schemeClr val="tx1"/>
                          </a:solidFill>
                        </a:rPr>
                        <a:t>Tax – </a:t>
                      </a:r>
                      <a:r>
                        <a:rPr lang="en-GB" sz="1100" b="0" dirty="0">
                          <a:solidFill>
                            <a:schemeClr val="tx1"/>
                          </a:solidFill>
                        </a:rPr>
                        <a:t>money paid to the government when you earn a wage </a:t>
                      </a:r>
                    </a:p>
                    <a:p>
                      <a:r>
                        <a:rPr lang="en-GB" sz="1100" b="1" dirty="0">
                          <a:solidFill>
                            <a:schemeClr val="tx1"/>
                          </a:solidFill>
                        </a:rPr>
                        <a:t>Emerging – </a:t>
                      </a:r>
                      <a:r>
                        <a:rPr lang="en-GB" sz="1100" b="0" dirty="0">
                          <a:solidFill>
                            <a:schemeClr val="tx1"/>
                          </a:solidFill>
                        </a:rPr>
                        <a:t>a country that is becoming more developed</a:t>
                      </a:r>
                    </a:p>
                    <a:p>
                      <a:r>
                        <a:rPr lang="en-GB" sz="1100" b="1" dirty="0">
                          <a:solidFill>
                            <a:schemeClr val="tx1"/>
                          </a:solidFill>
                        </a:rPr>
                        <a:t>Infrastructure – </a:t>
                      </a:r>
                      <a:r>
                        <a:rPr lang="en-GB" sz="1100" b="0" dirty="0">
                          <a:solidFill>
                            <a:schemeClr val="tx1"/>
                          </a:solidFill>
                        </a:rPr>
                        <a:t>things that are built that help a place develop e.g. schools</a:t>
                      </a:r>
                    </a:p>
                    <a:p>
                      <a:r>
                        <a:rPr lang="en-GB" sz="1100" b="0" dirty="0">
                          <a:solidFill>
                            <a:schemeClr val="tx1"/>
                          </a:solidFill>
                        </a:rPr>
                        <a:t>Sparsely  - not a lot of (people)</a:t>
                      </a:r>
                    </a:p>
                    <a:p>
                      <a:r>
                        <a:rPr lang="en-GB" sz="1100" b="1" dirty="0">
                          <a:solidFill>
                            <a:schemeClr val="tx1"/>
                          </a:solidFill>
                        </a:rPr>
                        <a:t>Trade – </a:t>
                      </a:r>
                      <a:r>
                        <a:rPr lang="en-GB" sz="1100" b="0" dirty="0">
                          <a:solidFill>
                            <a:schemeClr val="tx1"/>
                          </a:solidFill>
                        </a:rPr>
                        <a:t>the buying and selling of goods and services.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Super power - </a:t>
                      </a:r>
                      <a:r>
                        <a:rPr lang="en-GB" sz="1100" dirty="0"/>
                        <a:t>‘A superpower is a nation with the ability to project its influence anyway in the world and be a dominant global force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t>GDP</a:t>
                      </a:r>
                      <a:r>
                        <a:rPr lang="en-GB" sz="1100" dirty="0"/>
                        <a:t> – the money made within a country</a:t>
                      </a:r>
                    </a:p>
                    <a:p>
                      <a:r>
                        <a:rPr lang="en-GB" sz="1100" b="1" dirty="0">
                          <a:solidFill>
                            <a:schemeClr val="tx1"/>
                          </a:solidFill>
                        </a:rPr>
                        <a:t>Monsoon – </a:t>
                      </a:r>
                      <a:r>
                        <a:rPr lang="en-GB" sz="1100" b="0" dirty="0">
                          <a:solidFill>
                            <a:schemeClr val="tx1"/>
                          </a:solidFill>
                        </a:rPr>
                        <a:t>a rainy period </a:t>
                      </a:r>
                    </a:p>
                    <a:p>
                      <a:r>
                        <a:rPr lang="en-GB" sz="1100" b="1" dirty="0">
                          <a:solidFill>
                            <a:schemeClr val="tx1"/>
                          </a:solidFill>
                        </a:rPr>
                        <a:t>Region – an area </a:t>
                      </a:r>
                    </a:p>
                    <a:p>
                      <a:r>
                        <a:rPr lang="en-GB" sz="1100" b="1" dirty="0">
                          <a:solidFill>
                            <a:schemeClr val="tx1"/>
                          </a:solidFill>
                        </a:rPr>
                        <a:t>Evaporated – </a:t>
                      </a:r>
                      <a:r>
                        <a:rPr lang="en-GB" sz="1100" b="0" dirty="0">
                          <a:solidFill>
                            <a:schemeClr val="tx1"/>
                          </a:solidFill>
                        </a:rPr>
                        <a:t>when liquid is turned into a gas </a:t>
                      </a:r>
                    </a:p>
                    <a:p>
                      <a:r>
                        <a:rPr lang="en-GB" sz="1100" b="1" dirty="0">
                          <a:solidFill>
                            <a:schemeClr val="tx1"/>
                          </a:solidFill>
                        </a:rPr>
                        <a:t>Inequality – </a:t>
                      </a:r>
                      <a:r>
                        <a:rPr lang="en-GB" sz="1100" b="0" dirty="0">
                          <a:solidFill>
                            <a:schemeClr val="tx1"/>
                          </a:solidFill>
                        </a:rPr>
                        <a:t>unevenness </a:t>
                      </a:r>
                    </a:p>
                    <a:p>
                      <a:r>
                        <a:rPr lang="en-GB" sz="1100" b="1" dirty="0">
                          <a:solidFill>
                            <a:schemeClr val="tx1"/>
                          </a:solidFill>
                        </a:rPr>
                        <a:t>Landlocked – </a:t>
                      </a:r>
                      <a:r>
                        <a:rPr lang="en-GB" sz="1100" b="0" dirty="0">
                          <a:solidFill>
                            <a:schemeClr val="tx1"/>
                          </a:solidFill>
                        </a:rPr>
                        <a:t>when a country is surrounded by others.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41995343"/>
                  </a:ext>
                </a:extLst>
              </a:tr>
              <a:tr h="1332950">
                <a:tc rowSpan="2">
                  <a:txBody>
                    <a:bodyPr/>
                    <a:lstStyle/>
                    <a:p>
                      <a:r>
                        <a:rPr lang="en-GB" sz="1100" b="1" dirty="0">
                          <a:solidFill>
                            <a:schemeClr val="tx1"/>
                          </a:solidFill>
                        </a:rPr>
                        <a:t>The environmental impact of China</a:t>
                      </a:r>
                    </a:p>
                    <a:p>
                      <a:pPr marL="171450" indent="-171450">
                        <a:buFont typeface="Arial" panose="020B0604020202020204" pitchFamily="34" charset="0"/>
                        <a:buChar char="•"/>
                      </a:pPr>
                      <a:r>
                        <a:rPr lang="en-GB" sz="1100" b="0" dirty="0">
                          <a:solidFill>
                            <a:schemeClr val="tx1"/>
                          </a:solidFill>
                        </a:rPr>
                        <a:t>China uses lots of coal – it has the most supplies in the world. </a:t>
                      </a:r>
                    </a:p>
                    <a:p>
                      <a:pPr marL="171450" indent="-171450">
                        <a:buFont typeface="Arial" panose="020B0604020202020204" pitchFamily="34" charset="0"/>
                        <a:buChar char="•"/>
                      </a:pPr>
                      <a:r>
                        <a:rPr lang="en-GB" sz="1100" b="0" dirty="0">
                          <a:solidFill>
                            <a:schemeClr val="tx1"/>
                          </a:solidFill>
                        </a:rPr>
                        <a:t>It burns that coal to create energy to power factories. </a:t>
                      </a:r>
                    </a:p>
                    <a:p>
                      <a:pPr marL="171450" indent="-171450">
                        <a:buFont typeface="Arial" panose="020B0604020202020204" pitchFamily="34" charset="0"/>
                        <a:buChar char="•"/>
                      </a:pPr>
                      <a:r>
                        <a:rPr lang="en-GB" sz="1100" b="0" dirty="0">
                          <a:solidFill>
                            <a:schemeClr val="tx1"/>
                          </a:solidFill>
                        </a:rPr>
                        <a:t>28% of the world’s carbon dioxide emissions are made in China.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GB" sz="1100" b="1" dirty="0">
                          <a:solidFill>
                            <a:schemeClr val="tx1"/>
                          </a:solidFill>
                        </a:rPr>
                        <a:t>The problem with TNCs</a:t>
                      </a:r>
                    </a:p>
                    <a:p>
                      <a:r>
                        <a:rPr lang="en-GB" sz="1100" b="0" dirty="0">
                          <a:solidFill>
                            <a:schemeClr val="tx1"/>
                          </a:solidFill>
                        </a:rPr>
                        <a:t>Many TNCs like Apple, exploit their workforce by paying low wages or by allowing poor working conditions e.g. Apple in </a:t>
                      </a:r>
                      <a:r>
                        <a:rPr lang="en-GB" sz="1100" b="0" dirty="0" err="1">
                          <a:solidFill>
                            <a:schemeClr val="tx1"/>
                          </a:solidFill>
                        </a:rPr>
                        <a:t>Shenzen</a:t>
                      </a:r>
                      <a:r>
                        <a:rPr lang="en-GB" sz="1100" b="0" dirty="0">
                          <a:solidFill>
                            <a:schemeClr val="tx1"/>
                          </a:solidFill>
                        </a:rPr>
                        <a:t> China.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b="1" dirty="0">
                          <a:solidFill>
                            <a:schemeClr val="tx1"/>
                          </a:solidFill>
                        </a:rPr>
                        <a:t>India suffers from inequality </a:t>
                      </a:r>
                    </a:p>
                    <a:p>
                      <a:r>
                        <a:rPr lang="en-GB" sz="1100" b="0" dirty="0">
                          <a:solidFill>
                            <a:schemeClr val="tx1"/>
                          </a:solidFill>
                        </a:rPr>
                        <a:t>Coastal locations such as Mumbai have benefitted from being a trade route with the rest of the world –this means that they are richer. Areas like Rajasthan are poorer than the South and West of India due to the failures of monsoons affecting crops. T</a:t>
                      </a:r>
                      <a:r>
                        <a:rPr lang="en-GB" sz="1100" b="0" i="0" kern="1200" dirty="0">
                          <a:solidFill>
                            <a:schemeClr val="dk1"/>
                          </a:solidFill>
                          <a:effectLst/>
                          <a:latin typeface="+mn-lt"/>
                          <a:ea typeface="+mn-ea"/>
                          <a:cs typeface="+mn-cs"/>
                        </a:rPr>
                        <a:t>he north and east of India are landlocked, therefore cannot directly trade internationally.</a:t>
                      </a:r>
                      <a:endParaRPr lang="en-GB"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lang="en-GB"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dirty="0"/>
                    </a:p>
                  </a:txBody>
                  <a:tcPr/>
                </a:tc>
                <a:extLst>
                  <a:ext uri="{0D108BD9-81ED-4DB2-BD59-A6C34878D82A}">
                    <a16:rowId xmlns:a16="http://schemas.microsoft.com/office/drawing/2014/main" val="2848221842"/>
                  </a:ext>
                </a:extLst>
              </a:tr>
              <a:tr h="1232657">
                <a:tc vMerge="1">
                  <a:txBody>
                    <a:bodyPr/>
                    <a:lstStyle/>
                    <a:p>
                      <a:endParaRPr lang="en-GB"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lang="en-US" sz="1100" b="0" dirty="0">
                          <a:solidFill>
                            <a:schemeClr val="tx1"/>
                          </a:solidFill>
                        </a:rPr>
                        <a:t>KEY words - </a:t>
                      </a:r>
                      <a:r>
                        <a:rPr lang="en-GB" sz="1100" b="0" i="0" kern="1200" dirty="0">
                          <a:solidFill>
                            <a:schemeClr val="dk1"/>
                          </a:solidFill>
                          <a:effectLst/>
                          <a:latin typeface="+mn-lt"/>
                          <a:ea typeface="+mn-ea"/>
                          <a:cs typeface="+mn-cs"/>
                        </a:rPr>
                        <a:t>superpower, trans-national corporation (TNC), monsoon, industrialising, flood, flood hydrograph, mountain biome, inequality, conflict, prisoner of geography, qualitative data, labour, wage, emerging, air pollution, sustainable, non renewable, renewable, energy mix, influence, colonialism, democracy, communist, monarchy, social, economic, environmental, high relief, low relief, diverse, sparsely, densely, BRICs, former super power, emerging superpower, resources, </a:t>
                      </a:r>
                      <a:r>
                        <a:rPr lang="en-GB" sz="1100" b="0" i="0" kern="1200" dirty="0" err="1">
                          <a:solidFill>
                            <a:schemeClr val="dk1"/>
                          </a:solidFill>
                          <a:effectLst/>
                          <a:latin typeface="+mn-lt"/>
                          <a:ea typeface="+mn-ea"/>
                          <a:cs typeface="+mn-cs"/>
                        </a:rPr>
                        <a:t>governent</a:t>
                      </a:r>
                      <a:r>
                        <a:rPr lang="en-GB" sz="1100" b="0" i="0" kern="1200" dirty="0">
                          <a:solidFill>
                            <a:schemeClr val="dk1"/>
                          </a:solidFill>
                          <a:effectLst/>
                          <a:latin typeface="+mn-lt"/>
                          <a:ea typeface="+mn-ea"/>
                          <a:cs typeface="+mn-cs"/>
                        </a:rPr>
                        <a:t>, military, development, GDP, physical, migration, climate, density, distribution, relief, trade, deforestation, biodiversity, tundra, taiga, temperate</a:t>
                      </a:r>
                      <a:endParaRPr lang="en-GB"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GB"/>
                    </a:p>
                  </a:txBody>
                  <a:tcPr/>
                </a:tc>
                <a:tc vMerge="1">
                  <a:txBody>
                    <a:bodyPr/>
                    <a:lstStyle/>
                    <a:p>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825514858"/>
                  </a:ext>
                </a:extLst>
              </a:tr>
            </a:tbl>
          </a:graphicData>
        </a:graphic>
      </p:graphicFrame>
      <p:pic>
        <p:nvPicPr>
          <p:cNvPr id="6" name="Picture 5">
            <a:extLst>
              <a:ext uri="{FF2B5EF4-FFF2-40B4-BE49-F238E27FC236}">
                <a16:creationId xmlns:a16="http://schemas.microsoft.com/office/drawing/2014/main" id="{F2DCA03D-774C-411E-B890-E82C8258B536}"/>
              </a:ext>
            </a:extLst>
          </p:cNvPr>
          <p:cNvPicPr>
            <a:picLocks noChangeAspect="1"/>
          </p:cNvPicPr>
          <p:nvPr/>
        </p:nvPicPr>
        <p:blipFill>
          <a:blip r:embed="rId2"/>
          <a:stretch>
            <a:fillRect/>
          </a:stretch>
        </p:blipFill>
        <p:spPr>
          <a:xfrm>
            <a:off x="5143961" y="251295"/>
            <a:ext cx="3838674" cy="2783038"/>
          </a:xfrm>
          <a:prstGeom prst="rect">
            <a:avLst/>
          </a:prstGeom>
        </p:spPr>
      </p:pic>
    </p:spTree>
    <p:extLst>
      <p:ext uri="{BB962C8B-B14F-4D97-AF65-F5344CB8AC3E}">
        <p14:creationId xmlns:p14="http://schemas.microsoft.com/office/powerpoint/2010/main" val="1643915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917f411-29c8-4a16-9a50-ad205983bc74" xsi:nil="true"/>
    <lcf76f155ced4ddcb4097134ff3c332f xmlns="8be9fc01-9682-4ad5-b968-34160636d9ea">
      <Terms xmlns="http://schemas.microsoft.com/office/infopath/2007/PartnerControls"/>
    </lcf76f155ced4ddcb4097134ff3c332f>
    <SharedWithUsers xmlns="49cd580e-1984-426a-8418-8e1674c233db">
      <UserInfo>
        <DisplayName/>
        <AccountId xsi:nil="true"/>
        <AccountType/>
      </UserInfo>
    </SharedWithUsers>
    <MediaLengthInSeconds xmlns="89ab1a97-1e4e-4ffa-95fd-a921414e71b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5798E1A6BBDC44B9477511434B84FEB" ma:contentTypeVersion="66" ma:contentTypeDescription="Create a new document." ma:contentTypeScope="" ma:versionID="6fadd674c1eab8494c94acf27ebfe0e2">
  <xsd:schema xmlns:xsd="http://www.w3.org/2001/XMLSchema" xmlns:xs="http://www.w3.org/2001/XMLSchema" xmlns:p="http://schemas.microsoft.com/office/2006/metadata/properties" xmlns:ns2="89ab1a97-1e4e-4ffa-95fd-a921414e71b2" xmlns:ns3="49cd580e-1984-426a-8418-8e1674c233db" xmlns:ns4="8be9fc01-9682-4ad5-b968-34160636d9ea" xmlns:ns5="5917f411-29c8-4a16-9a50-ad205983bc74" targetNamespace="http://schemas.microsoft.com/office/2006/metadata/properties" ma:root="true" ma:fieldsID="e82ff78d507d3f6e6f9157536f9aaac9" ns2:_="" ns3:_="" ns4:_="" ns5:_="">
    <xsd:import namespace="89ab1a97-1e4e-4ffa-95fd-a921414e71b2"/>
    <xsd:import namespace="49cd580e-1984-426a-8418-8e1674c233db"/>
    <xsd:import namespace="8be9fc01-9682-4ad5-b968-34160636d9ea"/>
    <xsd:import namespace="5917f411-29c8-4a16-9a50-ad205983bc7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4:lcf76f155ced4ddcb4097134ff3c332f"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MediaServiceObjectDetectorVersions" minOccurs="0"/>
                <xsd:element ref="ns2:MediaServiceSearchProperties" minOccurs="0"/>
                <xsd:element ref="ns5: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ab1a97-1e4e-4ffa-95fd-a921414e71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9cd580e-1984-426a-8418-8e1674c233d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be9fc01-9682-4ad5-b968-34160636d9ea" elementFormDefault="qualified">
    <xsd:import namespace="http://schemas.microsoft.com/office/2006/documentManagement/types"/>
    <xsd:import namespace="http://schemas.microsoft.com/office/infopath/2007/PartnerControls"/>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29a7dc92-d6f2-493c-be37-e46e8243116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917f411-29c8-4a16-9a50-ad205983bc74"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2ab3fc2a-0b7a-490a-afe4-4bea1c9a35d9}" ma:internalName="TaxCatchAll" ma:showField="CatchAllData" ma:web="5917f411-29c8-4a16-9a50-ad205983bc7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65FAA07-91FD-49DC-8209-A48779EAFD85}">
  <ds:schemaRefs>
    <ds:schemaRef ds:uri="http://schemas.microsoft.com/office/2006/metadata/properties"/>
    <ds:schemaRef ds:uri="http://schemas.microsoft.com/office/infopath/2007/PartnerControls"/>
    <ds:schemaRef ds:uri="5917f411-29c8-4a16-9a50-ad205983bc74"/>
    <ds:schemaRef ds:uri="8be9fc01-9682-4ad5-b968-34160636d9ea"/>
    <ds:schemaRef ds:uri="49cd580e-1984-426a-8418-8e1674c233db"/>
    <ds:schemaRef ds:uri="89ab1a97-1e4e-4ffa-95fd-a921414e71b2"/>
  </ds:schemaRefs>
</ds:datastoreItem>
</file>

<file path=customXml/itemProps2.xml><?xml version="1.0" encoding="utf-8"?>
<ds:datastoreItem xmlns:ds="http://schemas.openxmlformats.org/officeDocument/2006/customXml" ds:itemID="{1EEFD01D-7C32-40D3-8374-4EBC31B86E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ab1a97-1e4e-4ffa-95fd-a921414e71b2"/>
    <ds:schemaRef ds:uri="49cd580e-1984-426a-8418-8e1674c233db"/>
    <ds:schemaRef ds:uri="8be9fc01-9682-4ad5-b968-34160636d9ea"/>
    <ds:schemaRef ds:uri="5917f411-29c8-4a16-9a50-ad205983bc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B3A038F-27C7-4A52-9D1E-9867807C721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41</TotalTime>
  <Words>758</Words>
  <Application>Microsoft Office PowerPoint</Application>
  <PresentationFormat>Widescreen</PresentationFormat>
  <Paragraphs>43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Simpson (BRI)</dc:creator>
  <cp:lastModifiedBy>B Foxton (BRI)</cp:lastModifiedBy>
  <cp:revision>9</cp:revision>
  <dcterms:created xsi:type="dcterms:W3CDTF">2021-11-17T09:19:36Z</dcterms:created>
  <dcterms:modified xsi:type="dcterms:W3CDTF">2024-10-07T06:58:58Z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0x01010075798E1A6BBDC44B9477511434B84FEB</vt:lpwstr>
  </property>
  <property fmtid="{D5CDD505-2E9C-101B-9397-08002B2CF9AE}" pid="3" name="GUID">
    <vt:lpwstr>20a1f4cb-03a8-4970-aa96-d68c2c76b7df</vt:lpwstr>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MediaServiceImageTags">
    <vt:lpwstr/>
  </property>
</Properties>
</file>