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 Foxton (BRI)" userId="0b9542aa-e9af-4335-a717-6f6f2d828413" providerId="ADAL" clId="{097F5751-5F2D-4F95-8FC6-E5008D6ADC1F}"/>
    <pc:docChg chg="modSld">
      <pc:chgData name="B Foxton (BRI)" userId="0b9542aa-e9af-4335-a717-6f6f2d828413" providerId="ADAL" clId="{097F5751-5F2D-4F95-8FC6-E5008D6ADC1F}" dt="2023-12-15T07:49:13.627" v="24" actId="20577"/>
      <pc:docMkLst>
        <pc:docMk/>
      </pc:docMkLst>
      <pc:sldChg chg="modSp">
        <pc:chgData name="B Foxton (BRI)" userId="0b9542aa-e9af-4335-a717-6f6f2d828413" providerId="ADAL" clId="{097F5751-5F2D-4F95-8FC6-E5008D6ADC1F}" dt="2023-12-15T07:49:13.627" v="24" actId="20577"/>
        <pc:sldMkLst>
          <pc:docMk/>
          <pc:sldMk cId="3499407979" sldId="256"/>
        </pc:sldMkLst>
        <pc:spChg chg="mod">
          <ac:chgData name="B Foxton (BRI)" userId="0b9542aa-e9af-4335-a717-6f6f2d828413" providerId="ADAL" clId="{097F5751-5F2D-4F95-8FC6-E5008D6ADC1F}" dt="2023-12-15T07:47:46.521" v="17" actId="14100"/>
          <ac:spMkLst>
            <pc:docMk/>
            <pc:sldMk cId="3499407979" sldId="256"/>
            <ac:spMk id="2" creationId="{24307D9F-5B6E-48C8-D5BB-C9E0C8C906DC}"/>
          </ac:spMkLst>
        </pc:spChg>
        <pc:spChg chg="mod">
          <ac:chgData name="B Foxton (BRI)" userId="0b9542aa-e9af-4335-a717-6f6f2d828413" providerId="ADAL" clId="{097F5751-5F2D-4F95-8FC6-E5008D6ADC1F}" dt="2023-12-15T07:49:13.627" v="24" actId="20577"/>
          <ac:spMkLst>
            <pc:docMk/>
            <pc:sldMk cId="3499407979" sldId="256"/>
            <ac:spMk id="24" creationId="{9D3BB941-85D9-8740-724C-616E6FFF000C}"/>
          </ac:spMkLst>
        </pc:spChg>
      </pc:sldChg>
      <pc:sldChg chg="modSp">
        <pc:chgData name="B Foxton (BRI)" userId="0b9542aa-e9af-4335-a717-6f6f2d828413" providerId="ADAL" clId="{097F5751-5F2D-4F95-8FC6-E5008D6ADC1F}" dt="2023-12-15T07:48:17.235" v="22" actId="20577"/>
        <pc:sldMkLst>
          <pc:docMk/>
          <pc:sldMk cId="70541626" sldId="257"/>
        </pc:sldMkLst>
        <pc:spChg chg="mod">
          <ac:chgData name="B Foxton (BRI)" userId="0b9542aa-e9af-4335-a717-6f6f2d828413" providerId="ADAL" clId="{097F5751-5F2D-4F95-8FC6-E5008D6ADC1F}" dt="2023-12-15T07:48:17.235" v="22" actId="20577"/>
          <ac:spMkLst>
            <pc:docMk/>
            <pc:sldMk cId="70541626" sldId="257"/>
            <ac:spMk id="2" creationId="{24307D9F-5B6E-48C8-D5BB-C9E0C8C906D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227B-0C68-48B1-8AC0-31DB6087664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0DEEBF7-0D23-7E01-D3D9-63719C9501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F557E25-52EA-53C5-44CA-EC0CEB43A62F}"/>
              </a:ext>
            </a:extLst>
          </p:cNvPr>
          <p:cNvSpPr>
            <a:spLocks noGrp="1"/>
          </p:cNvSpPr>
          <p:nvPr>
            <p:ph type="dt" sz="half" idx="10"/>
          </p:nvPr>
        </p:nvSpPr>
        <p:spPr/>
        <p:txBody>
          <a:bodyPr/>
          <a:lstStyle/>
          <a:p>
            <a:fld id="{B27671C6-BBF0-48B6-8DB3-EA57C97CE4E8}" type="datetimeFigureOut">
              <a:rPr lang="en-GB" smtClean="0"/>
              <a:t>15/12/2023</a:t>
            </a:fld>
            <a:endParaRPr lang="en-GB"/>
          </a:p>
        </p:txBody>
      </p:sp>
      <p:sp>
        <p:nvSpPr>
          <p:cNvPr id="5" name="Footer Placeholder 4">
            <a:extLst>
              <a:ext uri="{FF2B5EF4-FFF2-40B4-BE49-F238E27FC236}">
                <a16:creationId xmlns:a16="http://schemas.microsoft.com/office/drawing/2014/main" id="{0D44786E-3011-C37C-D07D-1C820464E5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C1C911-E92B-935B-85C2-379357EBB7FC}"/>
              </a:ext>
            </a:extLst>
          </p:cNvPr>
          <p:cNvSpPr>
            <a:spLocks noGrp="1"/>
          </p:cNvSpPr>
          <p:nvPr>
            <p:ph type="sldNum" sz="quarter" idx="12"/>
          </p:nvPr>
        </p:nvSpPr>
        <p:spPr/>
        <p:txBody>
          <a:bodyPr/>
          <a:lstStyle/>
          <a:p>
            <a:fld id="{695C7C3F-B7FC-4A6C-AEEF-2A25E598BAA5}" type="slidenum">
              <a:rPr lang="en-GB" smtClean="0"/>
              <a:t>‹#›</a:t>
            </a:fld>
            <a:endParaRPr lang="en-GB"/>
          </a:p>
        </p:txBody>
      </p:sp>
    </p:spTree>
    <p:extLst>
      <p:ext uri="{BB962C8B-B14F-4D97-AF65-F5344CB8AC3E}">
        <p14:creationId xmlns:p14="http://schemas.microsoft.com/office/powerpoint/2010/main" val="418490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DFB2-4DC1-4930-221C-B308B48F62C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B7291C7-AB74-EFA0-0EE2-58425999C3D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2B7E686-49D6-A8D8-3A3E-F72BC3C12304}"/>
              </a:ext>
            </a:extLst>
          </p:cNvPr>
          <p:cNvSpPr>
            <a:spLocks noGrp="1"/>
          </p:cNvSpPr>
          <p:nvPr>
            <p:ph type="dt" sz="half" idx="10"/>
          </p:nvPr>
        </p:nvSpPr>
        <p:spPr/>
        <p:txBody>
          <a:bodyPr/>
          <a:lstStyle/>
          <a:p>
            <a:fld id="{B27671C6-BBF0-48B6-8DB3-EA57C97CE4E8}" type="datetimeFigureOut">
              <a:rPr lang="en-GB" smtClean="0"/>
              <a:t>15/12/2023</a:t>
            </a:fld>
            <a:endParaRPr lang="en-GB"/>
          </a:p>
        </p:txBody>
      </p:sp>
      <p:sp>
        <p:nvSpPr>
          <p:cNvPr id="5" name="Footer Placeholder 4">
            <a:extLst>
              <a:ext uri="{FF2B5EF4-FFF2-40B4-BE49-F238E27FC236}">
                <a16:creationId xmlns:a16="http://schemas.microsoft.com/office/drawing/2014/main" id="{3266D2A7-86A8-C6ED-8A68-7BC3313A10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CE7790-7F7D-2702-96B8-E5C11A265CCA}"/>
              </a:ext>
            </a:extLst>
          </p:cNvPr>
          <p:cNvSpPr>
            <a:spLocks noGrp="1"/>
          </p:cNvSpPr>
          <p:nvPr>
            <p:ph type="sldNum" sz="quarter" idx="12"/>
          </p:nvPr>
        </p:nvSpPr>
        <p:spPr/>
        <p:txBody>
          <a:bodyPr/>
          <a:lstStyle/>
          <a:p>
            <a:fld id="{695C7C3F-B7FC-4A6C-AEEF-2A25E598BAA5}" type="slidenum">
              <a:rPr lang="en-GB" smtClean="0"/>
              <a:t>‹#›</a:t>
            </a:fld>
            <a:endParaRPr lang="en-GB"/>
          </a:p>
        </p:txBody>
      </p:sp>
    </p:spTree>
    <p:extLst>
      <p:ext uri="{BB962C8B-B14F-4D97-AF65-F5344CB8AC3E}">
        <p14:creationId xmlns:p14="http://schemas.microsoft.com/office/powerpoint/2010/main" val="1046497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2565A5-D983-924F-FCF7-C899C55B10C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E7CCB40-867B-3AE6-1F50-F05A8D8D95D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622E802-D2C0-A787-F912-C3DC231D123C}"/>
              </a:ext>
            </a:extLst>
          </p:cNvPr>
          <p:cNvSpPr>
            <a:spLocks noGrp="1"/>
          </p:cNvSpPr>
          <p:nvPr>
            <p:ph type="dt" sz="half" idx="10"/>
          </p:nvPr>
        </p:nvSpPr>
        <p:spPr/>
        <p:txBody>
          <a:bodyPr/>
          <a:lstStyle/>
          <a:p>
            <a:fld id="{B27671C6-BBF0-48B6-8DB3-EA57C97CE4E8}" type="datetimeFigureOut">
              <a:rPr lang="en-GB" smtClean="0"/>
              <a:t>15/12/2023</a:t>
            </a:fld>
            <a:endParaRPr lang="en-GB"/>
          </a:p>
        </p:txBody>
      </p:sp>
      <p:sp>
        <p:nvSpPr>
          <p:cNvPr id="5" name="Footer Placeholder 4">
            <a:extLst>
              <a:ext uri="{FF2B5EF4-FFF2-40B4-BE49-F238E27FC236}">
                <a16:creationId xmlns:a16="http://schemas.microsoft.com/office/drawing/2014/main" id="{38D30110-2123-D1C1-148B-95CC48DE7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F228A5-98C2-D8DF-E1EB-E51763B76193}"/>
              </a:ext>
            </a:extLst>
          </p:cNvPr>
          <p:cNvSpPr>
            <a:spLocks noGrp="1"/>
          </p:cNvSpPr>
          <p:nvPr>
            <p:ph type="sldNum" sz="quarter" idx="12"/>
          </p:nvPr>
        </p:nvSpPr>
        <p:spPr/>
        <p:txBody>
          <a:bodyPr/>
          <a:lstStyle/>
          <a:p>
            <a:fld id="{695C7C3F-B7FC-4A6C-AEEF-2A25E598BAA5}" type="slidenum">
              <a:rPr lang="en-GB" smtClean="0"/>
              <a:t>‹#›</a:t>
            </a:fld>
            <a:endParaRPr lang="en-GB"/>
          </a:p>
        </p:txBody>
      </p:sp>
    </p:spTree>
    <p:extLst>
      <p:ext uri="{BB962C8B-B14F-4D97-AF65-F5344CB8AC3E}">
        <p14:creationId xmlns:p14="http://schemas.microsoft.com/office/powerpoint/2010/main" val="323903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A0961-F31D-BE99-93AC-03B83660F5F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7C39B9C-3861-40CC-C7A4-C92CC96A338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B7A6978-1398-1E9D-F5A6-DAD7400121D6}"/>
              </a:ext>
            </a:extLst>
          </p:cNvPr>
          <p:cNvSpPr>
            <a:spLocks noGrp="1"/>
          </p:cNvSpPr>
          <p:nvPr>
            <p:ph type="dt" sz="half" idx="10"/>
          </p:nvPr>
        </p:nvSpPr>
        <p:spPr/>
        <p:txBody>
          <a:bodyPr/>
          <a:lstStyle/>
          <a:p>
            <a:fld id="{B27671C6-BBF0-48B6-8DB3-EA57C97CE4E8}" type="datetimeFigureOut">
              <a:rPr lang="en-GB" smtClean="0"/>
              <a:t>15/12/2023</a:t>
            </a:fld>
            <a:endParaRPr lang="en-GB"/>
          </a:p>
        </p:txBody>
      </p:sp>
      <p:sp>
        <p:nvSpPr>
          <p:cNvPr id="5" name="Footer Placeholder 4">
            <a:extLst>
              <a:ext uri="{FF2B5EF4-FFF2-40B4-BE49-F238E27FC236}">
                <a16:creationId xmlns:a16="http://schemas.microsoft.com/office/drawing/2014/main" id="{5678CF85-39B9-A117-7CE5-97318DB3E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F66FD3-55B5-416B-D9D1-DD71BAF7CEA3}"/>
              </a:ext>
            </a:extLst>
          </p:cNvPr>
          <p:cNvSpPr>
            <a:spLocks noGrp="1"/>
          </p:cNvSpPr>
          <p:nvPr>
            <p:ph type="sldNum" sz="quarter" idx="12"/>
          </p:nvPr>
        </p:nvSpPr>
        <p:spPr/>
        <p:txBody>
          <a:bodyPr/>
          <a:lstStyle/>
          <a:p>
            <a:fld id="{695C7C3F-B7FC-4A6C-AEEF-2A25E598BAA5}" type="slidenum">
              <a:rPr lang="en-GB" smtClean="0"/>
              <a:t>‹#›</a:t>
            </a:fld>
            <a:endParaRPr lang="en-GB"/>
          </a:p>
        </p:txBody>
      </p:sp>
    </p:spTree>
    <p:extLst>
      <p:ext uri="{BB962C8B-B14F-4D97-AF65-F5344CB8AC3E}">
        <p14:creationId xmlns:p14="http://schemas.microsoft.com/office/powerpoint/2010/main" val="353601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1D491-A0D0-2E28-BAD4-BD32CB49ADC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98DABAF-489D-E8E3-C3B0-679CB9744A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2B05ED9-8495-D5F0-63B8-83BF31B340DD}"/>
              </a:ext>
            </a:extLst>
          </p:cNvPr>
          <p:cNvSpPr>
            <a:spLocks noGrp="1"/>
          </p:cNvSpPr>
          <p:nvPr>
            <p:ph type="dt" sz="half" idx="10"/>
          </p:nvPr>
        </p:nvSpPr>
        <p:spPr/>
        <p:txBody>
          <a:bodyPr/>
          <a:lstStyle/>
          <a:p>
            <a:fld id="{B27671C6-BBF0-48B6-8DB3-EA57C97CE4E8}" type="datetimeFigureOut">
              <a:rPr lang="en-GB" smtClean="0"/>
              <a:t>15/12/2023</a:t>
            </a:fld>
            <a:endParaRPr lang="en-GB"/>
          </a:p>
        </p:txBody>
      </p:sp>
      <p:sp>
        <p:nvSpPr>
          <p:cNvPr id="5" name="Footer Placeholder 4">
            <a:extLst>
              <a:ext uri="{FF2B5EF4-FFF2-40B4-BE49-F238E27FC236}">
                <a16:creationId xmlns:a16="http://schemas.microsoft.com/office/drawing/2014/main" id="{43D8C135-766B-523F-D0E9-1AD007062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DFC9CA-DD56-332A-ED10-BFD900A81755}"/>
              </a:ext>
            </a:extLst>
          </p:cNvPr>
          <p:cNvSpPr>
            <a:spLocks noGrp="1"/>
          </p:cNvSpPr>
          <p:nvPr>
            <p:ph type="sldNum" sz="quarter" idx="12"/>
          </p:nvPr>
        </p:nvSpPr>
        <p:spPr/>
        <p:txBody>
          <a:bodyPr/>
          <a:lstStyle/>
          <a:p>
            <a:fld id="{695C7C3F-B7FC-4A6C-AEEF-2A25E598BAA5}" type="slidenum">
              <a:rPr lang="en-GB" smtClean="0"/>
              <a:t>‹#›</a:t>
            </a:fld>
            <a:endParaRPr lang="en-GB"/>
          </a:p>
        </p:txBody>
      </p:sp>
    </p:spTree>
    <p:extLst>
      <p:ext uri="{BB962C8B-B14F-4D97-AF65-F5344CB8AC3E}">
        <p14:creationId xmlns:p14="http://schemas.microsoft.com/office/powerpoint/2010/main" val="392212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6A11-591C-9249-FC12-B163AC0A390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B5A54A9-FEDB-3397-8D72-38FE7370C22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4C3F461-A0EA-495A-F99E-DBB133269A2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3BF04A-C12A-AC8D-FA14-94B62EE4A303}"/>
              </a:ext>
            </a:extLst>
          </p:cNvPr>
          <p:cNvSpPr>
            <a:spLocks noGrp="1"/>
          </p:cNvSpPr>
          <p:nvPr>
            <p:ph type="dt" sz="half" idx="10"/>
          </p:nvPr>
        </p:nvSpPr>
        <p:spPr/>
        <p:txBody>
          <a:bodyPr/>
          <a:lstStyle/>
          <a:p>
            <a:fld id="{B27671C6-BBF0-48B6-8DB3-EA57C97CE4E8}" type="datetimeFigureOut">
              <a:rPr lang="en-GB" smtClean="0"/>
              <a:t>15/12/2023</a:t>
            </a:fld>
            <a:endParaRPr lang="en-GB"/>
          </a:p>
        </p:txBody>
      </p:sp>
      <p:sp>
        <p:nvSpPr>
          <p:cNvPr id="6" name="Footer Placeholder 5">
            <a:extLst>
              <a:ext uri="{FF2B5EF4-FFF2-40B4-BE49-F238E27FC236}">
                <a16:creationId xmlns:a16="http://schemas.microsoft.com/office/drawing/2014/main" id="{5D3B504E-6F61-EA29-B5B1-4742336F27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E4869-57D1-EA30-5368-A985C60A3D3D}"/>
              </a:ext>
            </a:extLst>
          </p:cNvPr>
          <p:cNvSpPr>
            <a:spLocks noGrp="1"/>
          </p:cNvSpPr>
          <p:nvPr>
            <p:ph type="sldNum" sz="quarter" idx="12"/>
          </p:nvPr>
        </p:nvSpPr>
        <p:spPr/>
        <p:txBody>
          <a:bodyPr/>
          <a:lstStyle/>
          <a:p>
            <a:fld id="{695C7C3F-B7FC-4A6C-AEEF-2A25E598BAA5}" type="slidenum">
              <a:rPr lang="en-GB" smtClean="0"/>
              <a:t>‹#›</a:t>
            </a:fld>
            <a:endParaRPr lang="en-GB"/>
          </a:p>
        </p:txBody>
      </p:sp>
    </p:spTree>
    <p:extLst>
      <p:ext uri="{BB962C8B-B14F-4D97-AF65-F5344CB8AC3E}">
        <p14:creationId xmlns:p14="http://schemas.microsoft.com/office/powerpoint/2010/main" val="340727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43AF0-B6E4-B820-6139-63D44F2B569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ADA2A8A-AE24-199F-ED39-9C9D43FDC6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DE6B9B-47D0-6400-F661-42C705D6846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24568D7-3D58-6CBF-6BCA-0585C06D40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8EEFCF-44D8-235B-D46B-2739AE5EF89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F95C505-D33A-5ADA-0ACD-3E00DE092ED1}"/>
              </a:ext>
            </a:extLst>
          </p:cNvPr>
          <p:cNvSpPr>
            <a:spLocks noGrp="1"/>
          </p:cNvSpPr>
          <p:nvPr>
            <p:ph type="dt" sz="half" idx="10"/>
          </p:nvPr>
        </p:nvSpPr>
        <p:spPr/>
        <p:txBody>
          <a:bodyPr/>
          <a:lstStyle/>
          <a:p>
            <a:fld id="{B27671C6-BBF0-48B6-8DB3-EA57C97CE4E8}" type="datetimeFigureOut">
              <a:rPr lang="en-GB" smtClean="0"/>
              <a:t>15/12/2023</a:t>
            </a:fld>
            <a:endParaRPr lang="en-GB"/>
          </a:p>
        </p:txBody>
      </p:sp>
      <p:sp>
        <p:nvSpPr>
          <p:cNvPr id="8" name="Footer Placeholder 7">
            <a:extLst>
              <a:ext uri="{FF2B5EF4-FFF2-40B4-BE49-F238E27FC236}">
                <a16:creationId xmlns:a16="http://schemas.microsoft.com/office/drawing/2014/main" id="{7B4E81DA-961E-91BE-781A-F1BA1151F1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0786C8-53CD-CE09-6D47-31A0104281FC}"/>
              </a:ext>
            </a:extLst>
          </p:cNvPr>
          <p:cNvSpPr>
            <a:spLocks noGrp="1"/>
          </p:cNvSpPr>
          <p:nvPr>
            <p:ph type="sldNum" sz="quarter" idx="12"/>
          </p:nvPr>
        </p:nvSpPr>
        <p:spPr/>
        <p:txBody>
          <a:bodyPr/>
          <a:lstStyle/>
          <a:p>
            <a:fld id="{695C7C3F-B7FC-4A6C-AEEF-2A25E598BAA5}" type="slidenum">
              <a:rPr lang="en-GB" smtClean="0"/>
              <a:t>‹#›</a:t>
            </a:fld>
            <a:endParaRPr lang="en-GB"/>
          </a:p>
        </p:txBody>
      </p:sp>
    </p:spTree>
    <p:extLst>
      <p:ext uri="{BB962C8B-B14F-4D97-AF65-F5344CB8AC3E}">
        <p14:creationId xmlns:p14="http://schemas.microsoft.com/office/powerpoint/2010/main" val="222833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77AB-D347-8664-009C-10705C5EED8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52666DE-EB49-0E77-6493-62E8A650DC42}"/>
              </a:ext>
            </a:extLst>
          </p:cNvPr>
          <p:cNvSpPr>
            <a:spLocks noGrp="1"/>
          </p:cNvSpPr>
          <p:nvPr>
            <p:ph type="dt" sz="half" idx="10"/>
          </p:nvPr>
        </p:nvSpPr>
        <p:spPr/>
        <p:txBody>
          <a:bodyPr/>
          <a:lstStyle/>
          <a:p>
            <a:fld id="{B27671C6-BBF0-48B6-8DB3-EA57C97CE4E8}" type="datetimeFigureOut">
              <a:rPr lang="en-GB" smtClean="0"/>
              <a:t>15/12/2023</a:t>
            </a:fld>
            <a:endParaRPr lang="en-GB"/>
          </a:p>
        </p:txBody>
      </p:sp>
      <p:sp>
        <p:nvSpPr>
          <p:cNvPr id="4" name="Footer Placeholder 3">
            <a:extLst>
              <a:ext uri="{FF2B5EF4-FFF2-40B4-BE49-F238E27FC236}">
                <a16:creationId xmlns:a16="http://schemas.microsoft.com/office/drawing/2014/main" id="{2C8F69DE-7729-FAC9-8DD4-23FFC9BD3B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17657B-5A21-3A1D-79A1-5F491050F918}"/>
              </a:ext>
            </a:extLst>
          </p:cNvPr>
          <p:cNvSpPr>
            <a:spLocks noGrp="1"/>
          </p:cNvSpPr>
          <p:nvPr>
            <p:ph type="sldNum" sz="quarter" idx="12"/>
          </p:nvPr>
        </p:nvSpPr>
        <p:spPr/>
        <p:txBody>
          <a:bodyPr/>
          <a:lstStyle/>
          <a:p>
            <a:fld id="{695C7C3F-B7FC-4A6C-AEEF-2A25E598BAA5}" type="slidenum">
              <a:rPr lang="en-GB" smtClean="0"/>
              <a:t>‹#›</a:t>
            </a:fld>
            <a:endParaRPr lang="en-GB"/>
          </a:p>
        </p:txBody>
      </p:sp>
    </p:spTree>
    <p:extLst>
      <p:ext uri="{BB962C8B-B14F-4D97-AF65-F5344CB8AC3E}">
        <p14:creationId xmlns:p14="http://schemas.microsoft.com/office/powerpoint/2010/main" val="359731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D0CC39-6450-2FE3-0600-1627ACF66DF1}"/>
              </a:ext>
            </a:extLst>
          </p:cNvPr>
          <p:cNvSpPr>
            <a:spLocks noGrp="1"/>
          </p:cNvSpPr>
          <p:nvPr>
            <p:ph type="dt" sz="half" idx="10"/>
          </p:nvPr>
        </p:nvSpPr>
        <p:spPr/>
        <p:txBody>
          <a:bodyPr/>
          <a:lstStyle/>
          <a:p>
            <a:fld id="{B27671C6-BBF0-48B6-8DB3-EA57C97CE4E8}" type="datetimeFigureOut">
              <a:rPr lang="en-GB" smtClean="0"/>
              <a:t>15/12/2023</a:t>
            </a:fld>
            <a:endParaRPr lang="en-GB"/>
          </a:p>
        </p:txBody>
      </p:sp>
      <p:sp>
        <p:nvSpPr>
          <p:cNvPr id="3" name="Footer Placeholder 2">
            <a:extLst>
              <a:ext uri="{FF2B5EF4-FFF2-40B4-BE49-F238E27FC236}">
                <a16:creationId xmlns:a16="http://schemas.microsoft.com/office/drawing/2014/main" id="{87332079-5668-2951-C623-A25F43FFC1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79C052-41D6-2FEB-C03F-CBEBAEEBB73A}"/>
              </a:ext>
            </a:extLst>
          </p:cNvPr>
          <p:cNvSpPr>
            <a:spLocks noGrp="1"/>
          </p:cNvSpPr>
          <p:nvPr>
            <p:ph type="sldNum" sz="quarter" idx="12"/>
          </p:nvPr>
        </p:nvSpPr>
        <p:spPr/>
        <p:txBody>
          <a:bodyPr/>
          <a:lstStyle/>
          <a:p>
            <a:fld id="{695C7C3F-B7FC-4A6C-AEEF-2A25E598BAA5}" type="slidenum">
              <a:rPr lang="en-GB" smtClean="0"/>
              <a:t>‹#›</a:t>
            </a:fld>
            <a:endParaRPr lang="en-GB"/>
          </a:p>
        </p:txBody>
      </p:sp>
    </p:spTree>
    <p:extLst>
      <p:ext uri="{BB962C8B-B14F-4D97-AF65-F5344CB8AC3E}">
        <p14:creationId xmlns:p14="http://schemas.microsoft.com/office/powerpoint/2010/main" val="3882424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50C35-DBD5-122F-EB67-B510183E8A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7DEAE59-D0C9-2F4E-06EB-42DCEDDF2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AA4D06A-795A-DD44-8795-ECA7326FD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5B2DD8-EADE-4256-D93F-C9AA4A1C1334}"/>
              </a:ext>
            </a:extLst>
          </p:cNvPr>
          <p:cNvSpPr>
            <a:spLocks noGrp="1"/>
          </p:cNvSpPr>
          <p:nvPr>
            <p:ph type="dt" sz="half" idx="10"/>
          </p:nvPr>
        </p:nvSpPr>
        <p:spPr/>
        <p:txBody>
          <a:bodyPr/>
          <a:lstStyle/>
          <a:p>
            <a:fld id="{B27671C6-BBF0-48B6-8DB3-EA57C97CE4E8}" type="datetimeFigureOut">
              <a:rPr lang="en-GB" smtClean="0"/>
              <a:t>15/12/2023</a:t>
            </a:fld>
            <a:endParaRPr lang="en-GB"/>
          </a:p>
        </p:txBody>
      </p:sp>
      <p:sp>
        <p:nvSpPr>
          <p:cNvPr id="6" name="Footer Placeholder 5">
            <a:extLst>
              <a:ext uri="{FF2B5EF4-FFF2-40B4-BE49-F238E27FC236}">
                <a16:creationId xmlns:a16="http://schemas.microsoft.com/office/drawing/2014/main" id="{C79038D0-4093-AF88-6F85-0BF2CC72E1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EBBE0F-6E48-4B9B-B937-806B7E56F6B8}"/>
              </a:ext>
            </a:extLst>
          </p:cNvPr>
          <p:cNvSpPr>
            <a:spLocks noGrp="1"/>
          </p:cNvSpPr>
          <p:nvPr>
            <p:ph type="sldNum" sz="quarter" idx="12"/>
          </p:nvPr>
        </p:nvSpPr>
        <p:spPr/>
        <p:txBody>
          <a:bodyPr/>
          <a:lstStyle/>
          <a:p>
            <a:fld id="{695C7C3F-B7FC-4A6C-AEEF-2A25E598BAA5}" type="slidenum">
              <a:rPr lang="en-GB" smtClean="0"/>
              <a:t>‹#›</a:t>
            </a:fld>
            <a:endParaRPr lang="en-GB"/>
          </a:p>
        </p:txBody>
      </p:sp>
    </p:spTree>
    <p:extLst>
      <p:ext uri="{BB962C8B-B14F-4D97-AF65-F5344CB8AC3E}">
        <p14:creationId xmlns:p14="http://schemas.microsoft.com/office/powerpoint/2010/main" val="206858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7CE5-AE7F-4F6D-0151-6ADB4C09F3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A594AF2-47A0-ECD3-9150-D8DDF8830E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FF4A773-F517-F902-9192-1240E5A03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8C9937-3DFD-65FA-6849-0EBB862E88E5}"/>
              </a:ext>
            </a:extLst>
          </p:cNvPr>
          <p:cNvSpPr>
            <a:spLocks noGrp="1"/>
          </p:cNvSpPr>
          <p:nvPr>
            <p:ph type="dt" sz="half" idx="10"/>
          </p:nvPr>
        </p:nvSpPr>
        <p:spPr/>
        <p:txBody>
          <a:bodyPr/>
          <a:lstStyle/>
          <a:p>
            <a:fld id="{B27671C6-BBF0-48B6-8DB3-EA57C97CE4E8}" type="datetimeFigureOut">
              <a:rPr lang="en-GB" smtClean="0"/>
              <a:t>15/12/2023</a:t>
            </a:fld>
            <a:endParaRPr lang="en-GB"/>
          </a:p>
        </p:txBody>
      </p:sp>
      <p:sp>
        <p:nvSpPr>
          <p:cNvPr id="6" name="Footer Placeholder 5">
            <a:extLst>
              <a:ext uri="{FF2B5EF4-FFF2-40B4-BE49-F238E27FC236}">
                <a16:creationId xmlns:a16="http://schemas.microsoft.com/office/drawing/2014/main" id="{6B6D6773-F0AD-2CBB-B6E4-E4FAA6C57E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530CDB-6E35-D67B-3574-E59DED79EEE3}"/>
              </a:ext>
            </a:extLst>
          </p:cNvPr>
          <p:cNvSpPr>
            <a:spLocks noGrp="1"/>
          </p:cNvSpPr>
          <p:nvPr>
            <p:ph type="sldNum" sz="quarter" idx="12"/>
          </p:nvPr>
        </p:nvSpPr>
        <p:spPr/>
        <p:txBody>
          <a:bodyPr/>
          <a:lstStyle/>
          <a:p>
            <a:fld id="{695C7C3F-B7FC-4A6C-AEEF-2A25E598BAA5}" type="slidenum">
              <a:rPr lang="en-GB" smtClean="0"/>
              <a:t>‹#›</a:t>
            </a:fld>
            <a:endParaRPr lang="en-GB"/>
          </a:p>
        </p:txBody>
      </p:sp>
    </p:spTree>
    <p:extLst>
      <p:ext uri="{BB962C8B-B14F-4D97-AF65-F5344CB8AC3E}">
        <p14:creationId xmlns:p14="http://schemas.microsoft.com/office/powerpoint/2010/main" val="3159892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EB8450-45EF-57D2-9121-E1F741B2B7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491917E-DB15-5BE7-3B72-15ABF9D71C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64F0587-51A0-0331-B8B9-4783C1544A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671C6-BBF0-48B6-8DB3-EA57C97CE4E8}" type="datetimeFigureOut">
              <a:rPr lang="en-GB" smtClean="0"/>
              <a:t>15/12/2023</a:t>
            </a:fld>
            <a:endParaRPr lang="en-GB"/>
          </a:p>
        </p:txBody>
      </p:sp>
      <p:sp>
        <p:nvSpPr>
          <p:cNvPr id="5" name="Footer Placeholder 4">
            <a:extLst>
              <a:ext uri="{FF2B5EF4-FFF2-40B4-BE49-F238E27FC236}">
                <a16:creationId xmlns:a16="http://schemas.microsoft.com/office/drawing/2014/main" id="{D2D45878-0381-D5B9-C1A6-F64A0D180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90F8E3-3393-1367-A8D1-D0AB1693EB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C7C3F-B7FC-4A6C-AEEF-2A25E598BAA5}" type="slidenum">
              <a:rPr lang="en-GB" smtClean="0"/>
              <a:t>‹#›</a:t>
            </a:fld>
            <a:endParaRPr lang="en-GB"/>
          </a:p>
        </p:txBody>
      </p:sp>
    </p:spTree>
    <p:extLst>
      <p:ext uri="{BB962C8B-B14F-4D97-AF65-F5344CB8AC3E}">
        <p14:creationId xmlns:p14="http://schemas.microsoft.com/office/powerpoint/2010/main" val="2057657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7D9F-5B6E-48C8-D5BB-C9E0C8C906DC}"/>
              </a:ext>
            </a:extLst>
          </p:cNvPr>
          <p:cNvSpPr>
            <a:spLocks noGrp="1"/>
          </p:cNvSpPr>
          <p:nvPr>
            <p:ph type="ctrTitle"/>
          </p:nvPr>
        </p:nvSpPr>
        <p:spPr>
          <a:xfrm>
            <a:off x="3717735" y="3102217"/>
            <a:ext cx="3102515" cy="450348"/>
          </a:xfrm>
          <a:solidFill>
            <a:srgbClr val="FFFF00"/>
          </a:solidFill>
          <a:ln>
            <a:solidFill>
              <a:srgbClr val="002060"/>
            </a:solidFill>
          </a:ln>
        </p:spPr>
        <p:txBody>
          <a:bodyPr>
            <a:noAutofit/>
          </a:bodyPr>
          <a:lstStyle/>
          <a:p>
            <a:r>
              <a:rPr lang="en-GB" sz="1400" u="sng" dirty="0"/>
              <a:t>Y9 Economics Knowledge Organiser</a:t>
            </a:r>
          </a:p>
        </p:txBody>
      </p:sp>
      <p:sp>
        <p:nvSpPr>
          <p:cNvPr id="4" name="Rectangle 3">
            <a:extLst>
              <a:ext uri="{FF2B5EF4-FFF2-40B4-BE49-F238E27FC236}">
                <a16:creationId xmlns:a16="http://schemas.microsoft.com/office/drawing/2014/main" id="{E73A4740-A54B-1178-E1DD-CB0544AB29CA}"/>
              </a:ext>
            </a:extLst>
          </p:cNvPr>
          <p:cNvSpPr/>
          <p:nvPr/>
        </p:nvSpPr>
        <p:spPr>
          <a:xfrm>
            <a:off x="149547" y="401501"/>
            <a:ext cx="3247994" cy="9981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en-GB" sz="1200" dirty="0">
                <a:solidFill>
                  <a:schemeClr val="tx1"/>
                </a:solidFill>
              </a:rPr>
              <a:t>Needs are….. Essential to our daily life.</a:t>
            </a:r>
          </a:p>
          <a:p>
            <a:pPr algn="just">
              <a:lnSpc>
                <a:spcPct val="115000"/>
              </a:lnSpc>
              <a:spcAft>
                <a:spcPts val="1000"/>
              </a:spcAft>
            </a:pPr>
            <a:endParaRPr lang="en-GB" sz="1200" dirty="0">
              <a:solidFill>
                <a:schemeClr val="tx1"/>
              </a:solidFill>
            </a:endParaRPr>
          </a:p>
          <a:p>
            <a:pPr algn="just">
              <a:lnSpc>
                <a:spcPct val="115000"/>
              </a:lnSpc>
              <a:spcAft>
                <a:spcPts val="1000"/>
              </a:spcAft>
            </a:pPr>
            <a:r>
              <a:rPr lang="en-GB" sz="1200" dirty="0">
                <a:solidFill>
                  <a:schemeClr val="tx1"/>
                </a:solidFill>
              </a:rPr>
              <a:t>Wants are….. Things we could survive without.</a:t>
            </a:r>
          </a:p>
        </p:txBody>
      </p:sp>
      <p:sp>
        <p:nvSpPr>
          <p:cNvPr id="5" name="Rectangle 4">
            <a:extLst>
              <a:ext uri="{FF2B5EF4-FFF2-40B4-BE49-F238E27FC236}">
                <a16:creationId xmlns:a16="http://schemas.microsoft.com/office/drawing/2014/main" id="{A08F7BE7-D450-776B-0337-BA0177778FBA}"/>
              </a:ext>
            </a:extLst>
          </p:cNvPr>
          <p:cNvSpPr/>
          <p:nvPr/>
        </p:nvSpPr>
        <p:spPr>
          <a:xfrm>
            <a:off x="149548" y="1466526"/>
            <a:ext cx="3247994" cy="998123"/>
          </a:xfrm>
          <a:prstGeom prst="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Good</a:t>
            </a:r>
            <a:r>
              <a:rPr lang="en-GB" sz="1200" dirty="0">
                <a:solidFill>
                  <a:prstClr val="black"/>
                </a:solidFill>
              </a:rPr>
              <a:t> are tangible things that can be consumed</a:t>
            </a:r>
          </a:p>
          <a:p>
            <a:pPr algn="ctr"/>
            <a:endParaRPr lang="en-GB" sz="1200" b="1" dirty="0">
              <a:solidFill>
                <a:prstClr val="black"/>
              </a:solidFill>
            </a:endParaRPr>
          </a:p>
          <a:p>
            <a:pPr algn="ctr"/>
            <a:r>
              <a:rPr lang="en-GB" sz="1200" b="1" dirty="0">
                <a:solidFill>
                  <a:prstClr val="black"/>
                </a:solidFill>
              </a:rPr>
              <a:t>Service </a:t>
            </a:r>
            <a:r>
              <a:rPr lang="en-GB" sz="1200" dirty="0">
                <a:solidFill>
                  <a:prstClr val="black"/>
                </a:solidFill>
              </a:rPr>
              <a:t>is a transaction in which no physical goods are transferred from the seller to the buyer.</a:t>
            </a:r>
          </a:p>
        </p:txBody>
      </p:sp>
      <p:sp>
        <p:nvSpPr>
          <p:cNvPr id="6" name="Rectangle 5">
            <a:extLst>
              <a:ext uri="{FF2B5EF4-FFF2-40B4-BE49-F238E27FC236}">
                <a16:creationId xmlns:a16="http://schemas.microsoft.com/office/drawing/2014/main" id="{55228C8E-776B-1474-575E-20623424EE39}"/>
              </a:ext>
            </a:extLst>
          </p:cNvPr>
          <p:cNvSpPr/>
          <p:nvPr/>
        </p:nvSpPr>
        <p:spPr>
          <a:xfrm>
            <a:off x="149547" y="3365694"/>
            <a:ext cx="3247994" cy="1181139"/>
          </a:xfrm>
          <a:prstGeom prst="rect">
            <a:avLst/>
          </a:prstGeom>
          <a:solidFill>
            <a:schemeClr val="accent4">
              <a:lumMod val="40000"/>
              <a:lumOff val="60000"/>
            </a:scheme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Limited quantities of resources but, unlimited wants and needs </a:t>
            </a:r>
            <a:endParaRPr lang="en-GB" sz="2400" dirty="0">
              <a:solidFill>
                <a:schemeClr val="tx1"/>
              </a:solidFill>
            </a:endParaRPr>
          </a:p>
        </p:txBody>
      </p:sp>
      <p:sp>
        <p:nvSpPr>
          <p:cNvPr id="7" name="Rectangle 6">
            <a:extLst>
              <a:ext uri="{FF2B5EF4-FFF2-40B4-BE49-F238E27FC236}">
                <a16:creationId xmlns:a16="http://schemas.microsoft.com/office/drawing/2014/main" id="{C438669A-E2A1-F901-315A-B897F0F7858A}"/>
              </a:ext>
            </a:extLst>
          </p:cNvPr>
          <p:cNvSpPr/>
          <p:nvPr/>
        </p:nvSpPr>
        <p:spPr>
          <a:xfrm>
            <a:off x="149547" y="2857700"/>
            <a:ext cx="3247994" cy="277990"/>
          </a:xfrm>
          <a:prstGeom prst="rect">
            <a:avLst/>
          </a:prstGeom>
          <a:solidFill>
            <a:schemeClr val="accent2">
              <a:lumMod val="40000"/>
              <a:lumOff val="60000"/>
            </a:scheme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75" dirty="0">
                <a:solidFill>
                  <a:schemeClr val="tx1"/>
                </a:solidFill>
              </a:rPr>
              <a:t>Scarcity is…</a:t>
            </a:r>
            <a:endParaRPr lang="en-GB" sz="2475" dirty="0">
              <a:solidFill>
                <a:schemeClr val="tx1"/>
              </a:solidFill>
            </a:endParaRPr>
          </a:p>
        </p:txBody>
      </p:sp>
      <p:sp>
        <p:nvSpPr>
          <p:cNvPr id="8" name="Rectangle 7">
            <a:extLst>
              <a:ext uri="{FF2B5EF4-FFF2-40B4-BE49-F238E27FC236}">
                <a16:creationId xmlns:a16="http://schemas.microsoft.com/office/drawing/2014/main" id="{9B2EF480-74D5-E91D-8BAB-4B08C089FC12}"/>
              </a:ext>
            </a:extLst>
          </p:cNvPr>
          <p:cNvSpPr/>
          <p:nvPr/>
        </p:nvSpPr>
        <p:spPr>
          <a:xfrm>
            <a:off x="7024067" y="709568"/>
            <a:ext cx="5135516" cy="2287127"/>
          </a:xfrm>
          <a:prstGeom prst="rect">
            <a:avLst/>
          </a:prstGeom>
          <a:solidFill>
            <a:schemeClr val="accent2">
              <a:lumMod val="20000"/>
              <a:lumOff val="80000"/>
            </a:scheme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b="1" dirty="0">
                <a:solidFill>
                  <a:schemeClr val="tx1"/>
                </a:solidFill>
              </a:rPr>
              <a:t>What to produce? </a:t>
            </a:r>
            <a:r>
              <a:rPr lang="en-GB" sz="1350" dirty="0">
                <a:solidFill>
                  <a:schemeClr val="tx1"/>
                </a:solidFill>
              </a:rPr>
              <a:t>What should the economy produce in order to satisfy human wants. Examples include phones, guitars, laptops.</a:t>
            </a:r>
          </a:p>
          <a:p>
            <a:endParaRPr lang="en-GB" sz="1350" dirty="0">
              <a:solidFill>
                <a:schemeClr val="tx1"/>
              </a:solidFill>
            </a:endParaRPr>
          </a:p>
          <a:p>
            <a:r>
              <a:rPr lang="en-GB" sz="1350" b="1" dirty="0">
                <a:solidFill>
                  <a:schemeClr val="tx1"/>
                </a:solidFill>
              </a:rPr>
              <a:t>How to produce?</a:t>
            </a:r>
            <a:r>
              <a:rPr lang="en-GB" sz="1350" dirty="0">
                <a:solidFill>
                  <a:schemeClr val="tx1"/>
                </a:solidFill>
              </a:rPr>
              <a:t> Producing goods using the least amount of materials to make the most profit.</a:t>
            </a:r>
          </a:p>
          <a:p>
            <a:endParaRPr lang="en-GB" sz="1350" dirty="0">
              <a:solidFill>
                <a:schemeClr val="tx1"/>
              </a:solidFill>
            </a:endParaRPr>
          </a:p>
          <a:p>
            <a:r>
              <a:rPr lang="en-GB" sz="1350" b="1" dirty="0">
                <a:solidFill>
                  <a:schemeClr val="tx1"/>
                </a:solidFill>
              </a:rPr>
              <a:t>For whom to produce?</a:t>
            </a:r>
            <a:r>
              <a:rPr lang="en-GB" sz="1350" dirty="0">
                <a:solidFill>
                  <a:schemeClr val="tx1"/>
                </a:solidFill>
              </a:rPr>
              <a:t> Deciding a target market, e.g. targeting people with a high income or to target the people with a low income. E.g. Luxury car companies such as Bentley or Bugatti would target very wealthy consumers with a high income, whereas McDonalds would be able to market to children as they are not targeting wealthy people. </a:t>
            </a:r>
          </a:p>
        </p:txBody>
      </p:sp>
      <p:pic>
        <p:nvPicPr>
          <p:cNvPr id="9" name="Picture 8">
            <a:extLst>
              <a:ext uri="{FF2B5EF4-FFF2-40B4-BE49-F238E27FC236}">
                <a16:creationId xmlns:a16="http://schemas.microsoft.com/office/drawing/2014/main" id="{4F5B97DB-8945-A4DD-B6C4-7547525A34AB}"/>
              </a:ext>
            </a:extLst>
          </p:cNvPr>
          <p:cNvPicPr>
            <a:picLocks noChangeAspect="1"/>
          </p:cNvPicPr>
          <p:nvPr/>
        </p:nvPicPr>
        <p:blipFill rotWithShape="1">
          <a:blip r:embed="rId2"/>
          <a:srcRect l="26757" t="68945" r="29759" b="23047"/>
          <a:stretch/>
        </p:blipFill>
        <p:spPr>
          <a:xfrm>
            <a:off x="7024067" y="0"/>
            <a:ext cx="4915948" cy="634532"/>
          </a:xfrm>
          <a:prstGeom prst="rect">
            <a:avLst/>
          </a:prstGeom>
        </p:spPr>
      </p:pic>
      <p:sp>
        <p:nvSpPr>
          <p:cNvPr id="10" name="Rectangle 9">
            <a:extLst>
              <a:ext uri="{FF2B5EF4-FFF2-40B4-BE49-F238E27FC236}">
                <a16:creationId xmlns:a16="http://schemas.microsoft.com/office/drawing/2014/main" id="{5F19DEFA-510F-B2E6-72FB-4EA80CAFC0D0}"/>
              </a:ext>
            </a:extLst>
          </p:cNvPr>
          <p:cNvSpPr/>
          <p:nvPr/>
        </p:nvSpPr>
        <p:spPr>
          <a:xfrm>
            <a:off x="9198072" y="3315593"/>
            <a:ext cx="1088586" cy="55327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563"/>
              </a:spcAft>
            </a:pPr>
            <a:r>
              <a:rPr lang="en-GB" sz="1350" dirty="0">
                <a:solidFill>
                  <a:schemeClr val="tx1"/>
                </a:solidFill>
              </a:rPr>
              <a:t>C</a:t>
            </a:r>
          </a:p>
        </p:txBody>
      </p:sp>
      <p:sp>
        <p:nvSpPr>
          <p:cNvPr id="11" name="Rectangle 10">
            <a:extLst>
              <a:ext uri="{FF2B5EF4-FFF2-40B4-BE49-F238E27FC236}">
                <a16:creationId xmlns:a16="http://schemas.microsoft.com/office/drawing/2014/main" id="{F6C35CE6-FCF8-4F3D-DD8E-23ED8EEF9DAA}"/>
              </a:ext>
            </a:extLst>
          </p:cNvPr>
          <p:cNvSpPr/>
          <p:nvPr/>
        </p:nvSpPr>
        <p:spPr>
          <a:xfrm>
            <a:off x="9198071" y="4184709"/>
            <a:ext cx="1088586" cy="52625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563"/>
              </a:spcAft>
            </a:pPr>
            <a:r>
              <a:rPr lang="en-GB" sz="1350" dirty="0">
                <a:solidFill>
                  <a:schemeClr val="tx1"/>
                </a:solidFill>
              </a:rPr>
              <a:t>E</a:t>
            </a:r>
          </a:p>
        </p:txBody>
      </p:sp>
      <p:sp>
        <p:nvSpPr>
          <p:cNvPr id="12" name="Rectangle 11">
            <a:extLst>
              <a:ext uri="{FF2B5EF4-FFF2-40B4-BE49-F238E27FC236}">
                <a16:creationId xmlns:a16="http://schemas.microsoft.com/office/drawing/2014/main" id="{F521C92C-0CA2-CB25-4F10-BDD9C8B3DC59}"/>
              </a:ext>
            </a:extLst>
          </p:cNvPr>
          <p:cNvSpPr/>
          <p:nvPr/>
        </p:nvSpPr>
        <p:spPr>
          <a:xfrm>
            <a:off x="9224066" y="6005710"/>
            <a:ext cx="1062591" cy="52625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563"/>
              </a:spcAft>
            </a:pPr>
            <a:r>
              <a:rPr lang="en-GB" sz="1350" dirty="0">
                <a:solidFill>
                  <a:schemeClr val="tx1"/>
                </a:solidFill>
              </a:rPr>
              <a:t>L</a:t>
            </a:r>
          </a:p>
        </p:txBody>
      </p:sp>
      <p:sp>
        <p:nvSpPr>
          <p:cNvPr id="13" name="Rectangle 12">
            <a:extLst>
              <a:ext uri="{FF2B5EF4-FFF2-40B4-BE49-F238E27FC236}">
                <a16:creationId xmlns:a16="http://schemas.microsoft.com/office/drawing/2014/main" id="{2BC7CE98-F404-5FCE-E080-29413CE36040}"/>
              </a:ext>
            </a:extLst>
          </p:cNvPr>
          <p:cNvSpPr/>
          <p:nvPr/>
        </p:nvSpPr>
        <p:spPr>
          <a:xfrm>
            <a:off x="9198071" y="5136594"/>
            <a:ext cx="1088586" cy="52625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563"/>
              </a:spcAft>
            </a:pPr>
            <a:r>
              <a:rPr lang="en-GB" sz="1350" dirty="0">
                <a:solidFill>
                  <a:schemeClr val="tx1"/>
                </a:solidFill>
              </a:rPr>
              <a:t>L</a:t>
            </a:r>
          </a:p>
        </p:txBody>
      </p:sp>
      <p:sp>
        <p:nvSpPr>
          <p:cNvPr id="14" name="Rounded Rectangle 1">
            <a:extLst>
              <a:ext uri="{FF2B5EF4-FFF2-40B4-BE49-F238E27FC236}">
                <a16:creationId xmlns:a16="http://schemas.microsoft.com/office/drawing/2014/main" id="{1310E420-CEBE-6F1C-C326-57B38144B726}"/>
              </a:ext>
            </a:extLst>
          </p:cNvPr>
          <p:cNvSpPr/>
          <p:nvPr/>
        </p:nvSpPr>
        <p:spPr>
          <a:xfrm>
            <a:off x="10636769" y="5035184"/>
            <a:ext cx="1296144" cy="7290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13" dirty="0"/>
              <a:t>The land/site which the business is located on &amp; other natural resources</a:t>
            </a:r>
            <a:endParaRPr lang="en-US" sz="1013" dirty="0"/>
          </a:p>
        </p:txBody>
      </p:sp>
      <p:sp>
        <p:nvSpPr>
          <p:cNvPr id="15" name="Rounded Rectangle 5">
            <a:extLst>
              <a:ext uri="{FF2B5EF4-FFF2-40B4-BE49-F238E27FC236}">
                <a16:creationId xmlns:a16="http://schemas.microsoft.com/office/drawing/2014/main" id="{22373837-4373-D317-3DBE-C60FC9419936}"/>
              </a:ext>
            </a:extLst>
          </p:cNvPr>
          <p:cNvSpPr/>
          <p:nvPr/>
        </p:nvSpPr>
        <p:spPr>
          <a:xfrm>
            <a:off x="10643871" y="4030006"/>
            <a:ext cx="1289042" cy="8356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13" dirty="0"/>
              <a:t>The skills of the people running the business to identify business opportunities</a:t>
            </a:r>
            <a:endParaRPr lang="en-US" sz="1013" dirty="0"/>
          </a:p>
        </p:txBody>
      </p:sp>
      <p:sp>
        <p:nvSpPr>
          <p:cNvPr id="16" name="Rounded Rectangle 6">
            <a:extLst>
              <a:ext uri="{FF2B5EF4-FFF2-40B4-BE49-F238E27FC236}">
                <a16:creationId xmlns:a16="http://schemas.microsoft.com/office/drawing/2014/main" id="{1E214E20-743E-FDCE-89DB-127D60C992F3}"/>
              </a:ext>
            </a:extLst>
          </p:cNvPr>
          <p:cNvSpPr/>
          <p:nvPr/>
        </p:nvSpPr>
        <p:spPr>
          <a:xfrm>
            <a:off x="10643871" y="5983070"/>
            <a:ext cx="1296144" cy="7290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13" dirty="0"/>
              <a:t>The skills and numbers of employees</a:t>
            </a:r>
            <a:endParaRPr lang="en-US" sz="1013" dirty="0"/>
          </a:p>
        </p:txBody>
      </p:sp>
      <p:sp>
        <p:nvSpPr>
          <p:cNvPr id="17" name="Rounded Rectangle 7">
            <a:extLst>
              <a:ext uri="{FF2B5EF4-FFF2-40B4-BE49-F238E27FC236}">
                <a16:creationId xmlns:a16="http://schemas.microsoft.com/office/drawing/2014/main" id="{B03BE61D-2BC2-A942-D705-CBA00D5CC65A}"/>
              </a:ext>
            </a:extLst>
          </p:cNvPr>
          <p:cNvSpPr/>
          <p:nvPr/>
        </p:nvSpPr>
        <p:spPr>
          <a:xfrm>
            <a:off x="10643871" y="3234744"/>
            <a:ext cx="1296144" cy="7290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13" dirty="0"/>
              <a:t>The equipment used to provide the good or service</a:t>
            </a:r>
            <a:endParaRPr lang="en-US" sz="1013" dirty="0"/>
          </a:p>
        </p:txBody>
      </p:sp>
      <p:sp>
        <p:nvSpPr>
          <p:cNvPr id="19" name="Rectangle 18">
            <a:extLst>
              <a:ext uri="{FF2B5EF4-FFF2-40B4-BE49-F238E27FC236}">
                <a16:creationId xmlns:a16="http://schemas.microsoft.com/office/drawing/2014/main" id="{1713AC99-1200-ACC7-FDCB-698C6CD9FD80}"/>
              </a:ext>
            </a:extLst>
          </p:cNvPr>
          <p:cNvSpPr/>
          <p:nvPr/>
        </p:nvSpPr>
        <p:spPr>
          <a:xfrm>
            <a:off x="3717735" y="459254"/>
            <a:ext cx="3102515" cy="2606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563"/>
              </a:spcAft>
            </a:pPr>
            <a:endParaRPr lang="en-GB" sz="1200" u="sng" dirty="0">
              <a:solidFill>
                <a:schemeClr val="tx1"/>
              </a:solidFill>
            </a:endParaRPr>
          </a:p>
          <a:p>
            <a:pPr algn="just">
              <a:lnSpc>
                <a:spcPct val="115000"/>
              </a:lnSpc>
              <a:spcAft>
                <a:spcPts val="563"/>
              </a:spcAft>
            </a:pPr>
            <a:r>
              <a:rPr lang="en-GB" sz="1200" u="sng" dirty="0">
                <a:solidFill>
                  <a:schemeClr val="tx1"/>
                </a:solidFill>
              </a:rPr>
              <a:t>Choice- </a:t>
            </a:r>
            <a:r>
              <a:rPr lang="en-GB" sz="1200" dirty="0">
                <a:solidFill>
                  <a:schemeClr val="tx1"/>
                </a:solidFill>
              </a:rPr>
              <a:t>Making a decision normally involves a trade-off.</a:t>
            </a:r>
          </a:p>
          <a:p>
            <a:pPr algn="just">
              <a:lnSpc>
                <a:spcPct val="115000"/>
              </a:lnSpc>
              <a:spcAft>
                <a:spcPts val="563"/>
              </a:spcAft>
            </a:pPr>
            <a:r>
              <a:rPr lang="en-GB" sz="1200" u="sng" dirty="0">
                <a:solidFill>
                  <a:schemeClr val="tx1"/>
                </a:solidFill>
              </a:rPr>
              <a:t>Trade-offs- </a:t>
            </a:r>
            <a:r>
              <a:rPr lang="en-GB" sz="1200" dirty="0">
                <a:solidFill>
                  <a:schemeClr val="tx1"/>
                </a:solidFill>
              </a:rPr>
              <a:t>A trade-off arises where having more of one thing potentially results in having less of another. </a:t>
            </a:r>
          </a:p>
          <a:p>
            <a:pPr algn="just">
              <a:lnSpc>
                <a:spcPct val="115000"/>
              </a:lnSpc>
              <a:spcAft>
                <a:spcPts val="563"/>
              </a:spcAft>
            </a:pPr>
            <a:r>
              <a:rPr lang="en-GB" sz="1200" dirty="0">
                <a:solidFill>
                  <a:schemeClr val="tx1"/>
                </a:solidFill>
              </a:rPr>
              <a:t>Opportunity cost is the cost of missing out on the next best alternative. In other words, opportunity cost represents the benefits that could have been gained by taking a different decision.</a:t>
            </a:r>
          </a:p>
          <a:p>
            <a:pPr algn="just">
              <a:lnSpc>
                <a:spcPct val="115000"/>
              </a:lnSpc>
              <a:spcAft>
                <a:spcPts val="563"/>
              </a:spcAft>
            </a:pPr>
            <a:endParaRPr lang="en-GB" sz="1200" dirty="0">
              <a:solidFill>
                <a:schemeClr val="tx1"/>
              </a:solidFill>
            </a:endParaRPr>
          </a:p>
          <a:p>
            <a:pPr algn="just">
              <a:lnSpc>
                <a:spcPct val="115000"/>
              </a:lnSpc>
              <a:spcAft>
                <a:spcPts val="563"/>
              </a:spcAft>
            </a:pPr>
            <a:endParaRPr lang="en-GB" sz="1200" dirty="0">
              <a:solidFill>
                <a:schemeClr val="tx1"/>
              </a:solidFill>
            </a:endParaRPr>
          </a:p>
        </p:txBody>
      </p:sp>
      <p:sp>
        <p:nvSpPr>
          <p:cNvPr id="20" name="Title 1">
            <a:extLst>
              <a:ext uri="{FF2B5EF4-FFF2-40B4-BE49-F238E27FC236}">
                <a16:creationId xmlns:a16="http://schemas.microsoft.com/office/drawing/2014/main" id="{9265AC65-D0F1-EF1A-4FFF-34C76F599E0C}"/>
              </a:ext>
            </a:extLst>
          </p:cNvPr>
          <p:cNvSpPr txBox="1">
            <a:spLocks/>
          </p:cNvSpPr>
          <p:nvPr/>
        </p:nvSpPr>
        <p:spPr>
          <a:xfrm rot="16200000">
            <a:off x="7167149" y="4741980"/>
            <a:ext cx="3435835" cy="354590"/>
          </a:xfrm>
          <a:prstGeom prst="rect">
            <a:avLst/>
          </a:prstGeom>
          <a:solidFill>
            <a:srgbClr val="FFFF99"/>
          </a:solidFill>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000" dirty="0">
                <a:latin typeface="Arial Narrow" panose="020B0606020202030204" pitchFamily="34" charset="0"/>
              </a:rPr>
              <a:t>Factors of production</a:t>
            </a:r>
          </a:p>
        </p:txBody>
      </p:sp>
      <p:sp>
        <p:nvSpPr>
          <p:cNvPr id="21" name="Title 1">
            <a:extLst>
              <a:ext uri="{FF2B5EF4-FFF2-40B4-BE49-F238E27FC236}">
                <a16:creationId xmlns:a16="http://schemas.microsoft.com/office/drawing/2014/main" id="{7B62433E-925C-EEE0-A0D4-D28C8106DC6D}"/>
              </a:ext>
            </a:extLst>
          </p:cNvPr>
          <p:cNvSpPr txBox="1">
            <a:spLocks/>
          </p:cNvSpPr>
          <p:nvPr/>
        </p:nvSpPr>
        <p:spPr>
          <a:xfrm>
            <a:off x="171605" y="5034118"/>
            <a:ext cx="3989334" cy="316562"/>
          </a:xfrm>
          <a:prstGeom prst="rect">
            <a:avLst/>
          </a:prstGeom>
          <a:solidFill>
            <a:srgbClr val="FFFF99"/>
          </a:solidFill>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lIns="51435" tIns="25718" rIns="51435" bIns="25718" rtlCol="0" anchor="b">
            <a:normAutofit lnSpcReduction="1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000" dirty="0">
                <a:latin typeface="Arial Narrow" panose="020B0606020202030204" pitchFamily="34" charset="0"/>
              </a:rPr>
              <a:t>Factor market and product markets</a:t>
            </a:r>
          </a:p>
        </p:txBody>
      </p:sp>
      <p:sp>
        <p:nvSpPr>
          <p:cNvPr id="22" name="Rectangle 21">
            <a:extLst>
              <a:ext uri="{FF2B5EF4-FFF2-40B4-BE49-F238E27FC236}">
                <a16:creationId xmlns:a16="http://schemas.microsoft.com/office/drawing/2014/main" id="{078B22A5-64AA-2A48-86B6-6BFEC297398E}"/>
              </a:ext>
            </a:extLst>
          </p:cNvPr>
          <p:cNvSpPr/>
          <p:nvPr/>
        </p:nvSpPr>
        <p:spPr>
          <a:xfrm>
            <a:off x="104418" y="5391474"/>
            <a:ext cx="4056521" cy="8711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563"/>
              </a:spcAft>
            </a:pPr>
            <a:r>
              <a:rPr lang="en-GB" sz="1050" b="1" dirty="0">
                <a:solidFill>
                  <a:schemeClr val="tx1"/>
                </a:solidFill>
              </a:rPr>
              <a:t>A factor market is a market where factors of production are bought and sold, such as the labour market, the physical capital market, the market for raw materials, and the market for management or entrepreneurial resources.</a:t>
            </a:r>
          </a:p>
        </p:txBody>
      </p:sp>
      <p:sp>
        <p:nvSpPr>
          <p:cNvPr id="23" name="Rectangle 22">
            <a:extLst>
              <a:ext uri="{FF2B5EF4-FFF2-40B4-BE49-F238E27FC236}">
                <a16:creationId xmlns:a16="http://schemas.microsoft.com/office/drawing/2014/main" id="{71FE50C8-1779-DD01-6E0F-3851EF5A2F98}"/>
              </a:ext>
            </a:extLst>
          </p:cNvPr>
          <p:cNvSpPr/>
          <p:nvPr/>
        </p:nvSpPr>
        <p:spPr>
          <a:xfrm>
            <a:off x="104419" y="6303373"/>
            <a:ext cx="4056520" cy="50765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563"/>
              </a:spcAft>
            </a:pPr>
            <a:r>
              <a:rPr lang="en-GB" sz="1050" b="1" dirty="0">
                <a:solidFill>
                  <a:schemeClr val="tx1"/>
                </a:solidFill>
              </a:rPr>
              <a:t>The product market is the marketplace in which final goods or services are offered for purchase by consumers, businesses, and the public sector.</a:t>
            </a:r>
          </a:p>
        </p:txBody>
      </p:sp>
      <p:sp>
        <p:nvSpPr>
          <p:cNvPr id="24" name="Title 1">
            <a:extLst>
              <a:ext uri="{FF2B5EF4-FFF2-40B4-BE49-F238E27FC236}">
                <a16:creationId xmlns:a16="http://schemas.microsoft.com/office/drawing/2014/main" id="{9D3BB941-85D9-8740-724C-616E6FFF000C}"/>
              </a:ext>
            </a:extLst>
          </p:cNvPr>
          <p:cNvSpPr txBox="1">
            <a:spLocks/>
          </p:cNvSpPr>
          <p:nvPr/>
        </p:nvSpPr>
        <p:spPr>
          <a:xfrm>
            <a:off x="0" y="18037"/>
            <a:ext cx="3467478" cy="316562"/>
          </a:xfrm>
          <a:prstGeom prst="rect">
            <a:avLst/>
          </a:prstGeom>
          <a:solidFill>
            <a:srgbClr val="FFFF99"/>
          </a:solidFill>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lIns="51435" tIns="25718" rIns="51435" bIns="25718" rtlCol="0" anchor="b">
            <a:normAutofit lnSpcReduction="1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000" dirty="0">
                <a:latin typeface="Arial Narrow" panose="020B0606020202030204" pitchFamily="34" charset="0"/>
              </a:rPr>
              <a:t>Needs, wants</a:t>
            </a:r>
            <a:r>
              <a:rPr lang="en-GB" sz="2000">
                <a:latin typeface="Arial Narrow" panose="020B0606020202030204" pitchFamily="34" charset="0"/>
              </a:rPr>
              <a:t>, goods </a:t>
            </a:r>
            <a:r>
              <a:rPr lang="en-GB" sz="2000" dirty="0">
                <a:latin typeface="Arial Narrow" panose="020B0606020202030204" pitchFamily="34" charset="0"/>
              </a:rPr>
              <a:t>and services</a:t>
            </a:r>
          </a:p>
        </p:txBody>
      </p:sp>
      <p:sp>
        <p:nvSpPr>
          <p:cNvPr id="25" name="Title 1">
            <a:extLst>
              <a:ext uri="{FF2B5EF4-FFF2-40B4-BE49-F238E27FC236}">
                <a16:creationId xmlns:a16="http://schemas.microsoft.com/office/drawing/2014/main" id="{7BFF731B-325F-450F-6235-F1A953EA40AD}"/>
              </a:ext>
            </a:extLst>
          </p:cNvPr>
          <p:cNvSpPr txBox="1">
            <a:spLocks/>
          </p:cNvSpPr>
          <p:nvPr/>
        </p:nvSpPr>
        <p:spPr>
          <a:xfrm>
            <a:off x="3640822" y="16866"/>
            <a:ext cx="3179428" cy="316562"/>
          </a:xfrm>
          <a:prstGeom prst="rect">
            <a:avLst/>
          </a:prstGeom>
          <a:solidFill>
            <a:srgbClr val="FFFF99"/>
          </a:solidFill>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lIns="51435" tIns="25718" rIns="51435" bIns="25718" rtlCol="0" anchor="b">
            <a:normAutofit lnSpcReduction="1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000" dirty="0">
                <a:latin typeface="Arial Narrow" panose="020B0606020202030204" pitchFamily="34" charset="0"/>
              </a:rPr>
              <a:t>Opportunity cost</a:t>
            </a:r>
          </a:p>
        </p:txBody>
      </p:sp>
      <p:sp>
        <p:nvSpPr>
          <p:cNvPr id="26" name="Title 1">
            <a:extLst>
              <a:ext uri="{FF2B5EF4-FFF2-40B4-BE49-F238E27FC236}">
                <a16:creationId xmlns:a16="http://schemas.microsoft.com/office/drawing/2014/main" id="{620E0778-A508-3A7C-B942-D0A994876513}"/>
              </a:ext>
            </a:extLst>
          </p:cNvPr>
          <p:cNvSpPr txBox="1">
            <a:spLocks/>
          </p:cNvSpPr>
          <p:nvPr/>
        </p:nvSpPr>
        <p:spPr>
          <a:xfrm>
            <a:off x="4459948" y="3872259"/>
            <a:ext cx="3665405" cy="507657"/>
          </a:xfrm>
          <a:prstGeom prst="rect">
            <a:avLst/>
          </a:prstGeom>
          <a:solidFill>
            <a:srgbClr val="FFFF99"/>
          </a:solidFill>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000" dirty="0">
                <a:latin typeface="Arial Narrow" panose="020B0606020202030204" pitchFamily="34" charset="0"/>
              </a:rPr>
              <a:t>Economic sectors</a:t>
            </a:r>
          </a:p>
        </p:txBody>
      </p:sp>
      <p:pic>
        <p:nvPicPr>
          <p:cNvPr id="27" name="Picture 26">
            <a:extLst>
              <a:ext uri="{FF2B5EF4-FFF2-40B4-BE49-F238E27FC236}">
                <a16:creationId xmlns:a16="http://schemas.microsoft.com/office/drawing/2014/main" id="{CB5089E7-C1F4-17A3-C0CB-EE25066ECF7A}"/>
              </a:ext>
            </a:extLst>
          </p:cNvPr>
          <p:cNvPicPr>
            <a:picLocks noChangeAspect="1"/>
          </p:cNvPicPr>
          <p:nvPr/>
        </p:nvPicPr>
        <p:blipFill rotWithShape="1">
          <a:blip r:embed="rId3"/>
          <a:srcRect l="10123" t="39958" r="74576" b="24528"/>
          <a:stretch/>
        </p:blipFill>
        <p:spPr>
          <a:xfrm>
            <a:off x="4459948" y="4541027"/>
            <a:ext cx="1235104" cy="2293438"/>
          </a:xfrm>
          <a:prstGeom prst="rect">
            <a:avLst/>
          </a:prstGeom>
        </p:spPr>
      </p:pic>
      <p:pic>
        <p:nvPicPr>
          <p:cNvPr id="28" name="Picture 27">
            <a:extLst>
              <a:ext uri="{FF2B5EF4-FFF2-40B4-BE49-F238E27FC236}">
                <a16:creationId xmlns:a16="http://schemas.microsoft.com/office/drawing/2014/main" id="{AE46B338-9329-79A8-901D-537B08E13EC1}"/>
              </a:ext>
            </a:extLst>
          </p:cNvPr>
          <p:cNvPicPr>
            <a:picLocks noChangeAspect="1"/>
          </p:cNvPicPr>
          <p:nvPr/>
        </p:nvPicPr>
        <p:blipFill rotWithShape="1">
          <a:blip r:embed="rId4"/>
          <a:srcRect l="26170" t="41111" r="60668" b="22037"/>
          <a:stretch/>
        </p:blipFill>
        <p:spPr>
          <a:xfrm>
            <a:off x="5856756" y="4538969"/>
            <a:ext cx="1005776" cy="2253012"/>
          </a:xfrm>
          <a:prstGeom prst="rect">
            <a:avLst/>
          </a:prstGeom>
        </p:spPr>
      </p:pic>
      <p:pic>
        <p:nvPicPr>
          <p:cNvPr id="29" name="Picture 28">
            <a:extLst>
              <a:ext uri="{FF2B5EF4-FFF2-40B4-BE49-F238E27FC236}">
                <a16:creationId xmlns:a16="http://schemas.microsoft.com/office/drawing/2014/main" id="{7CF958EF-113B-9202-FB7D-2A853CC3E5C8}"/>
              </a:ext>
            </a:extLst>
          </p:cNvPr>
          <p:cNvPicPr>
            <a:picLocks noChangeAspect="1"/>
          </p:cNvPicPr>
          <p:nvPr/>
        </p:nvPicPr>
        <p:blipFill rotWithShape="1">
          <a:blip r:embed="rId4"/>
          <a:srcRect l="39777" t="40185" r="46229" b="23333"/>
          <a:stretch/>
        </p:blipFill>
        <p:spPr>
          <a:xfrm>
            <a:off x="7024236" y="4447838"/>
            <a:ext cx="1121473" cy="2339181"/>
          </a:xfrm>
          <a:prstGeom prst="rect">
            <a:avLst/>
          </a:prstGeom>
        </p:spPr>
      </p:pic>
    </p:spTree>
    <p:extLst>
      <p:ext uri="{BB962C8B-B14F-4D97-AF65-F5344CB8AC3E}">
        <p14:creationId xmlns:p14="http://schemas.microsoft.com/office/powerpoint/2010/main" val="349940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7D9F-5B6E-48C8-D5BB-C9E0C8C906DC}"/>
              </a:ext>
            </a:extLst>
          </p:cNvPr>
          <p:cNvSpPr>
            <a:spLocks noGrp="1"/>
          </p:cNvSpPr>
          <p:nvPr>
            <p:ph type="ctrTitle"/>
          </p:nvPr>
        </p:nvSpPr>
        <p:spPr>
          <a:xfrm>
            <a:off x="4544742" y="3078275"/>
            <a:ext cx="3102515" cy="701449"/>
          </a:xfrm>
          <a:solidFill>
            <a:srgbClr val="FFFF00"/>
          </a:solidFill>
          <a:ln>
            <a:solidFill>
              <a:srgbClr val="002060"/>
            </a:solidFill>
          </a:ln>
        </p:spPr>
        <p:txBody>
          <a:bodyPr>
            <a:noAutofit/>
          </a:bodyPr>
          <a:lstStyle/>
          <a:p>
            <a:r>
              <a:rPr lang="en-GB" sz="1400" u="sng" dirty="0"/>
              <a:t>Y9 Economics Knowledge Organiser</a:t>
            </a:r>
          </a:p>
        </p:txBody>
      </p:sp>
      <p:sp>
        <p:nvSpPr>
          <p:cNvPr id="3" name="Title 1">
            <a:extLst>
              <a:ext uri="{FF2B5EF4-FFF2-40B4-BE49-F238E27FC236}">
                <a16:creationId xmlns:a16="http://schemas.microsoft.com/office/drawing/2014/main" id="{17DCABDC-67B3-3F1B-5D99-B1A23B9C590A}"/>
              </a:ext>
            </a:extLst>
          </p:cNvPr>
          <p:cNvSpPr txBox="1">
            <a:spLocks/>
          </p:cNvSpPr>
          <p:nvPr/>
        </p:nvSpPr>
        <p:spPr>
          <a:xfrm>
            <a:off x="-1" y="0"/>
            <a:ext cx="5016161" cy="326960"/>
          </a:xfrm>
          <a:prstGeom prst="rect">
            <a:avLst/>
          </a:prstGeom>
          <a:solidFill>
            <a:srgbClr val="FFFF99"/>
          </a:solidFill>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514350">
              <a:defRPr/>
            </a:pPr>
            <a:r>
              <a:rPr lang="en-US" sz="2000" dirty="0" err="1">
                <a:solidFill>
                  <a:prstClr val="black"/>
                </a:solidFill>
                <a:latin typeface="Arial Narrow" panose="020B0606020202030204" pitchFamily="34" charset="0"/>
              </a:rPr>
              <a:t>Specialisation</a:t>
            </a:r>
            <a:r>
              <a:rPr lang="en-US" sz="2000" dirty="0">
                <a:solidFill>
                  <a:prstClr val="black"/>
                </a:solidFill>
                <a:latin typeface="Arial Narrow" panose="020B0606020202030204" pitchFamily="34" charset="0"/>
              </a:rPr>
              <a:t> and division of </a:t>
            </a:r>
            <a:r>
              <a:rPr lang="en-US" sz="2000" dirty="0" err="1">
                <a:solidFill>
                  <a:prstClr val="black"/>
                </a:solidFill>
                <a:latin typeface="Arial Narrow" panose="020B0606020202030204" pitchFamily="34" charset="0"/>
              </a:rPr>
              <a:t>labour</a:t>
            </a:r>
            <a:endParaRPr lang="en-GB" sz="2000" dirty="0">
              <a:solidFill>
                <a:prstClr val="black"/>
              </a:solidFill>
              <a:latin typeface="Arial Narrow" panose="020B0606020202030204" pitchFamily="34" charset="0"/>
            </a:endParaRPr>
          </a:p>
        </p:txBody>
      </p:sp>
      <p:sp>
        <p:nvSpPr>
          <p:cNvPr id="18" name="TextBox 17">
            <a:extLst>
              <a:ext uri="{FF2B5EF4-FFF2-40B4-BE49-F238E27FC236}">
                <a16:creationId xmlns:a16="http://schemas.microsoft.com/office/drawing/2014/main" id="{0ED22A2E-CD02-B966-2F98-6F61B5FBE727}"/>
              </a:ext>
            </a:extLst>
          </p:cNvPr>
          <p:cNvSpPr txBox="1"/>
          <p:nvPr/>
        </p:nvSpPr>
        <p:spPr>
          <a:xfrm>
            <a:off x="0" y="385684"/>
            <a:ext cx="5016161" cy="1615827"/>
          </a:xfrm>
          <a:prstGeom prst="rect">
            <a:avLst/>
          </a:prstGeom>
          <a:solidFill>
            <a:schemeClr val="bg1"/>
          </a:solidFill>
          <a:ln w="28575">
            <a:solidFill>
              <a:srgbClr val="00B0F0"/>
            </a:solidFill>
            <a:prstDash val="dash"/>
          </a:ln>
        </p:spPr>
        <p:txBody>
          <a:bodyPr wrap="square" rtlCol="0">
            <a:spAutoFit/>
          </a:bodyPr>
          <a:lstStyle/>
          <a:p>
            <a:r>
              <a:rPr lang="en-GB" sz="1100" b="1" dirty="0"/>
              <a:t>Division of labour</a:t>
            </a:r>
          </a:p>
          <a:p>
            <a:r>
              <a:rPr lang="en-US" sz="1100" dirty="0">
                <a:solidFill>
                  <a:srgbClr val="4C4C4B"/>
                </a:solidFill>
                <a:latin typeface="Helvetica Neue"/>
              </a:rPr>
              <a:t>When production of a good or service is split into a number of smaller tasks and employees then </a:t>
            </a:r>
            <a:r>
              <a:rPr lang="en-US" sz="1100" dirty="0" err="1">
                <a:solidFill>
                  <a:srgbClr val="4C4C4B"/>
                </a:solidFill>
                <a:latin typeface="Helvetica Neue"/>
              </a:rPr>
              <a:t>specialise</a:t>
            </a:r>
            <a:r>
              <a:rPr lang="en-US" sz="1100" dirty="0">
                <a:solidFill>
                  <a:srgbClr val="4C4C4B"/>
                </a:solidFill>
                <a:latin typeface="Helvetica Neue"/>
              </a:rPr>
              <a:t> in completing each of these tasks with the intention of increasing productivity.</a:t>
            </a:r>
          </a:p>
          <a:p>
            <a:endParaRPr lang="en-GB" sz="1100" dirty="0"/>
          </a:p>
          <a:p>
            <a:r>
              <a:rPr lang="en-GB" sz="1100" b="1" dirty="0"/>
              <a:t>Specialisation</a:t>
            </a:r>
          </a:p>
          <a:p>
            <a:r>
              <a:rPr lang="en-US" sz="1100" dirty="0">
                <a:solidFill>
                  <a:srgbClr val="4C4C4B"/>
                </a:solidFill>
                <a:latin typeface="Helvetica Neue"/>
              </a:rPr>
              <a:t>When a person, business or country focuses on the production of a limited number of products or focuses on a small number of tasks in order to gain greater efficiency.</a:t>
            </a:r>
            <a:endParaRPr lang="en-GB" sz="1100" dirty="0"/>
          </a:p>
        </p:txBody>
      </p:sp>
      <p:sp>
        <p:nvSpPr>
          <p:cNvPr id="30" name="TextBox 29">
            <a:extLst>
              <a:ext uri="{FF2B5EF4-FFF2-40B4-BE49-F238E27FC236}">
                <a16:creationId xmlns:a16="http://schemas.microsoft.com/office/drawing/2014/main" id="{F34ADAD1-1ACF-E995-55CF-7073B612762A}"/>
              </a:ext>
            </a:extLst>
          </p:cNvPr>
          <p:cNvSpPr txBox="1"/>
          <p:nvPr/>
        </p:nvSpPr>
        <p:spPr>
          <a:xfrm>
            <a:off x="0" y="2060235"/>
            <a:ext cx="4544742" cy="2677656"/>
          </a:xfrm>
          <a:prstGeom prst="rect">
            <a:avLst/>
          </a:prstGeom>
          <a:solidFill>
            <a:schemeClr val="bg1"/>
          </a:solidFill>
          <a:ln w="28575">
            <a:solidFill>
              <a:srgbClr val="00B0F0"/>
            </a:solidFill>
            <a:prstDash val="dash"/>
          </a:ln>
        </p:spPr>
        <p:txBody>
          <a:bodyPr wrap="square" rtlCol="0">
            <a:spAutoFit/>
          </a:bodyPr>
          <a:lstStyle/>
          <a:p>
            <a:pPr algn="ctr"/>
            <a:r>
              <a:rPr lang="en-US" sz="1200" dirty="0"/>
              <a:t>Benefits of division of </a:t>
            </a:r>
            <a:r>
              <a:rPr lang="en-US" sz="1200" dirty="0" err="1"/>
              <a:t>labour</a:t>
            </a:r>
            <a:endParaRPr lang="en-US" sz="1200" dirty="0"/>
          </a:p>
          <a:p>
            <a:r>
              <a:rPr lang="en-US" sz="1200" dirty="0"/>
              <a:t>1. Increase in Productivity:</a:t>
            </a:r>
          </a:p>
          <a:p>
            <a:endParaRPr lang="en-US" sz="1200" dirty="0"/>
          </a:p>
          <a:p>
            <a:r>
              <a:rPr lang="en-US" sz="1200" dirty="0"/>
              <a:t>2. The Right person in the Right Place:</a:t>
            </a:r>
          </a:p>
          <a:p>
            <a:endParaRPr lang="en-US" sz="1200" dirty="0"/>
          </a:p>
          <a:p>
            <a:r>
              <a:rPr lang="en-US" sz="1200" dirty="0"/>
              <a:t>3. Dexterity and Skill:</a:t>
            </a:r>
          </a:p>
          <a:p>
            <a:endParaRPr lang="en-US" sz="1200" dirty="0"/>
          </a:p>
          <a:p>
            <a:r>
              <a:rPr lang="en-US" sz="1200" dirty="0"/>
              <a:t>4. Saving in Time:</a:t>
            </a:r>
          </a:p>
          <a:p>
            <a:endParaRPr lang="en-US" sz="1200" dirty="0"/>
          </a:p>
          <a:p>
            <a:r>
              <a:rPr lang="en-US" sz="1200" dirty="0"/>
              <a:t>5. Economy in the Use of Tools:</a:t>
            </a:r>
          </a:p>
          <a:p>
            <a:endParaRPr lang="en-US" sz="1200" dirty="0"/>
          </a:p>
          <a:p>
            <a:r>
              <a:rPr lang="en-US" sz="1200" dirty="0"/>
              <a:t>6. Use of Machinery Encouraged:</a:t>
            </a:r>
          </a:p>
          <a:p>
            <a:endParaRPr lang="en-US" sz="1200" dirty="0"/>
          </a:p>
          <a:p>
            <a:r>
              <a:rPr lang="en-US" sz="1200" dirty="0"/>
              <a:t>7. Cheaper Goods:</a:t>
            </a:r>
          </a:p>
        </p:txBody>
      </p:sp>
      <p:sp>
        <p:nvSpPr>
          <p:cNvPr id="31" name="TextBox 30">
            <a:extLst>
              <a:ext uri="{FF2B5EF4-FFF2-40B4-BE49-F238E27FC236}">
                <a16:creationId xmlns:a16="http://schemas.microsoft.com/office/drawing/2014/main" id="{4BE96323-54C9-F97D-E9C8-B0A601F5F771}"/>
              </a:ext>
            </a:extLst>
          </p:cNvPr>
          <p:cNvSpPr txBox="1"/>
          <p:nvPr/>
        </p:nvSpPr>
        <p:spPr>
          <a:xfrm>
            <a:off x="0" y="4845017"/>
            <a:ext cx="4544742" cy="1754326"/>
          </a:xfrm>
          <a:prstGeom prst="rect">
            <a:avLst/>
          </a:prstGeom>
          <a:solidFill>
            <a:schemeClr val="bg1"/>
          </a:solidFill>
          <a:ln w="28575">
            <a:solidFill>
              <a:srgbClr val="00B0F0"/>
            </a:solidFill>
            <a:prstDash val="dash"/>
          </a:ln>
        </p:spPr>
        <p:txBody>
          <a:bodyPr wrap="square" rtlCol="0">
            <a:spAutoFit/>
          </a:bodyPr>
          <a:lstStyle/>
          <a:p>
            <a:r>
              <a:rPr lang="en-GB" sz="1200" dirty="0"/>
              <a:t>Specialisation happens at all levels:</a:t>
            </a:r>
          </a:p>
          <a:p>
            <a:pPr marL="257175" indent="-257175">
              <a:buFont typeface="Arial" panose="020B0604020202020204" pitchFamily="34" charset="0"/>
              <a:buChar char="•"/>
            </a:pPr>
            <a:r>
              <a:rPr lang="en-GB" sz="1200" dirty="0"/>
              <a:t>The specialisation of tasks within extended families in many of the world’s poorest countries</a:t>
            </a:r>
          </a:p>
          <a:p>
            <a:pPr marL="257175" indent="-257175">
              <a:buFont typeface="Arial" panose="020B0604020202020204" pitchFamily="34" charset="0"/>
              <a:buChar char="•"/>
            </a:pPr>
            <a:endParaRPr lang="en-GB" sz="1200" dirty="0"/>
          </a:p>
          <a:p>
            <a:pPr marL="257175" indent="-257175">
              <a:buFont typeface="Arial" panose="020B0604020202020204" pitchFamily="34" charset="0"/>
              <a:buChar char="•"/>
            </a:pPr>
            <a:r>
              <a:rPr lang="en-GB" sz="1200" dirty="0"/>
              <a:t>Within businesses and organisations</a:t>
            </a:r>
          </a:p>
          <a:p>
            <a:pPr marL="257175" indent="-257175">
              <a:buFont typeface="Arial" panose="020B0604020202020204" pitchFamily="34" charset="0"/>
              <a:buChar char="•"/>
            </a:pPr>
            <a:endParaRPr lang="en-GB" sz="1200" dirty="0"/>
          </a:p>
          <a:p>
            <a:pPr marL="257175" indent="-257175">
              <a:buFont typeface="Arial" panose="020B0604020202020204" pitchFamily="34" charset="0"/>
              <a:buChar char="•"/>
            </a:pPr>
            <a:r>
              <a:rPr lang="en-GB" sz="1200" dirty="0"/>
              <a:t>In a country </a:t>
            </a:r>
          </a:p>
          <a:p>
            <a:pPr marL="257175" indent="-257175">
              <a:buFont typeface="Arial" panose="020B0604020202020204" pitchFamily="34" charset="0"/>
              <a:buChar char="•"/>
            </a:pPr>
            <a:endParaRPr lang="en-GB" sz="1200" dirty="0"/>
          </a:p>
          <a:p>
            <a:pPr marL="257175" indent="-257175">
              <a:buFont typeface="Arial" panose="020B0604020202020204" pitchFamily="34" charset="0"/>
              <a:buChar char="•"/>
            </a:pPr>
            <a:r>
              <a:rPr lang="en-GB" sz="1200" dirty="0"/>
              <a:t>In a region of a country </a:t>
            </a:r>
          </a:p>
        </p:txBody>
      </p:sp>
      <p:sp>
        <p:nvSpPr>
          <p:cNvPr id="32" name="Title 1">
            <a:extLst>
              <a:ext uri="{FF2B5EF4-FFF2-40B4-BE49-F238E27FC236}">
                <a16:creationId xmlns:a16="http://schemas.microsoft.com/office/drawing/2014/main" id="{B5EA4742-4E09-2E4E-CB75-B8F32F656779}"/>
              </a:ext>
            </a:extLst>
          </p:cNvPr>
          <p:cNvSpPr txBox="1">
            <a:spLocks/>
          </p:cNvSpPr>
          <p:nvPr/>
        </p:nvSpPr>
        <p:spPr>
          <a:xfrm>
            <a:off x="7407478" y="0"/>
            <a:ext cx="4162326" cy="306588"/>
          </a:xfrm>
          <a:prstGeom prst="rect">
            <a:avLst/>
          </a:prstGeom>
          <a:solidFill>
            <a:srgbClr val="FFFF99"/>
          </a:solidFill>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lIns="51435" tIns="25718" rIns="51435" bIns="25718" rtlCol="0" anchor="b">
            <a:normAutofit lnSpcReduction="1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000" dirty="0">
                <a:solidFill>
                  <a:prstClr val="black"/>
                </a:solidFill>
                <a:latin typeface="Arial Narrow" panose="020B0606020202030204" pitchFamily="34" charset="0"/>
              </a:rPr>
              <a:t>L11 What is demand?</a:t>
            </a:r>
            <a:endParaRPr lang="en-GB" sz="2000" dirty="0">
              <a:latin typeface="Arial Narrow" panose="020B0606020202030204" pitchFamily="34" charset="0"/>
            </a:endParaRPr>
          </a:p>
        </p:txBody>
      </p:sp>
      <p:sp>
        <p:nvSpPr>
          <p:cNvPr id="33" name="Rectangle 32">
            <a:extLst>
              <a:ext uri="{FF2B5EF4-FFF2-40B4-BE49-F238E27FC236}">
                <a16:creationId xmlns:a16="http://schemas.microsoft.com/office/drawing/2014/main" id="{C12A17CA-B290-617A-3E89-ED34A393A28D}"/>
              </a:ext>
            </a:extLst>
          </p:cNvPr>
          <p:cNvSpPr/>
          <p:nvPr/>
        </p:nvSpPr>
        <p:spPr>
          <a:xfrm>
            <a:off x="7407478" y="385685"/>
            <a:ext cx="4784522" cy="1199834"/>
          </a:xfrm>
          <a:prstGeom prst="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Demand is the</a:t>
            </a:r>
            <a:r>
              <a:rPr lang="en-US" sz="1200" dirty="0">
                <a:solidFill>
                  <a:schemeClr val="tx1"/>
                </a:solidFill>
              </a:rPr>
              <a:t> quantity of a good or service that consumers are willing and able to buy at a given price in a given time period.</a:t>
            </a:r>
          </a:p>
          <a:p>
            <a:endParaRPr lang="en-US" sz="1200" dirty="0">
              <a:solidFill>
                <a:schemeClr val="tx1"/>
              </a:solidFill>
            </a:endParaRPr>
          </a:p>
          <a:p>
            <a:r>
              <a:rPr lang="en-GB" sz="1200" dirty="0">
                <a:solidFill>
                  <a:schemeClr val="tx1"/>
                </a:solidFill>
              </a:rPr>
              <a:t>Effective demand – demand supported by the ability to pay for a good or service </a:t>
            </a:r>
            <a:r>
              <a:rPr lang="en-GB" sz="1200" b="1" dirty="0">
                <a:solidFill>
                  <a:schemeClr val="tx1"/>
                </a:solidFill>
              </a:rPr>
              <a:t>(willing and able), not just something you want</a:t>
            </a:r>
            <a:r>
              <a:rPr lang="en-GB" b="1" dirty="0">
                <a:solidFill>
                  <a:schemeClr val="tx1"/>
                </a:solidFill>
              </a:rPr>
              <a:t>.</a:t>
            </a:r>
          </a:p>
        </p:txBody>
      </p:sp>
      <p:sp>
        <p:nvSpPr>
          <p:cNvPr id="34" name="Rectangle 33">
            <a:extLst>
              <a:ext uri="{FF2B5EF4-FFF2-40B4-BE49-F238E27FC236}">
                <a16:creationId xmlns:a16="http://schemas.microsoft.com/office/drawing/2014/main" id="{CE51F580-B4AA-32AF-7DBE-57C7E59EC6E4}"/>
              </a:ext>
            </a:extLst>
          </p:cNvPr>
          <p:cNvSpPr/>
          <p:nvPr/>
        </p:nvSpPr>
        <p:spPr>
          <a:xfrm>
            <a:off x="7407478" y="1668180"/>
            <a:ext cx="2307414" cy="1339341"/>
          </a:xfrm>
          <a:prstGeom prst="rect">
            <a:avLst/>
          </a:prstGeom>
          <a:solidFill>
            <a:schemeClr val="accent2">
              <a:lumMod val="40000"/>
              <a:lumOff val="60000"/>
            </a:schemeClr>
          </a:solidFill>
        </p:spPr>
        <p:txBody>
          <a:bodyPr wrap="square">
            <a:spAutoFit/>
          </a:bodyPr>
          <a:lstStyle/>
          <a:p>
            <a:r>
              <a:rPr lang="en-GB" sz="1013" dirty="0">
                <a:latin typeface="Arial" panose="020B0604020202020204" pitchFamily="34" charset="0"/>
              </a:rPr>
              <a:t>a </a:t>
            </a:r>
            <a:r>
              <a:rPr lang="en-GB" sz="1013" b="1" dirty="0">
                <a:latin typeface="Arial" panose="020B0604020202020204" pitchFamily="34" charset="0"/>
              </a:rPr>
              <a:t>complementary good</a:t>
            </a:r>
            <a:r>
              <a:rPr lang="en-GB" sz="1013" dirty="0">
                <a:latin typeface="Arial" panose="020B0604020202020204" pitchFamily="34" charset="0"/>
              </a:rPr>
              <a:t> or </a:t>
            </a:r>
            <a:r>
              <a:rPr lang="en-GB" sz="1013" b="1" dirty="0">
                <a:latin typeface="Arial" panose="020B0604020202020204" pitchFamily="34" charset="0"/>
              </a:rPr>
              <a:t>complement</a:t>
            </a:r>
            <a:r>
              <a:rPr lang="en-GB" sz="1013" dirty="0">
                <a:latin typeface="Arial" panose="020B0604020202020204" pitchFamily="34" charset="0"/>
              </a:rPr>
              <a:t> is a good where a good's demand is increased when the price of another good is decreased. Conversely, the demand for a good is decreased when the price of another good is increased</a:t>
            </a:r>
            <a:endParaRPr lang="en-GB" sz="1013" dirty="0"/>
          </a:p>
        </p:txBody>
      </p:sp>
      <p:sp>
        <p:nvSpPr>
          <p:cNvPr id="35" name="Rectangle 34">
            <a:extLst>
              <a:ext uri="{FF2B5EF4-FFF2-40B4-BE49-F238E27FC236}">
                <a16:creationId xmlns:a16="http://schemas.microsoft.com/office/drawing/2014/main" id="{0747505B-789D-570D-1CEF-DCC4D1B31311}"/>
              </a:ext>
            </a:extLst>
          </p:cNvPr>
          <p:cNvSpPr/>
          <p:nvPr/>
        </p:nvSpPr>
        <p:spPr>
          <a:xfrm>
            <a:off x="9781282" y="1686325"/>
            <a:ext cx="2410718" cy="1027589"/>
          </a:xfrm>
          <a:prstGeom prst="rect">
            <a:avLst/>
          </a:prstGeom>
          <a:solidFill>
            <a:schemeClr val="accent6">
              <a:lumMod val="40000"/>
              <a:lumOff val="60000"/>
            </a:schemeClr>
          </a:solidFill>
        </p:spPr>
        <p:txBody>
          <a:bodyPr wrap="square">
            <a:spAutoFit/>
          </a:bodyPr>
          <a:lstStyle/>
          <a:p>
            <a:r>
              <a:rPr lang="en-GB" sz="1013" b="1" dirty="0">
                <a:latin typeface="arial" panose="020B0604020202020204" pitchFamily="34" charset="0"/>
              </a:rPr>
              <a:t>Substitute goods</a:t>
            </a:r>
            <a:r>
              <a:rPr lang="en-GB" sz="1013" dirty="0">
                <a:latin typeface="arial" panose="020B0604020202020204" pitchFamily="34" charset="0"/>
              </a:rPr>
              <a:t> are two </a:t>
            </a:r>
            <a:r>
              <a:rPr lang="en-GB" sz="1013" b="1" dirty="0">
                <a:latin typeface="arial" panose="020B0604020202020204" pitchFamily="34" charset="0"/>
              </a:rPr>
              <a:t>goods</a:t>
            </a:r>
            <a:r>
              <a:rPr lang="en-GB" sz="1013" dirty="0">
                <a:latin typeface="arial" panose="020B0604020202020204" pitchFamily="34" charset="0"/>
              </a:rPr>
              <a:t> that could be used for the same purpose. If the price of one </a:t>
            </a:r>
            <a:r>
              <a:rPr lang="en-GB" sz="1013" b="1" dirty="0">
                <a:latin typeface="arial" panose="020B0604020202020204" pitchFamily="34" charset="0"/>
              </a:rPr>
              <a:t>good</a:t>
            </a:r>
            <a:r>
              <a:rPr lang="en-GB" sz="1013" dirty="0">
                <a:latin typeface="arial" panose="020B0604020202020204" pitchFamily="34" charset="0"/>
              </a:rPr>
              <a:t> increases, then demand for the </a:t>
            </a:r>
            <a:r>
              <a:rPr lang="en-GB" sz="1013" b="1" dirty="0">
                <a:latin typeface="arial" panose="020B0604020202020204" pitchFamily="34" charset="0"/>
              </a:rPr>
              <a:t>substitute</a:t>
            </a:r>
            <a:r>
              <a:rPr lang="en-GB" sz="1013" dirty="0">
                <a:latin typeface="arial" panose="020B0604020202020204" pitchFamily="34" charset="0"/>
              </a:rPr>
              <a:t> is likely to rise. Therefore, </a:t>
            </a:r>
            <a:r>
              <a:rPr lang="en-GB" sz="1013" b="1" dirty="0">
                <a:latin typeface="arial" panose="020B0604020202020204" pitchFamily="34" charset="0"/>
              </a:rPr>
              <a:t>substitutes</a:t>
            </a:r>
            <a:r>
              <a:rPr lang="en-GB" sz="1013" dirty="0">
                <a:latin typeface="arial" panose="020B0604020202020204" pitchFamily="34" charset="0"/>
              </a:rPr>
              <a:t> have a positive cross elasticity of demand.</a:t>
            </a:r>
            <a:endParaRPr lang="en-GB" sz="1013" dirty="0"/>
          </a:p>
        </p:txBody>
      </p:sp>
      <p:sp>
        <p:nvSpPr>
          <p:cNvPr id="36" name="Title 1">
            <a:extLst>
              <a:ext uri="{FF2B5EF4-FFF2-40B4-BE49-F238E27FC236}">
                <a16:creationId xmlns:a16="http://schemas.microsoft.com/office/drawing/2014/main" id="{DD6D1754-1829-486F-8C00-1488D25676EF}"/>
              </a:ext>
            </a:extLst>
          </p:cNvPr>
          <p:cNvSpPr txBox="1">
            <a:spLocks/>
          </p:cNvSpPr>
          <p:nvPr/>
        </p:nvSpPr>
        <p:spPr>
          <a:xfrm>
            <a:off x="7751426" y="3124272"/>
            <a:ext cx="4381849" cy="401807"/>
          </a:xfrm>
          <a:prstGeom prst="rect">
            <a:avLst/>
          </a:prstGeom>
          <a:solidFill>
            <a:srgbClr val="FFFF99"/>
          </a:solidFill>
          <a:ln w="28575" cap="flat" cmpd="sng" algn="ctr">
            <a:solidFill>
              <a:schemeClr val="dk1"/>
            </a:solidFill>
            <a:prstDash val="solid"/>
            <a:miter lim="800000"/>
          </a:ln>
        </p:spPr>
        <p:style>
          <a:lnRef idx="2">
            <a:schemeClr val="dk1"/>
          </a:lnRef>
          <a:fillRef idx="1">
            <a:schemeClr val="lt1"/>
          </a:fillRef>
          <a:effectRef idx="0">
            <a:schemeClr val="dk1"/>
          </a:effectRef>
          <a:fontRef idx="minor">
            <a:schemeClr val="dk1"/>
          </a:fontRef>
        </p:style>
        <p:txBody>
          <a:bodyPr vert="horz" lIns="51435" tIns="25718" rIns="51435" bIns="25718" rtlCol="0" anchor="b">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514350">
              <a:defRPr/>
            </a:pPr>
            <a:r>
              <a:rPr lang="en-GB" sz="2400" dirty="0">
                <a:solidFill>
                  <a:prstClr val="black"/>
                </a:solidFill>
                <a:latin typeface="Arial Narrow" panose="020B0606020202030204" pitchFamily="34" charset="0"/>
              </a:rPr>
              <a:t>What is supply?</a:t>
            </a:r>
          </a:p>
        </p:txBody>
      </p:sp>
      <p:sp>
        <p:nvSpPr>
          <p:cNvPr id="37" name="TextBox 36">
            <a:extLst>
              <a:ext uri="{FF2B5EF4-FFF2-40B4-BE49-F238E27FC236}">
                <a16:creationId xmlns:a16="http://schemas.microsoft.com/office/drawing/2014/main" id="{DEC4AD65-E56F-3CE1-DAA0-B8C80628D2DF}"/>
              </a:ext>
            </a:extLst>
          </p:cNvPr>
          <p:cNvSpPr txBox="1"/>
          <p:nvPr/>
        </p:nvSpPr>
        <p:spPr>
          <a:xfrm>
            <a:off x="7810151" y="3606336"/>
            <a:ext cx="4381849" cy="646331"/>
          </a:xfrm>
          <a:prstGeom prst="rect">
            <a:avLst/>
          </a:prstGeom>
          <a:solidFill>
            <a:schemeClr val="bg1"/>
          </a:solidFill>
          <a:ln w="28575">
            <a:solidFill>
              <a:srgbClr val="00B0F0"/>
            </a:solidFill>
            <a:prstDash val="dash"/>
          </a:ln>
        </p:spPr>
        <p:txBody>
          <a:bodyPr wrap="square" rtlCol="0">
            <a:spAutoFit/>
          </a:bodyPr>
          <a:lstStyle/>
          <a:p>
            <a:r>
              <a:rPr lang="en-GB" sz="1200" dirty="0"/>
              <a:t>Supply is the quantity of a product that a producer is willing and able to supply onto the market at a given price in a given </a:t>
            </a:r>
            <a:r>
              <a:rPr lang="en-GB" sz="1200"/>
              <a:t>time period.</a:t>
            </a:r>
            <a:endParaRPr lang="en-US" sz="1200" dirty="0"/>
          </a:p>
        </p:txBody>
      </p:sp>
      <p:pic>
        <p:nvPicPr>
          <p:cNvPr id="38" name="Picture 37">
            <a:extLst>
              <a:ext uri="{FF2B5EF4-FFF2-40B4-BE49-F238E27FC236}">
                <a16:creationId xmlns:a16="http://schemas.microsoft.com/office/drawing/2014/main" id="{EBE4C840-96C2-C799-2F36-BD4A6F8B6AE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930" b="97852" l="6061" r="94949">
                        <a14:foregroundMark x1="49242" y1="16797" x2="57071" y2="78516"/>
                        <a14:foregroundMark x1="56566" y1="86914" x2="75253" y2="49414"/>
                        <a14:foregroundMark x1="75253" y1="50781" x2="56818" y2="87891"/>
                        <a14:foregroundMark x1="58081" y1="88281" x2="62879" y2="88867"/>
                        <a14:foregroundMark x1="64899" y1="88867" x2="46465" y2="7813"/>
                        <a14:foregroundMark x1="49242" y1="10742" x2="26515" y2="20313"/>
                        <a14:foregroundMark x1="28030" y1="20508" x2="70707" y2="35352"/>
                        <a14:foregroundMark x1="71212" y1="35352" x2="71970" y2="39258"/>
                      </a14:backgroundRemoval>
                    </a14:imgEffect>
                  </a14:imgLayer>
                </a14:imgProps>
              </a:ext>
            </a:extLst>
          </a:blip>
          <a:stretch>
            <a:fillRect/>
          </a:stretch>
        </p:blipFill>
        <p:spPr>
          <a:xfrm rot="293309">
            <a:off x="5204248" y="4029388"/>
            <a:ext cx="2121694" cy="2743200"/>
          </a:xfrm>
          <a:prstGeom prst="rect">
            <a:avLst/>
          </a:prstGeom>
        </p:spPr>
      </p:pic>
      <p:sp>
        <p:nvSpPr>
          <p:cNvPr id="39" name="Oval 38">
            <a:extLst>
              <a:ext uri="{FF2B5EF4-FFF2-40B4-BE49-F238E27FC236}">
                <a16:creationId xmlns:a16="http://schemas.microsoft.com/office/drawing/2014/main" id="{570E5D6F-5EF9-18C6-1F9B-EB2D661C0A64}"/>
              </a:ext>
            </a:extLst>
          </p:cNvPr>
          <p:cNvSpPr/>
          <p:nvPr/>
        </p:nvSpPr>
        <p:spPr>
          <a:xfrm>
            <a:off x="5767889" y="4270333"/>
            <a:ext cx="994411" cy="684964"/>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This is familiar???</a:t>
            </a:r>
          </a:p>
        </p:txBody>
      </p:sp>
      <p:pic>
        <p:nvPicPr>
          <p:cNvPr id="40" name="Picture 39">
            <a:extLst>
              <a:ext uri="{FF2B5EF4-FFF2-40B4-BE49-F238E27FC236}">
                <a16:creationId xmlns:a16="http://schemas.microsoft.com/office/drawing/2014/main" id="{50893401-B36E-4A51-35E8-1D56D32D2035}"/>
              </a:ext>
            </a:extLst>
          </p:cNvPr>
          <p:cNvPicPr>
            <a:picLocks noChangeAspect="1"/>
          </p:cNvPicPr>
          <p:nvPr/>
        </p:nvPicPr>
        <p:blipFill rotWithShape="1">
          <a:blip r:embed="rId4"/>
          <a:srcRect r="21364"/>
          <a:stretch/>
        </p:blipFill>
        <p:spPr>
          <a:xfrm>
            <a:off x="7647257" y="4270333"/>
            <a:ext cx="3100888" cy="2119678"/>
          </a:xfrm>
          <a:prstGeom prst="rect">
            <a:avLst/>
          </a:prstGeom>
        </p:spPr>
      </p:pic>
      <p:sp>
        <p:nvSpPr>
          <p:cNvPr id="41" name="TextBox 40">
            <a:extLst>
              <a:ext uri="{FF2B5EF4-FFF2-40B4-BE49-F238E27FC236}">
                <a16:creationId xmlns:a16="http://schemas.microsoft.com/office/drawing/2014/main" id="{AFEF264E-AC6A-4E47-7C9E-D54B1FDDD023}"/>
              </a:ext>
            </a:extLst>
          </p:cNvPr>
          <p:cNvSpPr txBox="1"/>
          <p:nvPr/>
        </p:nvSpPr>
        <p:spPr>
          <a:xfrm>
            <a:off x="10416184" y="4506452"/>
            <a:ext cx="1735255" cy="1277273"/>
          </a:xfrm>
          <a:prstGeom prst="rect">
            <a:avLst/>
          </a:prstGeom>
          <a:solidFill>
            <a:schemeClr val="accent2">
              <a:lumMod val="40000"/>
              <a:lumOff val="60000"/>
            </a:schemeClr>
          </a:solidFill>
          <a:ln w="28575">
            <a:solidFill>
              <a:srgbClr val="00B0F0"/>
            </a:solidFill>
            <a:prstDash val="dash"/>
          </a:ln>
        </p:spPr>
        <p:txBody>
          <a:bodyPr wrap="square" rtlCol="0">
            <a:spAutoFit/>
          </a:bodyPr>
          <a:lstStyle/>
          <a:p>
            <a:r>
              <a:rPr lang="en-GB" sz="1100" dirty="0"/>
              <a:t>The supply curve is upward sloping – here a supplier is only willing and able to supply 4 goods at $2 but, if the price rises to $6, they would be willing to supply 12.</a:t>
            </a:r>
            <a:endParaRPr lang="en-US" sz="1100" dirty="0"/>
          </a:p>
        </p:txBody>
      </p:sp>
      <p:sp>
        <p:nvSpPr>
          <p:cNvPr id="42" name="TextBox 41">
            <a:extLst>
              <a:ext uri="{FF2B5EF4-FFF2-40B4-BE49-F238E27FC236}">
                <a16:creationId xmlns:a16="http://schemas.microsoft.com/office/drawing/2014/main" id="{C8462137-6A20-B000-3BBD-7BEC9E6C1328}"/>
              </a:ext>
            </a:extLst>
          </p:cNvPr>
          <p:cNvSpPr txBox="1"/>
          <p:nvPr/>
        </p:nvSpPr>
        <p:spPr>
          <a:xfrm>
            <a:off x="5091223" y="653318"/>
            <a:ext cx="2148476" cy="1714311"/>
          </a:xfrm>
          <a:prstGeom prst="rect">
            <a:avLst/>
          </a:prstGeom>
          <a:solidFill>
            <a:schemeClr val="bg1"/>
          </a:solidFill>
          <a:ln w="28575">
            <a:solidFill>
              <a:srgbClr val="00B0F0"/>
            </a:solidFill>
            <a:prstDash val="dash"/>
          </a:ln>
        </p:spPr>
        <p:txBody>
          <a:bodyPr wrap="square" rtlCol="0">
            <a:spAutoFit/>
          </a:bodyPr>
          <a:lstStyle/>
          <a:p>
            <a:endParaRPr lang="en-US" sz="2600" dirty="0"/>
          </a:p>
        </p:txBody>
      </p:sp>
      <p:cxnSp>
        <p:nvCxnSpPr>
          <p:cNvPr id="43" name="Straight Connector 42">
            <a:extLst>
              <a:ext uri="{FF2B5EF4-FFF2-40B4-BE49-F238E27FC236}">
                <a16:creationId xmlns:a16="http://schemas.microsoft.com/office/drawing/2014/main" id="{28BECE40-8883-4D4C-69C7-7E6D0E8BD71C}"/>
              </a:ext>
            </a:extLst>
          </p:cNvPr>
          <p:cNvCxnSpPr>
            <a:cxnSpLocks/>
          </p:cNvCxnSpPr>
          <p:nvPr/>
        </p:nvCxnSpPr>
        <p:spPr>
          <a:xfrm>
            <a:off x="5872907" y="653318"/>
            <a:ext cx="0" cy="1383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26D7118-126F-AFA9-B387-5C61AAB58CBF}"/>
              </a:ext>
            </a:extLst>
          </p:cNvPr>
          <p:cNvCxnSpPr>
            <a:cxnSpLocks/>
          </p:cNvCxnSpPr>
          <p:nvPr/>
        </p:nvCxnSpPr>
        <p:spPr>
          <a:xfrm flipH="1">
            <a:off x="5845048" y="2007110"/>
            <a:ext cx="1242143" cy="7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76D93FD-DE4E-9ECF-388A-724DCDCF94A6}"/>
              </a:ext>
            </a:extLst>
          </p:cNvPr>
          <p:cNvCxnSpPr>
            <a:cxnSpLocks/>
          </p:cNvCxnSpPr>
          <p:nvPr/>
        </p:nvCxnSpPr>
        <p:spPr>
          <a:xfrm>
            <a:off x="6040687" y="862944"/>
            <a:ext cx="969345" cy="9857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52B3162-1B10-7A11-1654-7EC4C9411833}"/>
              </a:ext>
            </a:extLst>
          </p:cNvPr>
          <p:cNvSpPr txBox="1"/>
          <p:nvPr/>
        </p:nvSpPr>
        <p:spPr>
          <a:xfrm>
            <a:off x="5235908" y="831713"/>
            <a:ext cx="545023" cy="307777"/>
          </a:xfrm>
          <a:prstGeom prst="rect">
            <a:avLst/>
          </a:prstGeom>
          <a:noFill/>
          <a:ln>
            <a:solidFill>
              <a:schemeClr val="tx1"/>
            </a:solidFill>
          </a:ln>
        </p:spPr>
        <p:txBody>
          <a:bodyPr wrap="square" rtlCol="0">
            <a:spAutoFit/>
          </a:bodyPr>
          <a:lstStyle/>
          <a:p>
            <a:r>
              <a:rPr lang="en-GB" sz="1400" dirty="0"/>
              <a:t>Price</a:t>
            </a:r>
          </a:p>
        </p:txBody>
      </p:sp>
      <p:sp>
        <p:nvSpPr>
          <p:cNvPr id="47" name="TextBox 46">
            <a:extLst>
              <a:ext uri="{FF2B5EF4-FFF2-40B4-BE49-F238E27FC236}">
                <a16:creationId xmlns:a16="http://schemas.microsoft.com/office/drawing/2014/main" id="{D8F2B0BB-4CE3-9B31-8099-422C0DDDCFF8}"/>
              </a:ext>
            </a:extLst>
          </p:cNvPr>
          <p:cNvSpPr txBox="1"/>
          <p:nvPr/>
        </p:nvSpPr>
        <p:spPr>
          <a:xfrm>
            <a:off x="6319094" y="2012982"/>
            <a:ext cx="796329" cy="276999"/>
          </a:xfrm>
          <a:prstGeom prst="rect">
            <a:avLst/>
          </a:prstGeom>
          <a:noFill/>
          <a:ln>
            <a:solidFill>
              <a:schemeClr val="tx1"/>
            </a:solidFill>
          </a:ln>
        </p:spPr>
        <p:txBody>
          <a:bodyPr wrap="square" rtlCol="0">
            <a:spAutoFit/>
          </a:bodyPr>
          <a:lstStyle/>
          <a:p>
            <a:r>
              <a:rPr lang="en-GB" sz="1200" dirty="0"/>
              <a:t>Quantity</a:t>
            </a:r>
          </a:p>
        </p:txBody>
      </p:sp>
    </p:spTree>
    <p:extLst>
      <p:ext uri="{BB962C8B-B14F-4D97-AF65-F5344CB8AC3E}">
        <p14:creationId xmlns:p14="http://schemas.microsoft.com/office/powerpoint/2010/main" val="7054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endCondLst>
                                    <p:cond evt="onNext" delay="0">
                                      <p:tgtEl>
                                        <p:sldTgt/>
                                      </p:tgtEl>
                                    </p:cond>
                                  </p:endCondLst>
                                  <p:childTnLst>
                                    <p:animMotion origin="layout" path="M 0.04323 -0.06297 L -0.08268 0.10486 " pathEditMode="relative" rAng="0" ptsTypes="AA">
                                      <p:cBhvr>
                                        <p:cTn id="6" dur="2000" fill="hold"/>
                                        <p:tgtEl>
                                          <p:spTgt spid="45"/>
                                        </p:tgtEl>
                                        <p:attrNameLst>
                                          <p:attrName>ppt_x</p:attrName>
                                          <p:attrName>ppt_y</p:attrName>
                                        </p:attrNameLst>
                                      </p:cBhvr>
                                      <p:rCtr x="-6302" y="8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765</Words>
  <Application>Microsoft Office PowerPoint</Application>
  <PresentationFormat>Widescreen</PresentationFormat>
  <Paragraphs>74</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vt:lpstr>
      <vt:lpstr>Arial Narrow</vt:lpstr>
      <vt:lpstr>Calibri</vt:lpstr>
      <vt:lpstr>Calibri Light</vt:lpstr>
      <vt:lpstr>Helvetica Neue</vt:lpstr>
      <vt:lpstr>Office Theme</vt:lpstr>
      <vt:lpstr>Y9 Economics Knowledge Organiser</vt:lpstr>
      <vt:lpstr>Y9 Economics Knowledge Organiser</vt:lpstr>
    </vt:vector>
  </TitlesOfParts>
  <Company>LEAP-MAT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Half term 2 Y9 economics knowledge organiser</dc:title>
  <dc:creator>V Ahmed (BRI)</dc:creator>
  <cp:lastModifiedBy>B Foxton (BRI)</cp:lastModifiedBy>
  <cp:revision>1</cp:revision>
  <dcterms:created xsi:type="dcterms:W3CDTF">2023-12-05T15:54:04Z</dcterms:created>
  <dcterms:modified xsi:type="dcterms:W3CDTF">2023-12-15T07:49:15Z</dcterms:modified>
</cp:coreProperties>
</file>