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gif" ContentType="image/gif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6858000" cy="9144000"/>
  <p:embeddedFontLst>
    <p:embeddedFont>
      <p:font typeface="Amatic SC"/>
      <p:regular r:id="rId23"/>
      <p:bold r:id="rId24"/>
    </p:embeddedFont>
    <p:embeddedFont>
      <p:font typeface="Source Code Pro"/>
      <p:regular r:id="rId25"/>
      <p:bold r:id="rId26"/>
      <p:italic r:id="rId27"/>
      <p:boldItalic r:id="rId28"/>
    </p:embeddedFont>
    <p:embeddedFont>
      <p:font typeface="Corbel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SourceCodePro-bold.fntdata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1" Type="http://schemas.openxmlformats.org/officeDocument/2006/relationships/slide" Target="slides/slide17.xml"/><Relationship Id="rId3" Type="http://schemas.openxmlformats.org/officeDocument/2006/relationships/slideMaster" Target="slideMasters/slideMaster1.xml"/><Relationship Id="rId34" Type="http://schemas.openxmlformats.org/officeDocument/2006/relationships/customXml" Target="../customXml/item2.xml"/><Relationship Id="rId25" Type="http://schemas.openxmlformats.org/officeDocument/2006/relationships/font" Target="fonts/SourceCodePro-regular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customXml" Target="../customXml/item1.xml"/><Relationship Id="rId20" Type="http://schemas.openxmlformats.org/officeDocument/2006/relationships/slide" Target="slides/slide16.xml"/><Relationship Id="rId2" Type="http://schemas.openxmlformats.org/officeDocument/2006/relationships/presProps" Target="presProps.xml"/><Relationship Id="rId29" Type="http://schemas.openxmlformats.org/officeDocument/2006/relationships/font" Target="fonts/Corbel-regular.fntdata"/><Relationship Id="rId16" Type="http://schemas.openxmlformats.org/officeDocument/2006/relationships/slide" Target="slides/slide12.xml"/><Relationship Id="rId24" Type="http://schemas.openxmlformats.org/officeDocument/2006/relationships/font" Target="fonts/AmaticSC-bold.fntdata"/><Relationship Id="rId1" Type="http://schemas.openxmlformats.org/officeDocument/2006/relationships/theme" Target="theme/theme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openxmlformats.org/officeDocument/2006/relationships/font" Target="fonts/Corbel-boldItalic.fntdata"/><Relationship Id="rId23" Type="http://schemas.openxmlformats.org/officeDocument/2006/relationships/font" Target="fonts/AmaticSC-regular.fntdata"/><Relationship Id="rId28" Type="http://schemas.openxmlformats.org/officeDocument/2006/relationships/font" Target="fonts/SourceCodePro-boldItalic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31" Type="http://schemas.openxmlformats.org/officeDocument/2006/relationships/font" Target="fonts/Corbel-italic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22" Type="http://schemas.openxmlformats.org/officeDocument/2006/relationships/slide" Target="slides/slide18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7" Type="http://schemas.openxmlformats.org/officeDocument/2006/relationships/font" Target="fonts/SourceCodePro-italic.fntdata"/><Relationship Id="rId30" Type="http://schemas.openxmlformats.org/officeDocument/2006/relationships/font" Target="fonts/Corbel-bold.fntdata"/><Relationship Id="rId14" Type="http://schemas.openxmlformats.org/officeDocument/2006/relationships/slide" Target="slides/slide10.xml"/><Relationship Id="rId35" Type="http://schemas.openxmlformats.org/officeDocument/2006/relationships/customXml" Target="../customXml/item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b5a7d69e5_0_10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b5a7d69e5_0_1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f6844e8ab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f6844e8ab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bc07c95d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bc07c95d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f6844e8ab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f6844e8ab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bc07c95da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bc07c95da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f6844e8ab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f6844e8ab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f6844e8ab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f6844e8ab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19675f06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19675f06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19675f0629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19675f0629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19675f0629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19675f0629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b5a7d69e5_0_7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b5a7d69e5_0_7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b5a7d69e5_0_10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b5a7d69e5_0_10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f6844e8ab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f6844e8ab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2a0dd577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2a0dd577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f6844e8ab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f6844e8ab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ba0e644f8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ba0e644f8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f6844e8ab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f6844e8ab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f6844e8ab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f6844e8ab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902189" y="213132"/>
            <a:ext cx="7338300" cy="113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orbel"/>
              <a:buNone/>
              <a:defRPr b="0" i="0" sz="3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1400"/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904008" y="1508760"/>
            <a:ext cx="3566100" cy="3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Noto Sans Symbols"/>
              <a:buChar char="▪"/>
              <a:defRPr b="0" i="0" sz="17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048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048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048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048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lt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2" type="body"/>
          </p:nvPr>
        </p:nvSpPr>
        <p:spPr>
          <a:xfrm>
            <a:off x="4672793" y="1508760"/>
            <a:ext cx="3566100" cy="3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Noto Sans Symbols"/>
              <a:buChar char="▪"/>
              <a:defRPr b="0" i="0" sz="17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048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048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048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048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lt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0" type="dt"/>
          </p:nvPr>
        </p:nvSpPr>
        <p:spPr>
          <a:xfrm>
            <a:off x="901700" y="4817140"/>
            <a:ext cx="2250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1" type="ftr"/>
          </p:nvPr>
        </p:nvSpPr>
        <p:spPr>
          <a:xfrm>
            <a:off x="4197353" y="4817140"/>
            <a:ext cx="378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7994196" y="4817140"/>
            <a:ext cx="709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hyperlink" Target="http://drive.google.com/file/d/1dpO0xnUfKlXU9zjiCiyII4yg47gNq_bC/view" TargetMode="External"/><Relationship Id="rId5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drive.google.com/file/d/1QMFgRpz-F-xSjGcYf3nTzqEsD-XkdvPM/view" TargetMode="External"/><Relationship Id="rId4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image" Target="../media/image2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drive.google.com/file/d/1SKKWjmWjFpyAqUbMIWtQLrYHyRECKKk8/view" TargetMode="External"/><Relationship Id="rId4" Type="http://schemas.openxmlformats.org/officeDocument/2006/relationships/image" Target="../media/image2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7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an Algorithm?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228675"/>
            <a:ext cx="8520600" cy="256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 Algorithm is a series of steps</a:t>
            </a:r>
            <a:r>
              <a:rPr lang="en"/>
              <a:t> </a:t>
            </a:r>
            <a:r>
              <a:rPr lang="en"/>
              <a:t>to solve a problem.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Computer Scientists turn Algorithms into programs – a series of steps for computers to follow in order to solve a problem.</a:t>
            </a:r>
            <a:br>
              <a:rPr lang="en"/>
            </a:b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0653" y="169498"/>
            <a:ext cx="3540870" cy="80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sorting Algorithms - BUBBLE</a:t>
            </a:r>
            <a:endParaRPr/>
          </a:p>
        </p:txBody>
      </p:sp>
      <p:sp>
        <p:nvSpPr>
          <p:cNvPr id="141" name="Google Shape;141;p23"/>
          <p:cNvSpPr txBox="1"/>
          <p:nvPr>
            <p:ph idx="1" type="body"/>
          </p:nvPr>
        </p:nvSpPr>
        <p:spPr>
          <a:xfrm>
            <a:off x="311700" y="1093850"/>
            <a:ext cx="8752200" cy="36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The </a:t>
            </a:r>
            <a:r>
              <a:rPr b="1" lang="en" sz="2100"/>
              <a:t>Bubble </a:t>
            </a:r>
            <a:r>
              <a:rPr lang="en" sz="2100"/>
              <a:t>sort repeatedly works through a data set, on each iteration it:</a:t>
            </a:r>
            <a:endParaRPr sz="2100"/>
          </a:p>
          <a:p>
            <a:pPr indent="-361950" lvl="0" marL="457200" rtl="0" algn="l">
              <a:spcBef>
                <a:spcPts val="1600"/>
              </a:spcBef>
              <a:spcAft>
                <a:spcPts val="0"/>
              </a:spcAft>
              <a:buSzPts val="2100"/>
              <a:buChar char="●"/>
            </a:pPr>
            <a:r>
              <a:rPr b="1" lang="en" sz="2100"/>
              <a:t>Compares </a:t>
            </a:r>
            <a:r>
              <a:rPr lang="en" sz="2100"/>
              <a:t>each </a:t>
            </a:r>
            <a:r>
              <a:rPr b="1" lang="en" sz="2100"/>
              <a:t>adjacent </a:t>
            </a:r>
            <a:r>
              <a:rPr lang="en" sz="2100"/>
              <a:t>set of items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en" sz="2100"/>
              <a:t>Swaps </a:t>
            </a:r>
            <a:r>
              <a:rPr lang="en" sz="2100"/>
              <a:t>them if they are in the wrong order</a:t>
            </a:r>
            <a:br>
              <a:rPr lang="en" sz="2100"/>
            </a:br>
            <a:endParaRPr sz="21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100"/>
              <a:t>On each pass, the </a:t>
            </a:r>
            <a:r>
              <a:rPr b="1" lang="en" sz="2100"/>
              <a:t>largest </a:t>
            </a:r>
            <a:r>
              <a:rPr lang="en" sz="2100"/>
              <a:t>item </a:t>
            </a:r>
            <a:r>
              <a:rPr b="1" lang="en" sz="2100"/>
              <a:t>bubbles </a:t>
            </a:r>
            <a:r>
              <a:rPr lang="en" sz="2100"/>
              <a:t>up to the </a:t>
            </a:r>
            <a:r>
              <a:rPr b="1" lang="en" sz="2100"/>
              <a:t>top</a:t>
            </a:r>
            <a:r>
              <a:rPr lang="en" sz="2100"/>
              <a:t>!</a:t>
            </a:r>
            <a:br>
              <a:rPr lang="en" sz="2100"/>
            </a:br>
            <a:br>
              <a:rPr lang="en" sz="2100"/>
            </a:br>
            <a:r>
              <a:rPr lang="en" sz="2100"/>
              <a:t>The process is repeated until the data set is sorted.</a:t>
            </a:r>
            <a:br>
              <a:rPr lang="en" sz="2200"/>
            </a:br>
            <a:endParaRPr sz="2200"/>
          </a:p>
        </p:txBody>
      </p:sp>
      <p:pic>
        <p:nvPicPr>
          <p:cNvPr descr="Image result for bubble" id="142" name="Google Shape;14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0177" y="97254"/>
            <a:ext cx="937224" cy="93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sorting Algorithms - BUBBLE</a:t>
            </a:r>
            <a:endParaRPr/>
          </a:p>
        </p:txBody>
      </p:sp>
      <p:sp>
        <p:nvSpPr>
          <p:cNvPr id="148" name="Google Shape;148;p24"/>
          <p:cNvSpPr txBox="1"/>
          <p:nvPr>
            <p:ph idx="1" type="body"/>
          </p:nvPr>
        </p:nvSpPr>
        <p:spPr>
          <a:xfrm>
            <a:off x="311700" y="1144900"/>
            <a:ext cx="7842900" cy="12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bubble sort algorithm goes through a list of data a number of times, comparing two items that are side by side to see which is out of order.</a:t>
            </a:r>
            <a:endParaRPr/>
          </a:p>
        </p:txBody>
      </p:sp>
      <p:pic>
        <p:nvPicPr>
          <p:cNvPr id="149" name="Google Shape;14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3400" y="2279475"/>
            <a:ext cx="4166100" cy="248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 title="Copy of Bubble Sort Animation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7550" y="2327475"/>
            <a:ext cx="3185366" cy="238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type="title"/>
          </p:nvPr>
        </p:nvSpPr>
        <p:spPr>
          <a:xfrm>
            <a:off x="311700" y="1630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Bubble Sort - EXAMPLE</a:t>
            </a:r>
            <a:endParaRPr/>
          </a:p>
        </p:txBody>
      </p:sp>
      <p:sp>
        <p:nvSpPr>
          <p:cNvPr id="156" name="Google Shape;156;p25"/>
          <p:cNvSpPr txBox="1"/>
          <p:nvPr>
            <p:ph idx="1" type="body"/>
          </p:nvPr>
        </p:nvSpPr>
        <p:spPr>
          <a:xfrm>
            <a:off x="311700" y="901650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list </a:t>
            </a:r>
            <a:r>
              <a:rPr b="1" lang="en"/>
              <a:t>2,1,4,3,6,5</a:t>
            </a:r>
            <a:r>
              <a:rPr lang="en"/>
              <a:t> can be sorted in 1 iteration.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There will be 5 </a:t>
            </a:r>
            <a:r>
              <a:rPr lang="en"/>
              <a:t>comparisons</a:t>
            </a:r>
            <a:r>
              <a:rPr lang="en"/>
              <a:t>, and 3 </a:t>
            </a:r>
            <a:r>
              <a:rPr b="1" lang="en">
                <a:solidFill>
                  <a:srgbClr val="FF0000"/>
                </a:solidFill>
              </a:rPr>
              <a:t>swaps</a:t>
            </a:r>
            <a:r>
              <a:rPr lang="en"/>
              <a:t>.</a:t>
            </a:r>
            <a:endParaRPr/>
          </a:p>
        </p:txBody>
      </p:sp>
      <p:pic>
        <p:nvPicPr>
          <p:cNvPr id="157" name="Google Shape;1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2950" y="1965225"/>
            <a:ext cx="6076950" cy="30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5"/>
          <p:cNvSpPr/>
          <p:nvPr/>
        </p:nvSpPr>
        <p:spPr>
          <a:xfrm>
            <a:off x="1100400" y="2485200"/>
            <a:ext cx="642900" cy="333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5"/>
          <p:cNvSpPr txBox="1"/>
          <p:nvPr/>
        </p:nvSpPr>
        <p:spPr>
          <a:xfrm>
            <a:off x="86575" y="2479050"/>
            <a:ext cx="1137600" cy="3462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SWAP</a:t>
            </a:r>
            <a:endParaRPr b="1"/>
          </a:p>
        </p:txBody>
      </p:sp>
      <p:sp>
        <p:nvSpPr>
          <p:cNvPr id="160" name="Google Shape;160;p25"/>
          <p:cNvSpPr/>
          <p:nvPr/>
        </p:nvSpPr>
        <p:spPr>
          <a:xfrm>
            <a:off x="1100400" y="3039963"/>
            <a:ext cx="642900" cy="333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5"/>
          <p:cNvSpPr txBox="1"/>
          <p:nvPr/>
        </p:nvSpPr>
        <p:spPr>
          <a:xfrm>
            <a:off x="86575" y="3033813"/>
            <a:ext cx="1137600" cy="3462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NO SWAP</a:t>
            </a:r>
            <a:endParaRPr b="1"/>
          </a:p>
        </p:txBody>
      </p:sp>
      <p:sp>
        <p:nvSpPr>
          <p:cNvPr id="162" name="Google Shape;162;p25"/>
          <p:cNvSpPr/>
          <p:nvPr/>
        </p:nvSpPr>
        <p:spPr>
          <a:xfrm>
            <a:off x="1100400" y="4063525"/>
            <a:ext cx="642900" cy="333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5"/>
          <p:cNvSpPr txBox="1"/>
          <p:nvPr/>
        </p:nvSpPr>
        <p:spPr>
          <a:xfrm>
            <a:off x="86575" y="4057375"/>
            <a:ext cx="1137600" cy="3462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NO SWAP</a:t>
            </a:r>
            <a:endParaRPr b="1"/>
          </a:p>
        </p:txBody>
      </p:sp>
      <p:sp>
        <p:nvSpPr>
          <p:cNvPr id="164" name="Google Shape;164;p25"/>
          <p:cNvSpPr/>
          <p:nvPr/>
        </p:nvSpPr>
        <p:spPr>
          <a:xfrm>
            <a:off x="1100400" y="3548663"/>
            <a:ext cx="642900" cy="333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5"/>
          <p:cNvSpPr txBox="1"/>
          <p:nvPr/>
        </p:nvSpPr>
        <p:spPr>
          <a:xfrm>
            <a:off x="86575" y="3542513"/>
            <a:ext cx="1137600" cy="3462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SWAP</a:t>
            </a:r>
            <a:endParaRPr b="1"/>
          </a:p>
        </p:txBody>
      </p:sp>
      <p:sp>
        <p:nvSpPr>
          <p:cNvPr id="166" name="Google Shape;166;p25"/>
          <p:cNvSpPr/>
          <p:nvPr/>
        </p:nvSpPr>
        <p:spPr>
          <a:xfrm>
            <a:off x="1100400" y="4538475"/>
            <a:ext cx="642900" cy="333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5"/>
          <p:cNvSpPr txBox="1"/>
          <p:nvPr/>
        </p:nvSpPr>
        <p:spPr>
          <a:xfrm>
            <a:off x="86575" y="4532325"/>
            <a:ext cx="1137600" cy="3462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SWAP</a:t>
            </a:r>
            <a:endParaRPr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Merge Sort</a:t>
            </a:r>
            <a:endParaRPr/>
          </a:p>
        </p:txBody>
      </p:sp>
      <p:sp>
        <p:nvSpPr>
          <p:cNvPr id="173" name="Google Shape;173;p26"/>
          <p:cNvSpPr txBox="1"/>
          <p:nvPr>
            <p:ph idx="1" type="body"/>
          </p:nvPr>
        </p:nvSpPr>
        <p:spPr>
          <a:xfrm>
            <a:off x="83100" y="1228675"/>
            <a:ext cx="50712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Merge Sort Algorithm is an example of a Divide-and-Conquer algorithm and takes advantage of two facts:</a:t>
            </a:r>
            <a:endParaRPr/>
          </a:p>
          <a:p>
            <a:pPr indent="-317500" lvl="1" marL="914400" rtl="0" algn="l">
              <a:spcBef>
                <a:spcPts val="16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Small lists are easy to sort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It is easier to merge two ordered list than two unordered lists</a:t>
            </a:r>
            <a:br>
              <a:rPr lang="en"/>
            </a:br>
            <a:endParaRPr/>
          </a:p>
        </p:txBody>
      </p:sp>
      <p:pic>
        <p:nvPicPr>
          <p:cNvPr id="174" name="Google Shape;17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3800" y="733900"/>
            <a:ext cx="3977750" cy="383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Merge Sort</a:t>
            </a:r>
            <a:endParaRPr/>
          </a:p>
        </p:txBody>
      </p:sp>
      <p:pic>
        <p:nvPicPr>
          <p:cNvPr id="180" name="Google Shape;180;p27" title="Merge Sort Animation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27097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Merge Sort</a:t>
            </a:r>
            <a:endParaRPr/>
          </a:p>
        </p:txBody>
      </p:sp>
      <p:sp>
        <p:nvSpPr>
          <p:cNvPr id="186" name="Google Shape;186;p28"/>
          <p:cNvSpPr txBox="1"/>
          <p:nvPr>
            <p:ph idx="1" type="body"/>
          </p:nvPr>
        </p:nvSpPr>
        <p:spPr>
          <a:xfrm>
            <a:off x="83100" y="1228675"/>
            <a:ext cx="48873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 Merge sort is split into 2 main steps:</a:t>
            </a:r>
            <a:endParaRPr sz="2400"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Split / Divide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Merge</a:t>
            </a:r>
            <a:br>
              <a:rPr lang="en" sz="2400"/>
            </a:br>
            <a:br>
              <a:rPr lang="en"/>
            </a:br>
            <a:endParaRPr/>
          </a:p>
        </p:txBody>
      </p:sp>
      <p:pic>
        <p:nvPicPr>
          <p:cNvPr descr="Image result for merge sort" id="187" name="Google Shape;18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5656" y="416500"/>
            <a:ext cx="4143668" cy="4070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 txBox="1"/>
          <p:nvPr>
            <p:ph type="title"/>
          </p:nvPr>
        </p:nvSpPr>
        <p:spPr>
          <a:xfrm>
            <a:off x="311700" y="10740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Linear search</a:t>
            </a:r>
            <a:endParaRPr/>
          </a:p>
        </p:txBody>
      </p:sp>
      <p:sp>
        <p:nvSpPr>
          <p:cNvPr id="193" name="Google Shape;193;p29"/>
          <p:cNvSpPr txBox="1"/>
          <p:nvPr>
            <p:ph idx="1" type="body"/>
          </p:nvPr>
        </p:nvSpPr>
        <p:spPr>
          <a:xfrm>
            <a:off x="-114725" y="908400"/>
            <a:ext cx="6803700" cy="3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Linear search is the simplest searching algorithm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simply works through the list 1 item a time.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checks each item to see if it is the one we are looking for.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it is, is stops and returns the position, otherwise it moves on to the next item until it reaches the end of the list</a:t>
            </a:r>
            <a:endParaRPr/>
          </a:p>
        </p:txBody>
      </p:sp>
      <p:pic>
        <p:nvPicPr>
          <p:cNvPr descr="Image result for linear search" id="194" name="Google Shape;19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3323" y="222749"/>
            <a:ext cx="2670675" cy="23611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simple" id="195" name="Google Shape;195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49492" y="3490207"/>
            <a:ext cx="1841083" cy="1380812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Binary Search</a:t>
            </a:r>
            <a:endParaRPr/>
          </a:p>
        </p:txBody>
      </p:sp>
      <p:pic>
        <p:nvPicPr>
          <p:cNvPr id="201" name="Google Shape;201;p30" title="Binary Search Animation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2091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/>
          <p:cNvSpPr txBox="1"/>
          <p:nvPr>
            <p:ph type="title"/>
          </p:nvPr>
        </p:nvSpPr>
        <p:spPr>
          <a:xfrm>
            <a:off x="311700" y="826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Binary Search</a:t>
            </a:r>
            <a:endParaRPr/>
          </a:p>
        </p:txBody>
      </p:sp>
      <p:sp>
        <p:nvSpPr>
          <p:cNvPr id="207" name="Google Shape;207;p31"/>
          <p:cNvSpPr txBox="1"/>
          <p:nvPr>
            <p:ph idx="1" type="body"/>
          </p:nvPr>
        </p:nvSpPr>
        <p:spPr>
          <a:xfrm>
            <a:off x="74250" y="809475"/>
            <a:ext cx="9144000" cy="21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Binary search repeatedly discards half the list, making it very </a:t>
            </a:r>
            <a:r>
              <a:rPr b="1" lang="en" sz="2400">
                <a:solidFill>
                  <a:srgbClr val="6AA84F"/>
                </a:solidFill>
              </a:rPr>
              <a:t>efficient </a:t>
            </a:r>
            <a:r>
              <a:rPr lang="en" sz="2400"/>
              <a:t>with </a:t>
            </a:r>
            <a:r>
              <a:rPr b="1" lang="en" sz="2400"/>
              <a:t>big lists</a:t>
            </a:r>
            <a:br>
              <a:rPr lang="en" sz="2400"/>
            </a:br>
            <a:endParaRPr sz="12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Even if we double the size of the list, the algorithm only has to do 1 extra check </a:t>
            </a:r>
            <a:endParaRPr sz="2400"/>
          </a:p>
        </p:txBody>
      </p:sp>
      <p:pic>
        <p:nvPicPr>
          <p:cNvPr id="208" name="Google Shape;208;p31"/>
          <p:cNvPicPr preferRelativeResize="0"/>
          <p:nvPr/>
        </p:nvPicPr>
        <p:blipFill rotWithShape="1">
          <a:blip r:embed="rId3">
            <a:alphaModFix/>
          </a:blip>
          <a:srcRect b="54753" l="0" r="0" t="8222"/>
          <a:stretch/>
        </p:blipFill>
        <p:spPr>
          <a:xfrm>
            <a:off x="294638" y="2920875"/>
            <a:ext cx="8554724" cy="2111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0"/>
            <a:ext cx="44865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 Chart Symbols</a:t>
            </a:r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5413571" y="667971"/>
            <a:ext cx="2886000" cy="633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2700">
            <a:solidFill>
              <a:srgbClr val="AC5B23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All flowcharts begin with the START symbol. This shape is called a Terminator.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5049219" y="1322817"/>
            <a:ext cx="3614700" cy="607200"/>
          </a:xfrm>
          <a:prstGeom prst="roundRect">
            <a:avLst>
              <a:gd fmla="val 16667" name="adj"/>
            </a:avLst>
          </a:prstGeom>
          <a:solidFill>
            <a:srgbClr val="999999"/>
          </a:solidFill>
          <a:ln cap="flat" cmpd="sng" w="12700">
            <a:solidFill>
              <a:srgbClr val="42719B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INPUTS indicate external entry of data e.g. “entering a username/password during a login”</a:t>
            </a:r>
            <a:endParaRPr sz="12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5049221" y="1930020"/>
            <a:ext cx="3614700" cy="5952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 cap="flat" cmpd="sng" w="12700">
            <a:solidFill>
              <a:srgbClr val="787878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PROCESSES indicate a task carried out by the program like performing a calculation “Result = a + b”</a:t>
            </a:r>
            <a:endParaRPr sz="12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5049218" y="2525233"/>
            <a:ext cx="3614700" cy="9723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 cap="flat" cmpd="sng" w="127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The DECISION symbol checks a condition before carrying on. </a:t>
            </a:r>
            <a:r>
              <a:rPr b="1" lang="en" sz="1200">
                <a:latin typeface="Verdana"/>
                <a:ea typeface="Verdana"/>
                <a:cs typeface="Verdana"/>
                <a:sym typeface="Verdana"/>
              </a:rPr>
              <a:t>Two paths </a:t>
            </a: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must be identified here based upon whether the condition is met or not e.g. “Is it raining? Yes or No!”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5054450" y="3502525"/>
            <a:ext cx="3549000" cy="1092600"/>
          </a:xfrm>
          <a:prstGeom prst="roundRect">
            <a:avLst>
              <a:gd fmla="val 16667" name="adj"/>
            </a:avLst>
          </a:prstGeom>
          <a:solidFill>
            <a:srgbClr val="F1C232"/>
          </a:solidFill>
          <a:ln cap="flat" cmpd="sng" w="12700">
            <a:solidFill>
              <a:srgbClr val="BA8C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OUTPUTS indicate the delivery of data from the program like displaying a calculation result on the screen or writing data to a file.</a:t>
            </a:r>
            <a:endParaRPr sz="12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5054458" y="4656594"/>
            <a:ext cx="3672600" cy="486900"/>
          </a:xfrm>
          <a:prstGeom prst="roundRect">
            <a:avLst>
              <a:gd fmla="val 16667" name="adj"/>
            </a:avLst>
          </a:prstGeom>
          <a:solidFill>
            <a:srgbClr val="CC0000"/>
          </a:solidFill>
          <a:ln cap="flat" cmpd="sng" w="12700">
            <a:solidFill>
              <a:srgbClr val="517E33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All flowcharts end with the END symbol. This shape is also called a Terminator.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754238"/>
            <a:ext cx="1971675" cy="427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6474" y="73074"/>
            <a:ext cx="1364400" cy="11033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3510788" y="644175"/>
            <a:ext cx="16578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L1 - T1</a:t>
            </a:r>
            <a:endParaRPr b="1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Pseudocode mean?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11700" y="1228675"/>
            <a:ext cx="79143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Pseudocode means “fake code”. It looks like code, but it is written so that humans understand it, rather than computers.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Programmers use Pseudocode to plan their algorithms. It can be understood by any programmer.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Pseudocode will not run in Python or any other programming language, but it can be used as a plan to start writing real code.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Pseudocode</a:t>
            </a:r>
            <a:endParaRPr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11700" y="1228675"/>
            <a:ext cx="7914300" cy="13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</a:t>
            </a:r>
            <a:r>
              <a:rPr lang="en"/>
              <a:t>Pseudocode </a:t>
            </a:r>
            <a:r>
              <a:rPr b="1" lang="en"/>
              <a:t>looks </a:t>
            </a:r>
            <a:r>
              <a:rPr lang="en"/>
              <a:t>like code”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What does this mean? What does code look like?! </a:t>
            </a:r>
            <a:br>
              <a:rPr lang="en"/>
            </a:br>
            <a:r>
              <a:rPr lang="en"/>
              <a:t>How is it different to a normal </a:t>
            </a:r>
            <a:r>
              <a:rPr lang="en"/>
              <a:t>sentence</a:t>
            </a:r>
            <a:r>
              <a:rPr lang="en"/>
              <a:t> or paragraph?</a:t>
            </a:r>
            <a:br>
              <a:rPr lang="en"/>
            </a:br>
            <a:endParaRPr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11700" y="2637700"/>
            <a:ext cx="7914300" cy="237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Pseudocode includes the following things that make it </a:t>
            </a:r>
            <a:r>
              <a:rPr b="1" lang="en"/>
              <a:t>look </a:t>
            </a:r>
            <a:r>
              <a:rPr lang="en"/>
              <a:t>like code: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Indentation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Command words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Loops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statements</a:t>
            </a:r>
            <a:br>
              <a:rPr lang="en"/>
            </a:b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4663" y="3249800"/>
            <a:ext cx="4010025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4199" y="111099"/>
            <a:ext cx="1364400" cy="11033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/>
        </p:nvSpPr>
        <p:spPr>
          <a:xfrm>
            <a:off x="7298513" y="682200"/>
            <a:ext cx="16578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L2 - T1</a:t>
            </a:r>
            <a:endParaRPr b="1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409625" y="1882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Flowchart  →   Pseudocode    →      Actual Code!</a:t>
            </a:r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25" y="764075"/>
            <a:ext cx="2270975" cy="431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2038" y="1783199"/>
            <a:ext cx="2648115" cy="10822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3" name="Google Shape;10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8500" y="1073150"/>
            <a:ext cx="3225350" cy="13704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4" name="Google Shape;10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67425" y="2754166"/>
            <a:ext cx="2630300" cy="226144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5" name="Google Shape;105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072291">
            <a:off x="1477307" y="1247535"/>
            <a:ext cx="1172658" cy="676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669334">
            <a:off x="4601433" y="963060"/>
            <a:ext cx="1172657" cy="676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 rot="-9522489">
            <a:off x="4811879" y="2943967"/>
            <a:ext cx="1172658" cy="676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1 - Grading System - SOLUTION</a:t>
            </a:r>
            <a:endParaRPr/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975" y="2003800"/>
            <a:ext cx="3126900" cy="191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5025" y="1201700"/>
            <a:ext cx="2685156" cy="374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Iteration</a:t>
            </a:r>
            <a:endParaRPr/>
          </a:p>
        </p:txBody>
      </p:sp>
      <p:sp>
        <p:nvSpPr>
          <p:cNvPr id="120" name="Google Shape;120;p20"/>
          <p:cNvSpPr txBox="1"/>
          <p:nvPr>
            <p:ph idx="1" type="body"/>
          </p:nvPr>
        </p:nvSpPr>
        <p:spPr>
          <a:xfrm>
            <a:off x="311700" y="1228675"/>
            <a:ext cx="79323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Iteration is the process of repeating sections of a program to achieve a particular target or goal.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Also known as a </a:t>
            </a:r>
            <a:r>
              <a:rPr b="1" lang="en"/>
              <a:t>Loop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There are 2 main categories: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lang="en" sz="1800"/>
              <a:t>Count </a:t>
            </a:r>
            <a:r>
              <a:rPr lang="en" sz="1800"/>
              <a:t>controlled loop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lang="en" sz="1800"/>
              <a:t>Condition </a:t>
            </a:r>
            <a:r>
              <a:rPr lang="en" sz="1800"/>
              <a:t>controlled loop</a:t>
            </a:r>
            <a:endParaRPr/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9800" y="167875"/>
            <a:ext cx="1050948" cy="1050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Iteration - Count Controlled Loops</a:t>
            </a:r>
            <a:endParaRPr/>
          </a:p>
        </p:txBody>
      </p:sp>
      <p:sp>
        <p:nvSpPr>
          <p:cNvPr id="127" name="Google Shape;127;p21"/>
          <p:cNvSpPr txBox="1"/>
          <p:nvPr>
            <p:ph idx="1" type="body"/>
          </p:nvPr>
        </p:nvSpPr>
        <p:spPr>
          <a:xfrm>
            <a:off x="311700" y="1093850"/>
            <a:ext cx="7932300" cy="28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 controlled loops are usually implemented with a </a:t>
            </a:r>
            <a:r>
              <a:rPr b="1" lang="en"/>
              <a:t>FOR </a:t>
            </a:r>
            <a:r>
              <a:rPr lang="en"/>
              <a:t>loop.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This will loop a predetermined number of times, for example:</a:t>
            </a:r>
            <a:endParaRPr/>
          </a:p>
          <a:p>
            <a:pPr indent="-342900" lvl="1" marL="914400" rtl="0" algn="l">
              <a:spcBef>
                <a:spcPts val="160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FOR every item in a list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FOR every number in a range of numbers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FOR each player in the game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8000" y="3766429"/>
            <a:ext cx="2628225" cy="120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Iteration - Condition Controlled Loops</a:t>
            </a:r>
            <a:endParaRPr/>
          </a:p>
        </p:txBody>
      </p:sp>
      <p:sp>
        <p:nvSpPr>
          <p:cNvPr id="134" name="Google Shape;134;p22"/>
          <p:cNvSpPr txBox="1"/>
          <p:nvPr>
            <p:ph idx="1" type="body"/>
          </p:nvPr>
        </p:nvSpPr>
        <p:spPr>
          <a:xfrm>
            <a:off x="311700" y="1093850"/>
            <a:ext cx="7932300" cy="28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Condition </a:t>
            </a:r>
            <a:r>
              <a:rPr lang="en"/>
              <a:t>controlled loops are usually implemented with a </a:t>
            </a:r>
            <a:r>
              <a:rPr b="1" lang="en"/>
              <a:t>WHILE </a:t>
            </a:r>
            <a:r>
              <a:rPr lang="en"/>
              <a:t>loop or </a:t>
            </a:r>
            <a:r>
              <a:rPr b="1" lang="en"/>
              <a:t>REPEAT UNTIL </a:t>
            </a:r>
            <a:r>
              <a:rPr lang="en"/>
              <a:t>loop.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These will loop as long as a certain condition is met, for example:</a:t>
            </a:r>
            <a:endParaRPr/>
          </a:p>
          <a:p>
            <a:pPr indent="-342900" lvl="1" marL="914400" rtl="0" algn="l">
              <a:spcBef>
                <a:spcPts val="160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Move forward until an obstacle is met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Keep flying until you run out of fuel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Spawn enemies until score is greater than 10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9750" y="4068425"/>
            <a:ext cx="4414575" cy="92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CA3AFB16DDA4439F1BEAE0E48258AC" ma:contentTypeVersion="17" ma:contentTypeDescription="Create a new document." ma:contentTypeScope="" ma:versionID="df22f277a5fa301b47667777e46ee092">
  <xsd:schema xmlns:xsd="http://www.w3.org/2001/XMLSchema" xmlns:xs="http://www.w3.org/2001/XMLSchema" xmlns:p="http://schemas.microsoft.com/office/2006/metadata/properties" xmlns:ns2="fb418c82-141a-4a91-9c09-53cf5717bb3c" xmlns:ns3="260bbd74-c85e-40fc-b54b-fe168a55b4a0" targetNamespace="http://schemas.microsoft.com/office/2006/metadata/properties" ma:root="true" ma:fieldsID="a934507120a9c6057def59652016fe3e" ns2:_="" ns3:_="">
    <xsd:import namespace="fb418c82-141a-4a91-9c09-53cf5717bb3c"/>
    <xsd:import namespace="260bbd74-c85e-40fc-b54b-fe168a55b4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418c82-141a-4a91-9c09-53cf5717bb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a0d6290-1ea3-4fb3-b0d6-20e35eecb9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0bbd74-c85e-40fc-b54b-fe168a55b4a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a1d7380-628d-499a-b661-501c3e0b6d7c}" ma:internalName="TaxCatchAll" ma:showField="CatchAllData" ma:web="260bbd74-c85e-40fc-b54b-fe168a55b4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418c82-141a-4a91-9c09-53cf5717bb3c">
      <Terms xmlns="http://schemas.microsoft.com/office/infopath/2007/PartnerControls"/>
    </lcf76f155ced4ddcb4097134ff3c332f>
    <TaxCatchAll xmlns="260bbd74-c85e-40fc-b54b-fe168a55b4a0" xsi:nil="true"/>
  </documentManagement>
</p:properties>
</file>

<file path=customXml/itemProps1.xml><?xml version="1.0" encoding="utf-8"?>
<ds:datastoreItem xmlns:ds="http://schemas.openxmlformats.org/officeDocument/2006/customXml" ds:itemID="{6AA3B569-D270-4925-BA6A-765B5747B00C}"/>
</file>

<file path=customXml/itemProps2.xml><?xml version="1.0" encoding="utf-8"?>
<ds:datastoreItem xmlns:ds="http://schemas.openxmlformats.org/officeDocument/2006/customXml" ds:itemID="{85FB211B-7B1C-4935-B2F6-99596C382322}"/>
</file>

<file path=customXml/itemProps3.xml><?xml version="1.0" encoding="utf-8"?>
<ds:datastoreItem xmlns:ds="http://schemas.openxmlformats.org/officeDocument/2006/customXml" ds:itemID="{12FD5B02-0508-468C-BB29-51A15C105215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0x0101008ACA3AFB16DDA4439F1BEAE0E48258AC</vt:lpwstr>
  </property>
</Properties>
</file>