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75436-9A5A-463D-B9B4-C8649388F9B2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EB653-5394-412C-B110-2D4C71C57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16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B1: Visitor Destinations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Types of Destinations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Cities: Urban centers with diverse attractions, cultural hubs, and various amenities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Cultural/Historical Towns: Places rich in history, cultural significance, and heritage sites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Coastal Resorts: Destinations along coastlines offering beach activities and seaside leisure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Countryside Areas: Rural settings with natural landscapes, outdoor activities, and tranquility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Features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Natural Attractions: Scenic landscapes, mountains, beaches, national parks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Purpose-built Attractions: Theme parks, entertainment complexes, man-made attractions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Heritage Attractions: Historical sites, museums, landmarks preserving cultural heritage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Facilities: Accommodations, sports venues, shopping centers, dining options, transport, cultural venues, festivals/events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Climate Impact: Seasonal variations affecting tourism patterns, activities, and visitor preferences</a:t>
            </a:r>
            <a:endParaRPr lang="en-GB" dirty="0"/>
          </a:p>
          <a:p>
            <a:pPr lvl="1"/>
            <a:r>
              <a:rPr lang="en-GB" b="1" dirty="0"/>
              <a:t>B2: Types of Travel/Tourism Activities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Types of Tourism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Domestic: Travel within one's country of residence for leisure or business purposes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Inbound: Visitors from overseas coming into the country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Outbound: Residents traveling outside their country of residence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Reasons for Travel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Leisure Tourism: Pleasure, relaxation, special interests (culture, nature, adventure)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Business Tourism: Work-related travel, conferences, exhibitions, meetings</a:t>
            </a:r>
            <a:endParaRPr lang="en-GB" dirty="0"/>
          </a:p>
          <a:p>
            <a:pPr lvl="1"/>
            <a:r>
              <a:rPr lang="en-GB" b="1" dirty="0"/>
              <a:t>B3: Popularity of Destinations with Visitor Types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Visitor Types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Families: Including multigenerational groups seeking family-friendly activities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Couples: Those traveling as pairs for romantic getaways or vacations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Individuals: Solo travelers seeking unique experiences or personal exploration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Business: Individuals or groups on work-related trips, conferences, or meetings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Groups: Special interest, friends/family, clubs, educational groups</a:t>
            </a:r>
            <a:endParaRPr lang="en-GB" dirty="0"/>
          </a:p>
          <a:p>
            <a:pPr lvl="1"/>
            <a:r>
              <a:rPr lang="en-GB" b="1" dirty="0"/>
              <a:t>B4: Travel Options to Access Tourist Destinations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Modes of Transport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Air: Short haul, long haul, budget, charter flights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Rail: Regional, national, overnight services, including the Channel Tunnel options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Sea: Ferries, cruises, ships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Land: Buses, coaches, cars, taxis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Transport Hubs and Gateways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Airports, Stations, Terminals: Key points of entry and departure for travelers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Suitability Factors</a:t>
            </a:r>
            <a:endParaRPr lang="en-GB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Departure/Arrival Points, Costs, Services/Facilities, Travel Duration, Transport Modes, Operators, and Passenger Services</a:t>
            </a:r>
            <a:endParaRPr lang="en-GB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EF4A0-2494-4B8F-B134-0FBD62BE8B74}" type="slidenum"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5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CCF92-9CEA-41FB-950C-61524CA0F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D9098-7CC3-47E6-8198-D4E7DCEDB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F4195-8567-4D09-B970-DBECF4DCE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9830-AC6F-4F7A-8FDB-43EF729216D5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1FC88-9054-4574-BD44-BCEED6E6B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1B38B-40D3-4D8F-B335-1C71E13D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629-EF3B-49C0-9594-507F1FE82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8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C6537-7443-4520-8003-1B36B28C6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1A078-CEF4-4781-B91F-B524FDEC1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4DA63-F42B-4E4C-8FF6-A0FF374C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9830-AC6F-4F7A-8FDB-43EF729216D5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00215-CEF6-4848-91E8-CD61027B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F9769-F44A-428C-B09B-956DF11D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629-EF3B-49C0-9594-507F1FE82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93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FBADC3-098F-4CB5-8ACB-A82D8EB37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E8603A-AFBC-4C99-B3B7-046E6CFA5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A3BBE-02F1-4733-977A-071DEEA7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9830-AC6F-4F7A-8FDB-43EF729216D5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6D559-1C51-4BEF-851B-44EC10A1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1948E-74A8-4DEE-BE02-BA8D37DB6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629-EF3B-49C0-9594-507F1FE82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6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D6704-83E4-4DC7-BCCF-ED73DB8E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D2D30-9F2E-48E8-A3A2-26545E65C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4AAE8-19FF-45F2-923E-299CE5C16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9830-AC6F-4F7A-8FDB-43EF729216D5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75DEA-0808-4110-8D98-55D9A3F8C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DF770-E863-4B78-A99A-6C40A4661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629-EF3B-49C0-9594-507F1FE82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6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535CF-B189-47E7-B9A1-461D48D48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5C1D8-BADF-40F7-BC3A-269E6BFA5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8B496-0C15-46D3-85EA-ED5A2D516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9830-AC6F-4F7A-8FDB-43EF729216D5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A449C-E8B4-4CAB-BD64-3F96C4ED1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3E4B2-777C-4581-82A5-50DCFA0C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629-EF3B-49C0-9594-507F1FE82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92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DC8E4-4349-4968-B57A-9306A4175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24BC-56C6-4B18-9BF8-4553757D27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B4FAC-C211-4544-81C3-99554ABBC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4E699-684F-410D-A128-F019BD96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9830-AC6F-4F7A-8FDB-43EF729216D5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3659F1-8F5C-4A1B-90A7-BA6C0E884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52FDF-1AB0-4A32-8F23-9F067020B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629-EF3B-49C0-9594-507F1FE82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6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2D600-F623-4AD2-A79A-0DD85CDD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62828-D135-40C7-B11A-D6E7D2034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B58F4-9829-4C7E-A173-45DCB200F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3D0E08-D340-43B1-8325-DF5F72038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34A80-681D-489A-8C75-CB992E12BA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B7ADD9-98B0-4C0F-B9AA-A57BCCAFC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9830-AC6F-4F7A-8FDB-43EF729216D5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1A63AA-80D3-41C3-A73D-6806BC42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F09703-9E16-4332-8EF1-5E5AE9038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629-EF3B-49C0-9594-507F1FE82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02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26C44-6B43-46A6-841D-BA33DB38E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AD66D5-5A5E-4FA8-80A9-9565CCCE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9830-AC6F-4F7A-8FDB-43EF729216D5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1BC3D-139C-4C7C-A929-E076A30AC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C28ED-93A2-453E-BF60-1C4A7A0F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629-EF3B-49C0-9594-507F1FE82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75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1EFF1E-0276-41A3-876F-FA5D905E7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9830-AC6F-4F7A-8FDB-43EF729216D5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B8F31A-F396-40AA-9F36-AF7545A9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67605-482F-4F8E-A365-803A5D0A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629-EF3B-49C0-9594-507F1FE82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76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EC592-4FA5-469D-9AF8-DBB3F9CD5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D34F2-B9A5-4882-8B91-F1F6748B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9A65D-8AE4-4118-B2FD-F2EE12BF0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1D680-BB4B-4E93-9E69-B13889B5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9830-AC6F-4F7A-8FDB-43EF729216D5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86CA9-5320-42BB-B0B6-A6921C8D4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05E1E-F0E0-4702-81FE-D92157A9E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629-EF3B-49C0-9594-507F1FE82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44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12DB-0233-4013-B7AE-B90BCF5B0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43040D-C1A3-49D4-AF4A-2A0A93DD1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C788F-F34F-4339-9568-284E88723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9BF34-9D34-45D6-86B2-7273A717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9830-AC6F-4F7A-8FDB-43EF729216D5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BDAC9-4618-4B51-B40E-B839D15A4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C5814-F303-4A88-94B0-F46C10A3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629-EF3B-49C0-9594-507F1FE82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5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FF0BF7-6AE4-4ADF-8A28-B80F24A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5E13A-D7FD-46C7-81AB-9ED0BFCBF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EA8D7-1178-4ED3-A8F1-25D852485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9830-AC6F-4F7A-8FDB-43EF729216D5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F288A-B9B5-4CCF-854B-E656EE7F00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CF36-0305-4001-9876-2EADB6B2F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37629-EF3B-49C0-9594-507F1FE82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16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070AD-5DE0-BB1B-FC78-86B673498541}"/>
              </a:ext>
            </a:extLst>
          </p:cNvPr>
          <p:cNvSpPr>
            <a:spLocks/>
          </p:cNvSpPr>
          <p:nvPr/>
        </p:nvSpPr>
        <p:spPr>
          <a:xfrm>
            <a:off x="231661" y="531954"/>
            <a:ext cx="4872551" cy="2577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749808">
              <a:spcAft>
                <a:spcPts val="600"/>
              </a:spcAft>
            </a:pPr>
            <a:r>
              <a:rPr lang="en-GB" sz="1312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A1: Major Components of UK Travel and Tourism Industry</a:t>
            </a:r>
            <a:endParaRPr lang="en-GB" sz="1312" u="sng" kern="1200">
              <a:solidFill>
                <a:schemeClr val="tx1"/>
              </a:solidFill>
              <a:latin typeface="+mn-lt"/>
              <a:ea typeface="+mn-ea"/>
              <a:cs typeface="Calibri" panose="020F0502020204030204"/>
            </a:endParaRPr>
          </a:p>
          <a:p>
            <a:pPr defTabSz="749808">
              <a:spcAft>
                <a:spcPts val="600"/>
              </a:spcAft>
            </a:pPr>
            <a:r>
              <a:rPr lang="en-GB" sz="902" b="1" u="sng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Accommodation Providers</a:t>
            </a:r>
            <a:endParaRPr lang="en-GB" sz="902" u="sng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374904" lvl="1" defTabSz="749808">
              <a:spcAft>
                <a:spcPts val="600"/>
              </a:spcAft>
            </a:pPr>
            <a:r>
              <a:rPr lang="en-GB" sz="902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Catered: Offer meal options; Self-catered: Provide cooking facilities; Room only: No meals or cooking facilities</a:t>
            </a:r>
            <a:endParaRPr lang="en-GB" sz="902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374904" lvl="1" defTabSz="749808">
              <a:spcAft>
                <a:spcPts val="600"/>
              </a:spcAft>
            </a:pPr>
            <a:r>
              <a:rPr lang="en-GB" sz="902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Key Products/Services: Various property types, amenities (reception, food, entertainment), safety/security, sustainability efforts</a:t>
            </a:r>
            <a:endParaRPr lang="en-GB" sz="902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defTabSz="749808">
              <a:spcAft>
                <a:spcPts val="600"/>
              </a:spcAft>
            </a:pPr>
            <a:r>
              <a:rPr lang="en-GB" sz="902" b="1" u="sng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Transport Operators</a:t>
            </a:r>
            <a:endParaRPr lang="en-GB" sz="902" u="sng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374904" lvl="1" defTabSz="749808">
              <a:spcAft>
                <a:spcPts val="600"/>
              </a:spcAft>
            </a:pPr>
            <a:r>
              <a:rPr lang="en-GB" sz="902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Road, Rail, Sea, Air: Each mode offering different services and experiences</a:t>
            </a:r>
            <a:endParaRPr lang="en-GB" sz="902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374904" lvl="1" defTabSz="749808">
              <a:spcAft>
                <a:spcPts val="600"/>
              </a:spcAft>
            </a:pPr>
            <a:r>
              <a:rPr lang="en-GB" sz="902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Key Products/Services: Transport modes, passenger services (luggage, classes, extras), safety measures, sustainability initiatives</a:t>
            </a:r>
            <a:endParaRPr lang="en-GB" sz="902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defTabSz="749808">
              <a:spcAft>
                <a:spcPts val="600"/>
              </a:spcAft>
            </a:pPr>
            <a:r>
              <a:rPr lang="en-GB" sz="902" b="1" u="sng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Visitor Attractions</a:t>
            </a:r>
            <a:endParaRPr lang="en-GB" sz="902" u="sng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374904" lvl="1" defTabSz="749808">
              <a:spcAft>
                <a:spcPts val="600"/>
              </a:spcAft>
            </a:pPr>
            <a:r>
              <a:rPr lang="en-GB" sz="902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Natural, Purpose-built, Heritage: Each category offering unique experiences</a:t>
            </a:r>
            <a:endParaRPr lang="en-GB" sz="902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374904" lvl="1" defTabSz="749808">
              <a:spcAft>
                <a:spcPts val="600"/>
              </a:spcAft>
            </a:pPr>
            <a:r>
              <a:rPr lang="en-GB" sz="902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Key Products/Services: Entertainment, preservation, customer service, safety, sustainability practices</a:t>
            </a:r>
            <a:endParaRPr lang="en-GB" sz="902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defTabSz="749808">
              <a:spcAft>
                <a:spcPts val="600"/>
              </a:spcAft>
            </a:pPr>
            <a:r>
              <a:rPr lang="en-GB" sz="902" b="1" u="sng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Tour Operators</a:t>
            </a:r>
            <a:endParaRPr lang="en-GB" sz="902" u="sng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374904" lvl="1" defTabSz="749808">
              <a:spcAft>
                <a:spcPts val="600"/>
              </a:spcAft>
            </a:pPr>
            <a:r>
              <a:rPr lang="en-GB" sz="902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Domestic, Inbound, Outbound; Specialist, Mass market: Serve different markets with tailored packages</a:t>
            </a:r>
            <a:endParaRPr lang="en-GB" sz="902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374904" lvl="1" defTabSz="749808">
              <a:spcAft>
                <a:spcPts val="600"/>
              </a:spcAft>
            </a:pPr>
            <a:r>
              <a:rPr lang="en-GB" sz="902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Key Products/Services: Package holidays, customer-tailored services, safety measures, enhancing visitor experience</a:t>
            </a:r>
            <a:endParaRPr lang="en-GB" sz="902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defTabSz="749808">
              <a:spcAft>
                <a:spcPts val="600"/>
              </a:spcAft>
            </a:pPr>
            <a:r>
              <a:rPr lang="en-GB" sz="902" b="1" u="sng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Travel Agents</a:t>
            </a:r>
            <a:endParaRPr lang="en-GB" sz="902" u="sng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374904" lvl="1" defTabSz="749808">
              <a:spcAft>
                <a:spcPts val="600"/>
              </a:spcAft>
            </a:pPr>
            <a:r>
              <a:rPr lang="en-GB" sz="902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Business, Retail, Online agencies: Varying platforms for selling travel products/services</a:t>
            </a:r>
            <a:endParaRPr lang="en-GB" sz="902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374904" lvl="1" defTabSz="749808">
              <a:spcAft>
                <a:spcPts val="600"/>
              </a:spcAft>
            </a:pPr>
            <a:r>
              <a:rPr lang="en-GB" sz="902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Key Products/Services: Sale of diverse travel services, ancillary offerings (car hire, insurance), prioritizing customer service</a:t>
            </a:r>
            <a:endParaRPr lang="en-GB" sz="902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defTabSz="749808">
              <a:spcAft>
                <a:spcPts val="600"/>
              </a:spcAft>
            </a:pPr>
            <a:r>
              <a:rPr lang="en-GB" sz="902" b="1" u="sng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Tourism Promotion</a:t>
            </a:r>
            <a:endParaRPr lang="en-GB" sz="902" u="sng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374904" lvl="1" defTabSz="749808">
              <a:spcAft>
                <a:spcPts val="600"/>
              </a:spcAft>
            </a:pPr>
            <a:r>
              <a:rPr lang="en-GB" sz="902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Visitor Information, Tourism Agencies: Providing information and marketing services</a:t>
            </a:r>
            <a:endParaRPr lang="en-GB" sz="902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374904" lvl="1" defTabSz="749808">
              <a:spcAft>
                <a:spcPts val="600"/>
              </a:spcAft>
            </a:pPr>
            <a:r>
              <a:rPr lang="en-GB" sz="902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Key Products/Services: Informational materials, marketing campaigns, training, customer service initiatives</a:t>
            </a:r>
            <a:endParaRPr lang="en-GB" sz="902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defTabSz="749808">
              <a:spcAft>
                <a:spcPts val="600"/>
              </a:spcAft>
            </a:pPr>
            <a:r>
              <a:rPr lang="en-GB" sz="902" b="1" u="sng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Ancillary Services</a:t>
            </a:r>
            <a:endParaRPr lang="en-GB" sz="902" u="sng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374904" lvl="1" defTabSz="749808">
              <a:spcAft>
                <a:spcPts val="600"/>
              </a:spcAft>
            </a:pPr>
            <a:r>
              <a:rPr lang="en-GB" sz="902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Specialized, Additional services: Offering supplementary services beyond core travel</a:t>
            </a:r>
            <a:endParaRPr lang="en-GB" sz="902" kern="120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374904" lvl="1" defTabSz="749808">
              <a:spcAft>
                <a:spcPts val="600"/>
              </a:spcAft>
            </a:pPr>
            <a:r>
              <a:rPr lang="en-GB" sz="902" kern="1200">
                <a:solidFill>
                  <a:schemeClr val="tx1"/>
                </a:solidFill>
                <a:latin typeface="+mn-lt"/>
                <a:ea typeface="+mn-lt"/>
                <a:cs typeface="+mn-lt"/>
              </a:rPr>
              <a:t>Key Products/Services: Ticket sales, insurance, car rentals, customer service support</a:t>
            </a:r>
            <a:endParaRPr lang="en-GB" sz="902" kern="1200">
              <a:solidFill>
                <a:schemeClr val="tx1"/>
              </a:solidFill>
              <a:latin typeface="+mn-lt"/>
              <a:ea typeface="+mn-ea"/>
              <a:cs typeface="Calibri" panose="020F0502020204030204"/>
            </a:endParaRPr>
          </a:p>
          <a:p>
            <a:pPr>
              <a:spcAft>
                <a:spcPts val="600"/>
              </a:spcAft>
            </a:pPr>
            <a:endParaRPr lang="en-GB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B9E8F5-C988-DD13-A6B7-C7EC7DC618CD}"/>
              </a:ext>
            </a:extLst>
          </p:cNvPr>
          <p:cNvSpPr txBox="1"/>
          <p:nvPr/>
        </p:nvSpPr>
        <p:spPr>
          <a:xfrm>
            <a:off x="6158680" y="645961"/>
            <a:ext cx="2945817" cy="23516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749808">
              <a:spcAft>
                <a:spcPts val="600"/>
              </a:spcAft>
            </a:pPr>
            <a:r>
              <a:rPr lang="en-US" sz="984" b="1" u="sng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A2: Ownership and Aims </a:t>
            </a:r>
          </a:p>
          <a:p>
            <a:pPr marL="187452" lvl="1" indent="-187452" defTabSz="749808">
              <a:spcAft>
                <a:spcPts val="600"/>
              </a:spcAft>
              <a:buChar char="•"/>
            </a:pPr>
            <a:r>
              <a:rPr lang="en-US" sz="984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Private, Public, Voluntary sectors: Differ in ownership structure and goals</a:t>
            </a:r>
          </a:p>
          <a:p>
            <a:pPr marL="187452" lvl="1" indent="-187452" defTabSz="749808">
              <a:spcAft>
                <a:spcPts val="600"/>
              </a:spcAft>
              <a:buChar char="•"/>
            </a:pPr>
            <a:r>
              <a:rPr lang="en-US" sz="984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Aims: Profit, Public service, Social impact (depending on sector)</a:t>
            </a:r>
          </a:p>
          <a:p>
            <a:pPr defTabSz="749808">
              <a:spcAft>
                <a:spcPts val="600"/>
              </a:spcAft>
            </a:pPr>
            <a:r>
              <a:rPr lang="en-US" sz="984" b="1" u="sng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Common Aims</a:t>
            </a:r>
          </a:p>
          <a:p>
            <a:pPr marL="187452" lvl="1" indent="-187452" defTabSz="749808">
              <a:spcAft>
                <a:spcPts val="600"/>
              </a:spcAft>
              <a:buChar char="•"/>
            </a:pPr>
            <a:r>
              <a:rPr lang="en-US" sz="984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Financial: Profit generation, sales increase, cost control</a:t>
            </a:r>
          </a:p>
          <a:p>
            <a:pPr marL="187452" lvl="1" indent="-187452" defTabSz="749808">
              <a:spcAft>
                <a:spcPts val="600"/>
              </a:spcAft>
              <a:buChar char="•"/>
            </a:pPr>
            <a:r>
              <a:rPr lang="en-US" sz="984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Strategic: Sustainability, community contributions, service excellence</a:t>
            </a:r>
          </a:p>
          <a:p>
            <a:pPr defTabSz="749808">
              <a:spcAft>
                <a:spcPts val="600"/>
              </a:spcAft>
            </a:pPr>
            <a:r>
              <a:rPr lang="en-US" sz="984" b="1" u="sng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Collaboration</a:t>
            </a:r>
          </a:p>
          <a:p>
            <a:pPr marL="187452" lvl="1" indent="-187452" defTabSz="749808">
              <a:spcAft>
                <a:spcPts val="600"/>
              </a:spcAft>
              <a:buChar char="•"/>
            </a:pPr>
            <a:r>
              <a:rPr lang="en-US" sz="984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Interrelationships, Interdependencies: Working together for mutual benefit</a:t>
            </a:r>
          </a:p>
          <a:p>
            <a:pPr marL="187452" lvl="1" indent="-187452" defTabSz="749808">
              <a:spcAft>
                <a:spcPts val="600"/>
              </a:spcAft>
              <a:buChar char="•"/>
            </a:pPr>
            <a:r>
              <a:rPr lang="en-US" sz="984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Methods: Joint activities, resource sharing, partnerships for efficiency and growth</a:t>
            </a:r>
            <a:endParaRPr lang="en-US" sz="1200">
              <a:latin typeface="Söhne"/>
            </a:endParaRPr>
          </a:p>
        </p:txBody>
      </p:sp>
      <p:pic>
        <p:nvPicPr>
          <p:cNvPr id="9" name="Picture 8" descr="Types of Organisations - ppt download">
            <a:extLst>
              <a:ext uri="{FF2B5EF4-FFF2-40B4-BE49-F238E27FC236}">
                <a16:creationId xmlns:a16="http://schemas.microsoft.com/office/drawing/2014/main" id="{9C5E530C-D884-C404-9F44-BF508CD3AA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624" r="-339" b="-453"/>
          <a:stretch/>
        </p:blipFill>
        <p:spPr>
          <a:xfrm>
            <a:off x="9052003" y="646423"/>
            <a:ext cx="2040984" cy="1324376"/>
          </a:xfrm>
          <a:prstGeom prst="rect">
            <a:avLst/>
          </a:prstGeom>
        </p:spPr>
      </p:pic>
      <p:pic>
        <p:nvPicPr>
          <p:cNvPr id="10" name="Picture 9" descr="Business Buyers - Class VI Partners">
            <a:extLst>
              <a:ext uri="{FF2B5EF4-FFF2-40B4-BE49-F238E27FC236}">
                <a16:creationId xmlns:a16="http://schemas.microsoft.com/office/drawing/2014/main" id="{58E82A20-EF2D-C0C9-AC83-2A47B4562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3955" y="1934505"/>
            <a:ext cx="1865557" cy="13282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E1C2F00-996F-8840-8004-FF10A5D7385F}"/>
              </a:ext>
            </a:extLst>
          </p:cNvPr>
          <p:cNvSpPr txBox="1"/>
          <p:nvPr/>
        </p:nvSpPr>
        <p:spPr>
          <a:xfrm>
            <a:off x="8586068" y="3487322"/>
            <a:ext cx="2528636" cy="23516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749808">
              <a:spcAft>
                <a:spcPts val="600"/>
              </a:spcAft>
            </a:pPr>
            <a:r>
              <a:rPr lang="en-US" sz="984" b="1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A3: Role of Consumer Technology in Travel/Tourism</a:t>
            </a:r>
          </a:p>
          <a:p>
            <a:pPr defTabSz="749808">
              <a:spcAft>
                <a:spcPts val="600"/>
              </a:spcAft>
            </a:pPr>
            <a:r>
              <a:rPr lang="en-US" sz="984" b="1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Types of Consumer Tech</a:t>
            </a:r>
          </a:p>
          <a:p>
            <a:pPr marL="187452" lvl="1" indent="-187452" defTabSz="749808">
              <a:spcAft>
                <a:spcPts val="600"/>
              </a:spcAft>
              <a:buChar char="•"/>
            </a:pPr>
            <a:r>
              <a:rPr lang="en-US" sz="984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Websites, Apps, AI, VR, AR, Wearable devices: Various tech enhancing user experiences</a:t>
            </a:r>
          </a:p>
          <a:p>
            <a:pPr marL="187452" lvl="1" indent="-187452" defTabSz="749808">
              <a:spcAft>
                <a:spcPts val="600"/>
              </a:spcAft>
              <a:buChar char="•"/>
            </a:pPr>
            <a:r>
              <a:rPr lang="en-US" sz="984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Reasons for Offering: Attracting wider audience, boosting efficiency, ensuring customer satisfaction, maintaining competitiveness</a:t>
            </a:r>
          </a:p>
          <a:p>
            <a:pPr defTabSz="749808">
              <a:spcAft>
                <a:spcPts val="600"/>
              </a:spcAft>
            </a:pPr>
            <a:r>
              <a:rPr lang="en-US" sz="984" b="1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Advantages/Disadvantages</a:t>
            </a:r>
          </a:p>
          <a:p>
            <a:pPr marL="187452" lvl="1" indent="-187452" defTabSz="749808">
              <a:spcAft>
                <a:spcPts val="600"/>
              </a:spcAft>
              <a:buChar char="•"/>
            </a:pPr>
            <a:r>
              <a:rPr lang="en-US" sz="984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Advantages: Convenience, Accessibility, Cost-saving, Enhanced experiences</a:t>
            </a:r>
          </a:p>
          <a:p>
            <a:pPr marL="187452" lvl="1" indent="-187452" defTabSz="749808">
              <a:spcAft>
                <a:spcPts val="600"/>
              </a:spcAft>
              <a:buChar char="•"/>
            </a:pPr>
            <a:r>
              <a:rPr lang="en-US" sz="984" kern="1200">
                <a:solidFill>
                  <a:schemeClr val="tx1"/>
                </a:solidFill>
                <a:latin typeface="Söhne"/>
                <a:ea typeface="+mn-ea"/>
                <a:cs typeface="+mn-cs"/>
              </a:rPr>
              <a:t>Disadvantages: Device reliability, Security concerns, Reduced personal interaction</a:t>
            </a:r>
            <a:endParaRPr lang="en-US" sz="1200">
              <a:latin typeface="Söhne"/>
            </a:endParaRPr>
          </a:p>
        </p:txBody>
      </p:sp>
      <p:pic>
        <p:nvPicPr>
          <p:cNvPr id="12" name="Picture 11" descr="What Is Consumer Technology? A Guide | Built In">
            <a:extLst>
              <a:ext uri="{FF2B5EF4-FFF2-40B4-BE49-F238E27FC236}">
                <a16:creationId xmlns:a16="http://schemas.microsoft.com/office/drawing/2014/main" id="{087DEB87-AF92-782B-A9BA-C8FBAFB155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1113" y="5464660"/>
            <a:ext cx="1421595" cy="749873"/>
          </a:xfrm>
          <a:prstGeom prst="rect">
            <a:avLst/>
          </a:prstGeom>
        </p:spPr>
      </p:pic>
      <p:pic>
        <p:nvPicPr>
          <p:cNvPr id="13" name="Picture 12" descr="The best VR headsets for 2023">
            <a:extLst>
              <a:ext uri="{FF2B5EF4-FFF2-40B4-BE49-F238E27FC236}">
                <a16:creationId xmlns:a16="http://schemas.microsoft.com/office/drawing/2014/main" id="{A2D8C858-69DA-93F1-698A-9C01CC069C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1113" y="3470753"/>
            <a:ext cx="1421595" cy="813412"/>
          </a:xfrm>
          <a:prstGeom prst="rect">
            <a:avLst/>
          </a:prstGeom>
        </p:spPr>
      </p:pic>
      <p:pic>
        <p:nvPicPr>
          <p:cNvPr id="14" name="Picture 13" descr="B2B Customer Experience &amp; Content | Launch Marketing">
            <a:extLst>
              <a:ext uri="{FF2B5EF4-FFF2-40B4-BE49-F238E27FC236}">
                <a16:creationId xmlns:a16="http://schemas.microsoft.com/office/drawing/2014/main" id="{6A2A41E9-778F-1A42-B249-CF839733C0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2392" y="4392711"/>
            <a:ext cx="1139681" cy="91636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E872F4D-C359-4337-CF29-F6A0E04EE0C3}"/>
              </a:ext>
            </a:extLst>
          </p:cNvPr>
          <p:cNvSpPr/>
          <p:nvPr/>
        </p:nvSpPr>
        <p:spPr>
          <a:xfrm>
            <a:off x="156087" y="131692"/>
            <a:ext cx="11879826" cy="27022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ea typeface="+mn-lt"/>
                <a:cs typeface="+mn-lt"/>
              </a:rPr>
              <a:t>Learning outcome A: Demonstrate an understanding of the UK travel and tourism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6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07AA3F-0DC9-821E-A593-327C4C4D06F8}"/>
              </a:ext>
            </a:extLst>
          </p:cNvPr>
          <p:cNvSpPr txBox="1"/>
          <p:nvPr/>
        </p:nvSpPr>
        <p:spPr>
          <a:xfrm>
            <a:off x="77273" y="55808"/>
            <a:ext cx="2582214" cy="6001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Söhne"/>
              </a:rPr>
              <a:t>B1: Visitor Destinations</a:t>
            </a:r>
          </a:p>
          <a:p>
            <a:r>
              <a:rPr lang="en-US" sz="1200" b="1" dirty="0">
                <a:latin typeface="Söhne"/>
              </a:rPr>
              <a:t>Types of Destinations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Cities: Urban centers with diverse attractions, cultural hubs, and various amenities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Cultural/Historical Towns: Places rich in history, cultural significance, and heritage sites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Coastal Resorts: Destinations along coastlines offering beach activities and seaside leisure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Countryside Areas: Rural settings with natural landscapes, outdoor activities, and tranquility</a:t>
            </a:r>
          </a:p>
          <a:p>
            <a:r>
              <a:rPr lang="en-US" sz="1200" b="1" dirty="0">
                <a:latin typeface="Söhne"/>
              </a:rPr>
              <a:t>Features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Natural Attractions: Scenic landscapes, mountains, beaches, national parks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Purpose-built Attractions: Theme parks, entertainment complexes, man-made attractions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Heritage Attractions: Historical sites, museums, landmarks preserving cultural heritage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Facilities: Accommodations, sports venues, shopping centers, dining options, transport, cultural venues, festivals/events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Climate Impact: Seasonal variations affecting tourism patterns, activities, and visitor preferences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34A024-E640-18BB-E874-365175E23668}"/>
              </a:ext>
            </a:extLst>
          </p:cNvPr>
          <p:cNvSpPr txBox="1"/>
          <p:nvPr/>
        </p:nvSpPr>
        <p:spPr>
          <a:xfrm>
            <a:off x="4273641" y="55808"/>
            <a:ext cx="4288664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Söhne"/>
              </a:rPr>
              <a:t>B2: Types of Travel/Tourism Activities</a:t>
            </a:r>
          </a:p>
          <a:p>
            <a:pPr marL="228600" indent="-228600">
              <a:buChar char="•"/>
            </a:pPr>
            <a:r>
              <a:rPr lang="en-US" sz="1200" b="1" dirty="0">
                <a:latin typeface="Söhne"/>
              </a:rPr>
              <a:t>Types of Tourism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Domestic: Travel within one's country of residence for leisure or business purposes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Inbound: Visitors from overseas coming into the country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Outbound: Residents traveling outside their country of residence</a:t>
            </a:r>
          </a:p>
          <a:p>
            <a:pPr marL="228600" indent="-228600">
              <a:buChar char="•"/>
            </a:pPr>
            <a:r>
              <a:rPr lang="en-US" sz="1200" b="1" dirty="0">
                <a:latin typeface="Söhne"/>
              </a:rPr>
              <a:t>Reasons for Travel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Leisure Tourism: Pleasure, relaxation, special interests (culture, nature, adventure)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Business Tourism: Work-related travel, conferences, exhibitions, meetings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2D2E4C-1BDC-604F-8463-3C46ECBA45A4}"/>
              </a:ext>
            </a:extLst>
          </p:cNvPr>
          <p:cNvSpPr txBox="1"/>
          <p:nvPr/>
        </p:nvSpPr>
        <p:spPr>
          <a:xfrm>
            <a:off x="4574146" y="3093073"/>
            <a:ext cx="2496355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Söhne"/>
              </a:rPr>
              <a:t>B3: Popularity of Destinations with Visitor Types</a:t>
            </a:r>
          </a:p>
          <a:p>
            <a:pPr marL="228600" indent="-228600">
              <a:buChar char="•"/>
            </a:pPr>
            <a:r>
              <a:rPr lang="en-US" sz="1200" b="1" dirty="0">
                <a:latin typeface="Söhne"/>
              </a:rPr>
              <a:t>Visitor Types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Families: Including multigenerational groups seeking family-friendly activities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Couples: Those traveling as pairs for romantic getaways or vacations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Individuals: Solo travelers seeking unique experiences or personal exploration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Business: Individuals or groups on work-related trips, conferences, or meetings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Groups: Special interest, friends/family, clubs, educational groups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949974-FB00-24B5-BE12-23EA0E936FDE}"/>
              </a:ext>
            </a:extLst>
          </p:cNvPr>
          <p:cNvSpPr txBox="1"/>
          <p:nvPr/>
        </p:nvSpPr>
        <p:spPr>
          <a:xfrm>
            <a:off x="9189076" y="1933977"/>
            <a:ext cx="2743200" cy="36009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Söhne"/>
              </a:rPr>
              <a:t>B4: Travel Options to Access Tourist Destinations</a:t>
            </a:r>
          </a:p>
          <a:p>
            <a:r>
              <a:rPr lang="en-US" sz="1200" b="1" dirty="0">
                <a:latin typeface="Söhne"/>
              </a:rPr>
              <a:t>Modes of Transport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Air: Short haul, long haul, budget, charter flights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Rail: Regional, national, overnight services, including the Channel Tunnel options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Sea: Ferries, cruises, ships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Land: Buses, coaches, cars, taxis</a:t>
            </a:r>
          </a:p>
          <a:p>
            <a:r>
              <a:rPr lang="en-US" sz="1200" b="1" dirty="0">
                <a:latin typeface="Söhne"/>
              </a:rPr>
              <a:t>Transport Hubs and Gateways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Airports, Stations, Terminals: Key points of entry and departure for travelers</a:t>
            </a:r>
          </a:p>
          <a:p>
            <a:r>
              <a:rPr lang="en-US" sz="1200" b="1" dirty="0">
                <a:latin typeface="Söhne"/>
              </a:rPr>
              <a:t>Suitability Factors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Departure/Arrival Points, Costs, Services/Facilities, Travel Duration, Transport Modes, Operators, and Passenger Services</a:t>
            </a:r>
          </a:p>
        </p:txBody>
      </p:sp>
      <p:pic>
        <p:nvPicPr>
          <p:cNvPr id="8" name="Picture 7" descr="City life vs country living: the pros and cons 2022| Propuno">
            <a:extLst>
              <a:ext uri="{FF2B5EF4-FFF2-40B4-BE49-F238E27FC236}">
                <a16:creationId xmlns:a16="http://schemas.microsoft.com/office/drawing/2014/main" id="{1718EE38-D61F-1830-6150-2F249BF06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188" y="220276"/>
            <a:ext cx="1594834" cy="997586"/>
          </a:xfrm>
          <a:prstGeom prst="rect">
            <a:avLst/>
          </a:prstGeom>
        </p:spPr>
      </p:pic>
      <p:pic>
        <p:nvPicPr>
          <p:cNvPr id="9" name="Picture 8" descr="Best Amusement Parks in the World - TheStreet">
            <a:extLst>
              <a:ext uri="{FF2B5EF4-FFF2-40B4-BE49-F238E27FC236}">
                <a16:creationId xmlns:a16="http://schemas.microsoft.com/office/drawing/2014/main" id="{335E45E1-D282-3104-9063-6366F51E43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6512" y="3052427"/>
            <a:ext cx="1501060" cy="1128780"/>
          </a:xfrm>
          <a:prstGeom prst="rect">
            <a:avLst/>
          </a:prstGeom>
        </p:spPr>
      </p:pic>
      <p:pic>
        <p:nvPicPr>
          <p:cNvPr id="10" name="Picture 9" descr="Guest Accomodation Tamaris, Zadar – Updated 2023 Prices">
            <a:extLst>
              <a:ext uri="{FF2B5EF4-FFF2-40B4-BE49-F238E27FC236}">
                <a16:creationId xmlns:a16="http://schemas.microsoft.com/office/drawing/2014/main" id="{E367252E-9A74-F8E9-7CD4-61291E94D3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439" y="4553688"/>
            <a:ext cx="1503207" cy="1024005"/>
          </a:xfrm>
          <a:prstGeom prst="rect">
            <a:avLst/>
          </a:prstGeom>
        </p:spPr>
      </p:pic>
      <p:pic>
        <p:nvPicPr>
          <p:cNvPr id="11" name="Picture 10" descr="Climate change impacts | National Oceanic and Atmospheric Administration">
            <a:extLst>
              <a:ext uri="{FF2B5EF4-FFF2-40B4-BE49-F238E27FC236}">
                <a16:creationId xmlns:a16="http://schemas.microsoft.com/office/drawing/2014/main" id="{0C3F2F5E-A407-6A3A-31F9-D55681535E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0118" y="5869890"/>
            <a:ext cx="1466046" cy="827854"/>
          </a:xfrm>
          <a:prstGeom prst="rect">
            <a:avLst/>
          </a:prstGeom>
        </p:spPr>
      </p:pic>
      <p:pic>
        <p:nvPicPr>
          <p:cNvPr id="12" name="Picture 11" descr="The value of business travel in a post-pandemic world | CBI">
            <a:extLst>
              <a:ext uri="{FF2B5EF4-FFF2-40B4-BE49-F238E27FC236}">
                <a16:creationId xmlns:a16="http://schemas.microsoft.com/office/drawing/2014/main" id="{EB2A29BC-0F48-0F1E-1C33-6F1A59C89F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41199" y="5276297"/>
            <a:ext cx="2232020" cy="1261920"/>
          </a:xfrm>
          <a:prstGeom prst="rect">
            <a:avLst/>
          </a:prstGeom>
        </p:spPr>
      </p:pic>
      <p:pic>
        <p:nvPicPr>
          <p:cNvPr id="2" name="Picture 1" descr="How to relax on a family holiday | Neilson">
            <a:extLst>
              <a:ext uri="{FF2B5EF4-FFF2-40B4-BE49-F238E27FC236}">
                <a16:creationId xmlns:a16="http://schemas.microsoft.com/office/drawing/2014/main" id="{5F4CC1DD-A87B-A8A4-62ED-AEC099036D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70421" y="3257187"/>
            <a:ext cx="2099980" cy="1393676"/>
          </a:xfrm>
          <a:prstGeom prst="rect">
            <a:avLst/>
          </a:prstGeom>
        </p:spPr>
      </p:pic>
      <p:pic>
        <p:nvPicPr>
          <p:cNvPr id="3" name="Picture 2" descr="5 Common Means of Transportation in Chinese | That's Mandarin">
            <a:extLst>
              <a:ext uri="{FF2B5EF4-FFF2-40B4-BE49-F238E27FC236}">
                <a16:creationId xmlns:a16="http://schemas.microsoft.com/office/drawing/2014/main" id="{DAE01029-2F24-07E1-CDCA-7A43045090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87348" y="5535165"/>
            <a:ext cx="1591615" cy="1153867"/>
          </a:xfrm>
          <a:prstGeom prst="rect">
            <a:avLst/>
          </a:prstGeom>
        </p:spPr>
      </p:pic>
      <p:pic>
        <p:nvPicPr>
          <p:cNvPr id="13" name="Picture 12" descr="Methodology - Skift Research">
            <a:extLst>
              <a:ext uri="{FF2B5EF4-FFF2-40B4-BE49-F238E27FC236}">
                <a16:creationId xmlns:a16="http://schemas.microsoft.com/office/drawing/2014/main" id="{C41FE4AB-87A1-66C6-6B4E-0FF89FF1CF2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-392" b="44382"/>
          <a:stretch/>
        </p:blipFill>
        <p:spPr>
          <a:xfrm>
            <a:off x="8673921" y="421850"/>
            <a:ext cx="2753958" cy="106482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94D02EB-A742-EC8C-D52E-72EB7B8C75AB}"/>
              </a:ext>
            </a:extLst>
          </p:cNvPr>
          <p:cNvSpPr/>
          <p:nvPr/>
        </p:nvSpPr>
        <p:spPr>
          <a:xfrm>
            <a:off x="2890024" y="2462560"/>
            <a:ext cx="5612780" cy="4925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ea typeface="+mn-lt"/>
                <a:cs typeface="+mn-lt"/>
              </a:rPr>
              <a:t>Learning outcome B: Explore popular visitor destinations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063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A470763840E24FA7000530D05F1BEF" ma:contentTypeVersion="17" ma:contentTypeDescription="Create a new document." ma:contentTypeScope="" ma:versionID="965b006b1d22afecc5cba53c001cee29">
  <xsd:schema xmlns:xsd="http://www.w3.org/2001/XMLSchema" xmlns:xs="http://www.w3.org/2001/XMLSchema" xmlns:p="http://schemas.microsoft.com/office/2006/metadata/properties" xmlns:ns3="f0ab9da4-b1c9-43ae-bdea-9e73a9c3614f" xmlns:ns4="505029de-d4e8-4979-91be-338190632004" targetNamespace="http://schemas.microsoft.com/office/2006/metadata/properties" ma:root="true" ma:fieldsID="6fc5806837bc037519495b5aaf3e9f25" ns3:_="" ns4:_="">
    <xsd:import namespace="f0ab9da4-b1c9-43ae-bdea-9e73a9c3614f"/>
    <xsd:import namespace="505029de-d4e8-4979-91be-3381906320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ab9da4-b1c9-43ae-bdea-9e73a9c361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029de-d4e8-4979-91be-3381906320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0ab9da4-b1c9-43ae-bdea-9e73a9c3614f" xsi:nil="true"/>
  </documentManagement>
</p:properties>
</file>

<file path=customXml/itemProps1.xml><?xml version="1.0" encoding="utf-8"?>
<ds:datastoreItem xmlns:ds="http://schemas.openxmlformats.org/officeDocument/2006/customXml" ds:itemID="{F19933CF-0D6D-47FF-9734-A4DBD1EE0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ab9da4-b1c9-43ae-bdea-9e73a9c3614f"/>
    <ds:schemaRef ds:uri="505029de-d4e8-4979-91be-3381906320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5EE017-B4F6-419D-AF73-08314E2743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500A7C-B130-404E-8A73-D3FD1DA96958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f0ab9da4-b1c9-43ae-bdea-9e73a9c3614f"/>
    <ds:schemaRef ds:uri="505029de-d4e8-4979-91be-338190632004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1161</Words>
  <Application>Microsoft Office PowerPoint</Application>
  <PresentationFormat>Widescreen</PresentationFormat>
  <Paragraphs>115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Söhne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Foxton (BRI)</dc:creator>
  <cp:lastModifiedBy>B Foxton (BRI)</cp:lastModifiedBy>
  <cp:revision>1</cp:revision>
  <dcterms:created xsi:type="dcterms:W3CDTF">2023-12-15T08:50:23Z</dcterms:created>
  <dcterms:modified xsi:type="dcterms:W3CDTF">2023-12-15T08:51:31Z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0x01010042A470763840E24FA7000530D05F1BEF</vt:lpwstr>
  </property>
</Properties>
</file>