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0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B5B7B-4F2F-342F-DB75-74C8D7BC2A79}" v="25" dt="2023-12-11T08:04:10.756"/>
    <p1510:client id="{20D064D9-D964-B214-844D-06DF0DCBF07F}" v="370" dt="2023-12-10T18:25:43.550"/>
    <p1510:client id="{906153C7-A388-47D0-8626-716343F5B3D5}" v="332" dt="2023-12-10T13:17:36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C094-2B77-4C2D-ABB1-B440402243D4}" type="datetimeFigureOut">
              <a:t>12/15/2023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EF4A0-2494-4B8F-B134-0FBD62BE8B7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1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53498A-9BD7-B172-BE36-FAEAE1E23D82}"/>
              </a:ext>
            </a:extLst>
          </p:cNvPr>
          <p:cNvSpPr txBox="1"/>
          <p:nvPr/>
        </p:nvSpPr>
        <p:spPr>
          <a:xfrm>
            <a:off x="1079" y="1882"/>
            <a:ext cx="274320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Söhne"/>
              </a:rPr>
              <a:t>Impacts of Tourism (B1)</a:t>
            </a:r>
          </a:p>
          <a:p>
            <a:endParaRPr lang="en-US" sz="1200" dirty="0">
              <a:latin typeface="Söhne"/>
            </a:endParaRPr>
          </a:p>
          <a:p>
            <a:r>
              <a:rPr lang="en-US" sz="1200" b="1" u="sng" dirty="0">
                <a:latin typeface="Söhne"/>
              </a:rPr>
              <a:t>Economic Impacts</a:t>
            </a:r>
          </a:p>
          <a:p>
            <a:pPr>
              <a:buFont typeface="Arial"/>
              <a:buChar char="•"/>
            </a:pPr>
            <a:r>
              <a:rPr lang="en-US" sz="1200" b="1" dirty="0">
                <a:latin typeface="Söhne"/>
              </a:rPr>
              <a:t>Negative Impacts:</a:t>
            </a:r>
            <a:r>
              <a:rPr lang="en-US" sz="1200" dirty="0">
                <a:latin typeface="Söhne"/>
              </a:rPr>
              <a:t> Low-paying jobs, money leakage from the local economy, increased cost of living.</a:t>
            </a:r>
          </a:p>
          <a:p>
            <a:pPr>
              <a:buFont typeface="Arial"/>
              <a:buChar char="•"/>
            </a:pPr>
            <a:r>
              <a:rPr lang="en-US" sz="1200" b="1" dirty="0">
                <a:latin typeface="Söhne"/>
              </a:rPr>
              <a:t>Positive Impacts:</a:t>
            </a:r>
            <a:r>
              <a:rPr lang="en-US" sz="1200" dirty="0">
                <a:latin typeface="Söhne"/>
              </a:rPr>
              <a:t> Job creation, multiplier effect, foreign currency earnings, contribution to taxes and GDP.</a:t>
            </a:r>
          </a:p>
          <a:p>
            <a:r>
              <a:rPr lang="en-US" sz="1200" b="1" u="sng" dirty="0">
                <a:latin typeface="Söhne"/>
              </a:rPr>
              <a:t>Environmental Impacts</a:t>
            </a:r>
          </a:p>
          <a:p>
            <a:pPr>
              <a:buFont typeface="Arial"/>
              <a:buChar char="•"/>
            </a:pPr>
            <a:r>
              <a:rPr lang="en-US" sz="1200" b="1" dirty="0">
                <a:latin typeface="Söhne"/>
              </a:rPr>
              <a:t>Negative Impacts:</a:t>
            </a:r>
            <a:r>
              <a:rPr lang="en-US" sz="1200" dirty="0">
                <a:latin typeface="Söhne"/>
              </a:rPr>
              <a:t> Loss of habitats and wildlife, pollution (air, noise, water), overcrowding, environmental degradation.</a:t>
            </a:r>
            <a:endParaRPr lang="en-US" sz="1200">
              <a:latin typeface="Söhne"/>
            </a:endParaRPr>
          </a:p>
          <a:p>
            <a:pPr>
              <a:buFont typeface="Arial"/>
              <a:buChar char="•"/>
            </a:pPr>
            <a:r>
              <a:rPr lang="en-US" sz="1200" b="1" dirty="0">
                <a:latin typeface="Söhne"/>
              </a:rPr>
              <a:t>Positive Impacts:</a:t>
            </a:r>
            <a:r>
              <a:rPr lang="en-US" sz="1200" dirty="0">
                <a:latin typeface="Söhne"/>
              </a:rPr>
              <a:t> Conservation efforts, environmental education, creation of open spaces, regeneration of urban areas.</a:t>
            </a:r>
            <a:endParaRPr lang="en-US" sz="1200">
              <a:latin typeface="Söhne"/>
            </a:endParaRPr>
          </a:p>
          <a:p>
            <a:r>
              <a:rPr lang="en-US" sz="1200" b="1" u="sng" dirty="0">
                <a:latin typeface="Segoe UI"/>
                <a:cs typeface="Segoe UI"/>
              </a:rPr>
              <a:t>Sociocultural Impacts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latin typeface="Arial"/>
                <a:cs typeface="Arial"/>
              </a:rPr>
              <a:t>Negative Impacts:</a:t>
            </a:r>
            <a:r>
              <a:rPr lang="en-US" sz="1200" dirty="0">
                <a:latin typeface="Arial"/>
                <a:cs typeface="Arial"/>
              </a:rPr>
              <a:t> Disruption to daily life, erosion of local culture, increased crime, staged authenticity, exploitation of locals.</a:t>
            </a:r>
          </a:p>
          <a:p>
            <a:pPr marL="285750" indent="-285750">
              <a:buFont typeface="Arial"/>
              <a:buChar char="•"/>
            </a:pPr>
            <a:r>
              <a:rPr lang="en-US" sz="1200" b="1" dirty="0">
                <a:latin typeface="Arial"/>
                <a:cs typeface="Arial"/>
              </a:rPr>
              <a:t>Positive Impacts:</a:t>
            </a:r>
            <a:r>
              <a:rPr lang="en-US" sz="1200" dirty="0">
                <a:latin typeface="Arial"/>
                <a:cs typeface="Arial"/>
              </a:rPr>
              <a:t> Improved quality of life, better facilities, enhanced cultural awareness.</a:t>
            </a: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CC339-5482-6A99-167C-49900E3ED4BB}"/>
              </a:ext>
            </a:extLst>
          </p:cNvPr>
          <p:cNvSpPr txBox="1"/>
          <p:nvPr/>
        </p:nvSpPr>
        <p:spPr>
          <a:xfrm>
            <a:off x="2984030" y="4893733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Söhne"/>
              </a:rPr>
              <a:t>Sustainable Tourism (B2)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Definition:</a:t>
            </a:r>
            <a:r>
              <a:rPr lang="en-US" sz="1200" dirty="0">
                <a:latin typeface="Söhne"/>
              </a:rPr>
              <a:t> Sustainable tourism aims to maximize benefits while minimizing negative impacts on local communities, cultures, and the environment.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Goals:</a:t>
            </a:r>
            <a:r>
              <a:rPr lang="en-US" sz="1200" dirty="0">
                <a:latin typeface="Söhne"/>
              </a:rPr>
              <a:t> Protecting natural resources, offering authentic experiences, and ensuring economic benefits for communities.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A093B-375B-DDCC-CF44-51DD7AD92F5B}"/>
              </a:ext>
            </a:extLst>
          </p:cNvPr>
          <p:cNvSpPr txBox="1"/>
          <p:nvPr/>
        </p:nvSpPr>
        <p:spPr>
          <a:xfrm>
            <a:off x="4517437" y="58326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Söhne"/>
              </a:rPr>
              <a:t>Managing Impacts (B3, B4, B5)</a:t>
            </a:r>
          </a:p>
          <a:p>
            <a:pPr>
              <a:buChar char="•"/>
            </a:pPr>
            <a:endParaRPr lang="en-US" sz="1200" dirty="0">
              <a:latin typeface="Söhne"/>
            </a:endParaRP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Economic Management:</a:t>
            </a:r>
            <a:r>
              <a:rPr lang="en-US" sz="1200" dirty="0">
                <a:latin typeface="Söhne"/>
              </a:rPr>
              <a:t> Encouraging support for local communities, limiting foreign involvement, and increasing visitor spend within the local economy.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Environmental Management:</a:t>
            </a:r>
            <a:r>
              <a:rPr lang="en-US" sz="1200" dirty="0">
                <a:latin typeface="Söhne"/>
              </a:rPr>
              <a:t> Visitor and traffic control, responsible planning, resource management, and education to minimize environmental impact</a:t>
            </a:r>
          </a:p>
          <a:p>
            <a:pPr>
              <a:buFont typeface="Arial"/>
              <a:buChar char="•"/>
            </a:pPr>
            <a:r>
              <a:rPr lang="en-US" sz="1200" b="1" dirty="0">
                <a:ea typeface="+mn-lt"/>
                <a:cs typeface="+mn-lt"/>
              </a:rPr>
              <a:t>Sociocultural Management:</a:t>
            </a:r>
            <a:r>
              <a:rPr lang="en-US" sz="1200" dirty="0">
                <a:ea typeface="+mn-lt"/>
                <a:cs typeface="+mn-lt"/>
              </a:rPr>
              <a:t> Visitor education, improving infrastructure, community involvement, and economic support to reduce negative social impacts.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A8248-B395-9536-B591-E49C7301FEA6}"/>
              </a:ext>
            </a:extLst>
          </p:cNvPr>
          <p:cNvSpPr txBox="1"/>
          <p:nvPr/>
        </p:nvSpPr>
        <p:spPr>
          <a:xfrm>
            <a:off x="9324622" y="1882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Söhne"/>
              </a:rPr>
              <a:t>Destination Management (C)</a:t>
            </a:r>
          </a:p>
          <a:p>
            <a:r>
              <a:rPr lang="en-US" sz="1200" dirty="0">
                <a:latin typeface="Söhne"/>
              </a:rPr>
              <a:t>Tourism Development (C1)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Tourism Life Cycle Stages:</a:t>
            </a:r>
            <a:r>
              <a:rPr lang="en-US" sz="1200" dirty="0">
                <a:latin typeface="Söhne"/>
              </a:rPr>
              <a:t> Exploration, involvement, development, consolidation, stagnation, decline/rejuvenation.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Emerging Destinations:</a:t>
            </a:r>
            <a:r>
              <a:rPr lang="en-US" sz="1200" dirty="0">
                <a:latin typeface="Söhne"/>
              </a:rPr>
              <a:t> Recent popularity, unspoiled features, limited awareness.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Mature Destinations:</a:t>
            </a:r>
            <a:r>
              <a:rPr lang="en-US" sz="1200" dirty="0">
                <a:latin typeface="Söhne"/>
              </a:rPr>
              <a:t> High tourism volume, developed infrastructure, potential strain on resources.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AB070-FEA4-B07D-93DB-1F1CCA307BEE}"/>
              </a:ext>
            </a:extLst>
          </p:cNvPr>
          <p:cNvSpPr txBox="1"/>
          <p:nvPr/>
        </p:nvSpPr>
        <p:spPr>
          <a:xfrm>
            <a:off x="7300538" y="2739437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Söhne"/>
              </a:rPr>
              <a:t>Government Role (C2)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Reasons for Development:</a:t>
            </a:r>
            <a:r>
              <a:rPr lang="en-US" sz="1200" dirty="0">
                <a:latin typeface="Söhne"/>
              </a:rPr>
              <a:t> Economic growth, employment, poverty reduction, improving quality of life.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Government Involvement:</a:t>
            </a:r>
            <a:r>
              <a:rPr lang="en-US" sz="1200" dirty="0">
                <a:latin typeface="Söhne"/>
              </a:rPr>
              <a:t> Legislation, infrastructure development, funding initiatives, sustainable policies.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9DA16-3302-3829-D690-3297B80147F0}"/>
              </a:ext>
            </a:extLst>
          </p:cNvPr>
          <p:cNvSpPr txBox="1"/>
          <p:nvPr/>
        </p:nvSpPr>
        <p:spPr>
          <a:xfrm>
            <a:off x="8957733" y="4827881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latin typeface="Söhne"/>
              </a:rPr>
              <a:t>Partnerships (C3)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Types of Partnerships:</a:t>
            </a:r>
            <a:r>
              <a:rPr lang="en-US" sz="1200" dirty="0">
                <a:latin typeface="Söhne"/>
              </a:rPr>
              <a:t> Public-private, private-private, voluntary-private, public-voluntary, destination management organizations.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Advantages:</a:t>
            </a:r>
            <a:r>
              <a:rPr lang="en-US" sz="1200" dirty="0">
                <a:latin typeface="Söhne"/>
              </a:rPr>
              <a:t> Shared resources, new ideas, cost-sharing, increased visibility.</a:t>
            </a:r>
          </a:p>
          <a:p>
            <a:pPr>
              <a:buChar char="•"/>
            </a:pPr>
            <a:r>
              <a:rPr lang="en-US" sz="1200" b="1" dirty="0">
                <a:latin typeface="Söhne"/>
              </a:rPr>
              <a:t>Disadvantages:</a:t>
            </a:r>
            <a:r>
              <a:rPr lang="en-US" sz="1200" dirty="0">
                <a:latin typeface="Söhne"/>
              </a:rPr>
              <a:t> Conflicting priorities, slower decision-making, less flexibility.</a:t>
            </a:r>
          </a:p>
        </p:txBody>
      </p:sp>
      <p:pic>
        <p:nvPicPr>
          <p:cNvPr id="10" name="Picture 9" descr="The Economic Impact of Tourism: What You Need to Know - Mize">
            <a:extLst>
              <a:ext uri="{FF2B5EF4-FFF2-40B4-BE49-F238E27FC236}">
                <a16:creationId xmlns:a16="http://schemas.microsoft.com/office/drawing/2014/main" id="{4F00A859-972E-6FF1-B5D8-D7DBDC58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920" y="1511771"/>
            <a:ext cx="1924755" cy="1924755"/>
          </a:xfrm>
          <a:prstGeom prst="rect">
            <a:avLst/>
          </a:prstGeom>
        </p:spPr>
      </p:pic>
      <p:pic>
        <p:nvPicPr>
          <p:cNvPr id="11" name="Picture 10" descr="Report highlights devastating social impacts of Covid-19 in low and  middle-income countries - Institute of Development Studies">
            <a:extLst>
              <a:ext uri="{FF2B5EF4-FFF2-40B4-BE49-F238E27FC236}">
                <a16:creationId xmlns:a16="http://schemas.microsoft.com/office/drawing/2014/main" id="{2ED7AA11-B638-FC93-0B0D-97BFFFF1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6" y="5071593"/>
            <a:ext cx="2743200" cy="1790685"/>
          </a:xfrm>
          <a:prstGeom prst="rect">
            <a:avLst/>
          </a:prstGeom>
        </p:spPr>
      </p:pic>
      <p:pic>
        <p:nvPicPr>
          <p:cNvPr id="12" name="Picture 11" descr="Why sustainable tourism is important - Ecobnb">
            <a:extLst>
              <a:ext uri="{FF2B5EF4-FFF2-40B4-BE49-F238E27FC236}">
                <a16:creationId xmlns:a16="http://schemas.microsoft.com/office/drawing/2014/main" id="{01D66E60-5713-825E-A64C-968EF6CB5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343" y="4487658"/>
            <a:ext cx="1764829" cy="2368638"/>
          </a:xfrm>
          <a:prstGeom prst="rect">
            <a:avLst/>
          </a:prstGeom>
        </p:spPr>
      </p:pic>
      <p:pic>
        <p:nvPicPr>
          <p:cNvPr id="13" name="Picture 12" descr="England &amp; UK Tourism Industry Website | VisitBritain.org">
            <a:extLst>
              <a:ext uri="{FF2B5EF4-FFF2-40B4-BE49-F238E27FC236}">
                <a16:creationId xmlns:a16="http://schemas.microsoft.com/office/drawing/2014/main" id="{E00A7EBD-0F64-AA2A-38AC-583470A60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845" y="3029529"/>
            <a:ext cx="2047050" cy="12128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2B7744-BAE4-CA9D-9AB8-D897E273B4EC}"/>
              </a:ext>
            </a:extLst>
          </p:cNvPr>
          <p:cNvSpPr/>
          <p:nvPr/>
        </p:nvSpPr>
        <p:spPr>
          <a:xfrm>
            <a:off x="3113049" y="3707780"/>
            <a:ext cx="3977268" cy="48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ea typeface="+mn-lt"/>
                <a:cs typeface="+mn-lt"/>
              </a:rPr>
              <a:t> Influences on Global Travel and Tourism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61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470763840E24FA7000530D05F1BEF" ma:contentTypeVersion="17" ma:contentTypeDescription="Create a new document." ma:contentTypeScope="" ma:versionID="965b006b1d22afecc5cba53c001cee29">
  <xsd:schema xmlns:xsd="http://www.w3.org/2001/XMLSchema" xmlns:xs="http://www.w3.org/2001/XMLSchema" xmlns:p="http://schemas.microsoft.com/office/2006/metadata/properties" xmlns:ns3="f0ab9da4-b1c9-43ae-bdea-9e73a9c3614f" xmlns:ns4="505029de-d4e8-4979-91be-338190632004" targetNamespace="http://schemas.microsoft.com/office/2006/metadata/properties" ma:root="true" ma:fieldsID="6fc5806837bc037519495b5aaf3e9f25" ns3:_="" ns4:_="">
    <xsd:import namespace="f0ab9da4-b1c9-43ae-bdea-9e73a9c3614f"/>
    <xsd:import namespace="505029de-d4e8-4979-91be-3381906320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b9da4-b1c9-43ae-bdea-9e73a9c36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29de-d4e8-4979-91be-338190632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0ab9da4-b1c9-43ae-bdea-9e73a9c3614f" xsi:nil="true"/>
  </documentManagement>
</p:properties>
</file>

<file path=customXml/itemProps1.xml><?xml version="1.0" encoding="utf-8"?>
<ds:datastoreItem xmlns:ds="http://schemas.openxmlformats.org/officeDocument/2006/customXml" ds:itemID="{A21F283F-2D84-4EA8-9B9E-4971B84FB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b9da4-b1c9-43ae-bdea-9e73a9c3614f"/>
    <ds:schemaRef ds:uri="505029de-d4e8-4979-91be-338190632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26796D-FBC9-4CEA-8A33-C0215C883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D5383-D9CB-4040-951E-764A2567FD3F}">
  <ds:schemaRefs>
    <ds:schemaRef ds:uri="http://schemas.microsoft.com/office/2006/documentManagement/types"/>
    <ds:schemaRef ds:uri="f0ab9da4-b1c9-43ae-bdea-9e73a9c3614f"/>
    <ds:schemaRef ds:uri="http://purl.org/dc/elements/1.1/"/>
    <ds:schemaRef ds:uri="http://schemas.microsoft.com/office/2006/metadata/properties"/>
    <ds:schemaRef ds:uri="505029de-d4e8-4979-91be-338190632004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399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Söhne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Foxton (BRI)</dc:creator>
  <cp:lastModifiedBy>B Foxton (BRI)</cp:lastModifiedBy>
  <cp:revision>293</cp:revision>
  <dcterms:created xsi:type="dcterms:W3CDTF">2023-12-10T11:44:43Z</dcterms:created>
  <dcterms:modified xsi:type="dcterms:W3CDTF">2023-12-15T08:53:36Z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0x01010042A470763840E24FA7000530D05F1BEF</vt:lpwstr>
  </property>
</Properties>
</file>