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DD9A-E3B7-4332-801E-B2CCB3FAC1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923F14-CD2C-47B3-9E62-69393F4FBE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2B056-0C75-41D7-8EC5-9C6C3ED5C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E3B-C3C9-4731-9384-4A61ED353CDD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4615C-7318-4F47-9596-12386025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0FAC0-8B9A-4269-9038-60B46A5C7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D7C4-A89B-49D8-849F-C4EB1B125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09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A7D0E-A70E-42CE-B235-B68FE3B37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4A5F97-E2E2-4783-8C9D-B103C1E64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CA0C4-D850-4F7C-A693-D5DEE83D3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E3B-C3C9-4731-9384-4A61ED353CDD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F85619-F90D-41F1-B9F6-D3B7AF694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52CBA-2FFA-44A0-99FC-E74A4042D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D7C4-A89B-49D8-849F-C4EB1B125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44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82E11D-BDA3-4F65-9264-4BCA691992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B184A-2A86-4C92-8890-B9156ACAF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D0D7C-C929-4655-95BF-4EF6B9A68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E3B-C3C9-4731-9384-4A61ED353CDD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C2CF0-676A-49A5-970C-30859F8C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0EBA9-0CFB-478D-8896-4D1022BFA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D7C4-A89B-49D8-849F-C4EB1B125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6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A12F9-1C30-4BAD-942D-2F10DFDBF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24FE2-8473-40F8-B556-B8A577AE9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1E367-1595-4FE7-8F99-0CC78AF66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E3B-C3C9-4731-9384-4A61ED353CDD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2232B-50DA-49F5-9582-CB8E99C7C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B0C24-F68D-4564-B7A6-A11BBB299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D7C4-A89B-49D8-849F-C4EB1B125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793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79E68-6E27-464D-995E-D7F98CA55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1DF4C2-F180-4DF3-9867-10688C0B3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A3192-1913-4F12-A419-E2A1AD8BA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E3B-C3C9-4731-9384-4A61ED353CDD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349EE-1A48-4B51-96C5-FC1FD638A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D89BE-DDE4-410C-ABAB-2046E3B00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D7C4-A89B-49D8-849F-C4EB1B125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34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D7AB4-2EEB-4BD7-B684-14558A350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291CB-4E9B-49CF-BB05-AEC2700B07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716C09-42B9-4CC9-90AA-1AFAA28AC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6FDA76-CA34-4E5C-A3D8-74CCB9A45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E3B-C3C9-4731-9384-4A61ED353CDD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C971B-2E1D-4AAF-9027-76EF2C8B8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30E404-95EE-4F90-A254-C1E03715D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D7C4-A89B-49D8-849F-C4EB1B125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50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E2B92-49C5-4DD7-96DA-10A9FD6B9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27987-B94B-4B29-A7E1-19EBCA797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561998-1298-4DF4-B533-DBB855F1E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C86F51-F3C9-4F51-B374-4EDC19212F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9455EF-1090-45B5-BB6E-710E99DAC5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F29ACE-B1C2-41DC-B328-6C9A19976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E3B-C3C9-4731-9384-4A61ED353CDD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24F7F4-60DD-4629-9BC4-F87C76520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576149-5721-4B4C-9803-78A1D8643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D7C4-A89B-49D8-849F-C4EB1B125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456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94BC8-DEC8-4A9B-BC9E-24D18A97A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91B112-4859-43D9-A252-1E6ACDD53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E3B-C3C9-4731-9384-4A61ED353CDD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C2ABC-DC9D-476B-86F6-AD27A75E9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E0DEB0-15F0-419B-9121-52826A090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D7C4-A89B-49D8-849F-C4EB1B125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85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A6F2CB-24F9-4D21-A679-D28439BB5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E3B-C3C9-4731-9384-4A61ED353CDD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6007DE-EA2B-4AEB-902E-DAAA839D5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7AA05B-34BD-42BF-89FD-FE335B0D9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D7C4-A89B-49D8-849F-C4EB1B125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05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B103F-51F9-4377-9D02-AE7ADD23C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94FBC-442C-45DA-AA97-540DA40DD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48B955-C775-4455-80ED-BC0120428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B69F19-5318-4C08-B723-8C32EEB76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E3B-C3C9-4731-9384-4A61ED353CDD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FF9079-51A9-4840-87AC-F43473979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4A82C3-5463-4453-9EE2-820562ED3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D7C4-A89B-49D8-849F-C4EB1B125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215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20D4F-B0B6-4286-BF56-1F3CA9820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43C8C6-2B18-4E64-8295-4BB3D31BD9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E24ABB-2AB2-45F0-9B5E-A3BC079181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D69506-7566-4ECD-96A1-FE2848969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E3B-C3C9-4731-9384-4A61ED353CDD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31D3E5-6C0A-4540-9DFA-CABC8E222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575CCD-40EA-488A-A280-4F9BA7A04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D7C4-A89B-49D8-849F-C4EB1B125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42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05CAE5-68DF-4A1C-B360-3163A444D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3E9D63-7043-47A9-B2B4-DF4956377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CC70E-DAAE-475C-BD9B-013277388D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18E3B-C3C9-4731-9384-4A61ED353CDD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0D080-F847-4CEF-9535-D8BC811742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0DBE7-3A0A-433D-8EDA-53A3F83634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0D7C4-A89B-49D8-849F-C4EB1B125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41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51ECB-02B8-C7BC-2E43-433D22A59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6689" y="85255"/>
            <a:ext cx="2528712" cy="170785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1200" b="1" dirty="0">
                <a:cs typeface="Calibri"/>
              </a:rPr>
              <a:t>Market Research Types (A1)</a:t>
            </a:r>
            <a:endParaRPr lang="en-GB" sz="1200">
              <a:cs typeface="Calibri"/>
            </a:endParaRPr>
          </a:p>
          <a:p>
            <a:r>
              <a:rPr lang="en-GB" sz="1200" b="1" dirty="0">
                <a:cs typeface="Calibri"/>
              </a:rPr>
              <a:t>Primary Research Methods</a:t>
            </a:r>
            <a:endParaRPr lang="en-GB" sz="1200">
              <a:cs typeface="Calibri"/>
            </a:endParaRPr>
          </a:p>
          <a:p>
            <a:pPr lvl="1"/>
            <a:r>
              <a:rPr lang="en-GB" sz="1200" dirty="0">
                <a:cs typeface="Calibri"/>
              </a:rPr>
              <a:t>Qualitative &amp; quantitative surveys: Face-to-face, telephone, online</a:t>
            </a:r>
          </a:p>
          <a:p>
            <a:pPr lvl="1"/>
            <a:r>
              <a:rPr lang="en-GB" sz="1200" dirty="0">
                <a:cs typeface="Calibri"/>
              </a:rPr>
              <a:t>Visits/observation: Structured </a:t>
            </a:r>
            <a:r>
              <a:rPr lang="en-GB" sz="1200" err="1">
                <a:cs typeface="Calibri"/>
              </a:rPr>
              <a:t>behavior</a:t>
            </a:r>
            <a:r>
              <a:rPr lang="en-GB" sz="1200" dirty="0">
                <a:cs typeface="Calibri"/>
              </a:rPr>
              <a:t> analysis</a:t>
            </a:r>
          </a:p>
          <a:p>
            <a:pPr lvl="1"/>
            <a:r>
              <a:rPr lang="en-GB" sz="1200" dirty="0">
                <a:cs typeface="Calibri"/>
              </a:rPr>
              <a:t>Interviews, focus groups: Gathering views/experiences</a:t>
            </a:r>
          </a:p>
          <a:p>
            <a:r>
              <a:rPr lang="en-GB" sz="1200" b="1" dirty="0">
                <a:cs typeface="Calibri"/>
              </a:rPr>
              <a:t>Secondary Research Methods</a:t>
            </a:r>
            <a:endParaRPr lang="en-GB" sz="1200">
              <a:cs typeface="Calibri"/>
            </a:endParaRPr>
          </a:p>
          <a:p>
            <a:pPr lvl="1"/>
            <a:r>
              <a:rPr lang="en-GB" sz="1200" dirty="0">
                <a:cs typeface="Calibri"/>
              </a:rPr>
              <a:t>Online research, books, journals, company reports: Information sourcing</a:t>
            </a:r>
            <a:endParaRPr lang="en-GB" sz="120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31507C-4B79-429A-42B1-40626F006FC9}"/>
              </a:ext>
            </a:extLst>
          </p:cNvPr>
          <p:cNvSpPr txBox="1"/>
          <p:nvPr/>
        </p:nvSpPr>
        <p:spPr>
          <a:xfrm>
            <a:off x="152401" y="3793068"/>
            <a:ext cx="274320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latin typeface="Söhne"/>
              </a:rPr>
              <a:t>Use of Market Research (A2)</a:t>
            </a:r>
          </a:p>
          <a:p>
            <a:r>
              <a:rPr lang="en-US" sz="1200" b="1" dirty="0">
                <a:latin typeface="Söhne"/>
              </a:rPr>
              <a:t>Utilization: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Identifying customer types, needs, market segments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Informing product development, ensuring customer satisfaction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8E4825-A7C8-DCBA-0750-5E3EF0EC29AD}"/>
              </a:ext>
            </a:extLst>
          </p:cNvPr>
          <p:cNvSpPr txBox="1"/>
          <p:nvPr/>
        </p:nvSpPr>
        <p:spPr>
          <a:xfrm>
            <a:off x="3228622" y="5213585"/>
            <a:ext cx="274320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latin typeface="Söhne"/>
              </a:rPr>
              <a:t>Identifying Travel and Tourism Trends (A3)</a:t>
            </a:r>
          </a:p>
          <a:p>
            <a:r>
              <a:rPr lang="en-US" sz="1200" b="1" dirty="0">
                <a:latin typeface="Söhne"/>
              </a:rPr>
              <a:t>Trend Identification: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Monitoring visitor numbers, emerging destinations, changing preferences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E26348-1C56-2B36-5814-752C3AD00BEE}"/>
              </a:ext>
            </a:extLst>
          </p:cNvPr>
          <p:cNvSpPr txBox="1"/>
          <p:nvPr/>
        </p:nvSpPr>
        <p:spPr>
          <a:xfrm>
            <a:off x="6304845" y="199437"/>
            <a:ext cx="2743200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latin typeface="Söhne"/>
              </a:rPr>
              <a:t>Customer Needs and Preferences (B1)</a:t>
            </a:r>
          </a:p>
          <a:p>
            <a:pPr marL="228600" indent="-228600">
              <a:buChar char="•"/>
            </a:pPr>
            <a:r>
              <a:rPr lang="en-US" sz="1200" b="1" dirty="0">
                <a:latin typeface="Söhne"/>
              </a:rPr>
              <a:t>Travel Needs: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Influences: Dates, accessibility, accommodation, budget, travel purpose, specific/unstated needs</a:t>
            </a:r>
          </a:p>
          <a:p>
            <a:pPr marL="228600" indent="-228600">
              <a:buChar char="•"/>
            </a:pPr>
            <a:r>
              <a:rPr lang="en-US" sz="1200" b="1" dirty="0">
                <a:latin typeface="Söhne"/>
              </a:rPr>
              <a:t>Preferences: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Responsible tourism, convenience, service standards, practical assistance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B51D5A-5B2A-552A-85BD-1116AC3A2D23}"/>
              </a:ext>
            </a:extLst>
          </p:cNvPr>
          <p:cNvSpPr txBox="1"/>
          <p:nvPr/>
        </p:nvSpPr>
        <p:spPr>
          <a:xfrm>
            <a:off x="9230549" y="2184400"/>
            <a:ext cx="2743200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latin typeface="Söhne"/>
              </a:rPr>
              <a:t>Meeting Customer Needs (B2)</a:t>
            </a:r>
          </a:p>
          <a:p>
            <a:r>
              <a:rPr lang="en-US" sz="1200" b="1" dirty="0">
                <a:latin typeface="Söhne"/>
              </a:rPr>
              <a:t>Provided Services: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Pricing options, customer service, facilities (child-friendly, accessibility, business, health)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02CD6A-CA74-18A5-83BC-CC176DBB6CB2}"/>
              </a:ext>
            </a:extLst>
          </p:cNvPr>
          <p:cNvSpPr txBox="1"/>
          <p:nvPr/>
        </p:nvSpPr>
        <p:spPr>
          <a:xfrm>
            <a:off x="5241807" y="3576696"/>
            <a:ext cx="2743200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latin typeface="Söhne"/>
              </a:rPr>
              <a:t>Types of Travel (B3)</a:t>
            </a:r>
          </a:p>
          <a:p>
            <a:r>
              <a:rPr lang="en-US" sz="1200" b="1" dirty="0">
                <a:latin typeface="Söhne"/>
              </a:rPr>
              <a:t>Travel Categories: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Leisure, Corporate, Specialist, VFR, Day Trips - each serving different purposes and preferences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E99040-C7F2-ADD5-2C5E-B491D0396472}"/>
              </a:ext>
            </a:extLst>
          </p:cNvPr>
          <p:cNvSpPr txBox="1"/>
          <p:nvPr/>
        </p:nvSpPr>
        <p:spPr>
          <a:xfrm>
            <a:off x="8967141" y="5091290"/>
            <a:ext cx="2743200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latin typeface="Söhne"/>
              </a:rPr>
              <a:t>Travel Planning for Customer Needs (B4)</a:t>
            </a:r>
          </a:p>
          <a:p>
            <a:pPr marL="228600" indent="-228600">
              <a:buChar char="•"/>
            </a:pPr>
            <a:r>
              <a:rPr lang="en-US" sz="1200" b="1" dirty="0">
                <a:latin typeface="Söhne"/>
              </a:rPr>
              <a:t>Planning Steps:</a:t>
            </a:r>
          </a:p>
          <a:p>
            <a:pPr marL="228600" lvl="1" indent="-228600">
              <a:buChar char="•"/>
            </a:pPr>
            <a:r>
              <a:rPr lang="en-US" sz="1200" dirty="0">
                <a:latin typeface="Söhne"/>
              </a:rPr>
              <a:t>Understanding preferences, sourcing information, detailed travel plans, cost breakdown, essential details</a:t>
            </a:r>
          </a:p>
        </p:txBody>
      </p:sp>
      <p:pic>
        <p:nvPicPr>
          <p:cNvPr id="10" name="Picture 9" descr="Primary vs Secondary Research – What's the Difference? - Qualtrics">
            <a:extLst>
              <a:ext uri="{FF2B5EF4-FFF2-40B4-BE49-F238E27FC236}">
                <a16:creationId xmlns:a16="http://schemas.microsoft.com/office/drawing/2014/main" id="{079F910C-A70B-6EA9-D482-20F9061F14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4844" y="520230"/>
            <a:ext cx="2743200" cy="2214503"/>
          </a:xfrm>
          <a:prstGeom prst="rect">
            <a:avLst/>
          </a:prstGeom>
        </p:spPr>
      </p:pic>
      <p:pic>
        <p:nvPicPr>
          <p:cNvPr id="11" name="Picture 10" descr="Travel Marketing Segmentation - Dawning Digital">
            <a:extLst>
              <a:ext uri="{FF2B5EF4-FFF2-40B4-BE49-F238E27FC236}">
                <a16:creationId xmlns:a16="http://schemas.microsoft.com/office/drawing/2014/main" id="{A6CF9017-86BC-D1C3-ACD9-B70E29646F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919" y="5032913"/>
            <a:ext cx="2743200" cy="1571135"/>
          </a:xfrm>
          <a:prstGeom prst="rect">
            <a:avLst/>
          </a:prstGeom>
        </p:spPr>
      </p:pic>
      <p:pic>
        <p:nvPicPr>
          <p:cNvPr id="12" name="Picture 11" descr="2023 Travel Industry Outlook | Deloitte US">
            <a:extLst>
              <a:ext uri="{FF2B5EF4-FFF2-40B4-BE49-F238E27FC236}">
                <a16:creationId xmlns:a16="http://schemas.microsoft.com/office/drawing/2014/main" id="{C832BD4D-7E17-2D3B-E07A-6D52E693FB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4475" y="5094962"/>
            <a:ext cx="2743198" cy="1447037"/>
          </a:xfrm>
          <a:prstGeom prst="rect">
            <a:avLst/>
          </a:prstGeom>
        </p:spPr>
      </p:pic>
      <p:pic>
        <p:nvPicPr>
          <p:cNvPr id="13" name="Picture 12" descr="Less Than 20% of Consumers Are Influenced to Book Travel by Marketing  Campaigns :: Hospitality Trends">
            <a:extLst>
              <a:ext uri="{FF2B5EF4-FFF2-40B4-BE49-F238E27FC236}">
                <a16:creationId xmlns:a16="http://schemas.microsoft.com/office/drawing/2014/main" id="{91B9B4A5-E14D-BC8E-E3C9-D9DAA9B33F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74104" y="303870"/>
            <a:ext cx="2743200" cy="1791148"/>
          </a:xfrm>
          <a:prstGeom prst="rect">
            <a:avLst/>
          </a:prstGeom>
        </p:spPr>
      </p:pic>
      <p:pic>
        <p:nvPicPr>
          <p:cNvPr id="14" name="Picture 13" descr="6 Ways to Enjoy a Worry-Free Luxurious Vacation">
            <a:extLst>
              <a:ext uri="{FF2B5EF4-FFF2-40B4-BE49-F238E27FC236}">
                <a16:creationId xmlns:a16="http://schemas.microsoft.com/office/drawing/2014/main" id="{2FF1B44A-391F-6891-BD3A-14F0EA10DFE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4831" y="3695759"/>
            <a:ext cx="1556338" cy="101870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800DA58B-7F35-ED56-6C79-219ECDC1F76C}"/>
              </a:ext>
            </a:extLst>
          </p:cNvPr>
          <p:cNvSpPr/>
          <p:nvPr/>
        </p:nvSpPr>
        <p:spPr>
          <a:xfrm>
            <a:off x="3048000" y="2871438"/>
            <a:ext cx="5612780" cy="49251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ea typeface="+mn-lt"/>
                <a:cs typeface="+mn-lt"/>
              </a:rPr>
              <a:t>Customer Needs in Travel and Tourism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367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A470763840E24FA7000530D05F1BEF" ma:contentTypeVersion="17" ma:contentTypeDescription="Create a new document." ma:contentTypeScope="" ma:versionID="965b006b1d22afecc5cba53c001cee29">
  <xsd:schema xmlns:xsd="http://www.w3.org/2001/XMLSchema" xmlns:xs="http://www.w3.org/2001/XMLSchema" xmlns:p="http://schemas.microsoft.com/office/2006/metadata/properties" xmlns:ns3="f0ab9da4-b1c9-43ae-bdea-9e73a9c3614f" xmlns:ns4="505029de-d4e8-4979-91be-338190632004" targetNamespace="http://schemas.microsoft.com/office/2006/metadata/properties" ma:root="true" ma:fieldsID="6fc5806837bc037519495b5aaf3e9f25" ns3:_="" ns4:_="">
    <xsd:import namespace="f0ab9da4-b1c9-43ae-bdea-9e73a9c3614f"/>
    <xsd:import namespace="505029de-d4e8-4979-91be-33819063200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ab9da4-b1c9-43ae-bdea-9e73a9c361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029de-d4e8-4979-91be-33819063200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0ab9da4-b1c9-43ae-bdea-9e73a9c3614f" xsi:nil="true"/>
  </documentManagement>
</p:properties>
</file>

<file path=customXml/itemProps1.xml><?xml version="1.0" encoding="utf-8"?>
<ds:datastoreItem xmlns:ds="http://schemas.openxmlformats.org/officeDocument/2006/customXml" ds:itemID="{7109533A-E444-4153-9386-3AD30018A8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ab9da4-b1c9-43ae-bdea-9e73a9c3614f"/>
    <ds:schemaRef ds:uri="505029de-d4e8-4979-91be-3381906320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87F274-0DF2-4257-A077-73A21000A8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0BA5F1-B796-46F2-A0E3-7487EE6C8762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505029de-d4e8-4979-91be-338190632004"/>
    <ds:schemaRef ds:uri="http://www.w3.org/XML/1998/namespace"/>
    <ds:schemaRef ds:uri="http://purl.org/dc/dcmitype/"/>
    <ds:schemaRef ds:uri="f0ab9da4-b1c9-43ae-bdea-9e73a9c3614f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Söhne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 Foxton (BRI)</dc:creator>
  <cp:lastModifiedBy>B Foxton (BRI)</cp:lastModifiedBy>
  <cp:revision>1</cp:revision>
  <dcterms:created xsi:type="dcterms:W3CDTF">2023-12-15T08:52:13Z</dcterms:created>
  <dcterms:modified xsi:type="dcterms:W3CDTF">2023-12-15T08:53:00Z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0x01010042A470763840E24FA7000530D05F1BEF</vt:lpwstr>
  </property>
</Properties>
</file>