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4" y="2028771"/>
            <a:ext cx="4160940" cy="1524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bg1"/>
                </a:solidFill>
              </a:rPr>
              <a:t>3.2.5.1 The Role of Money</a:t>
            </a:r>
          </a:p>
          <a:p>
            <a:r>
              <a:rPr lang="en-GB" sz="1100" dirty="0"/>
              <a:t>• Functions of money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Definition of money</a:t>
            </a:r>
          </a:p>
          <a:p>
            <a:r>
              <a:rPr lang="en-GB" sz="1100" b="1" dirty="0">
                <a:solidFill>
                  <a:schemeClr val="bg1"/>
                </a:solidFill>
              </a:rPr>
              <a:t>3.2.5.2 </a:t>
            </a:r>
            <a:r>
              <a:rPr lang="en-GB" sz="1100" b="1" dirty="0"/>
              <a:t>The role and importance of the financial sector for the economy</a:t>
            </a:r>
            <a:endParaRPr lang="en-GB" sz="1100" b="1" dirty="0">
              <a:solidFill>
                <a:schemeClr val="bg1"/>
              </a:solidFill>
            </a:endParaRPr>
          </a:p>
          <a:p>
            <a:r>
              <a:rPr lang="en-GB" sz="1100" dirty="0"/>
              <a:t>• The financial sector • The role of the Bank of England • The role of other institutions in the financial sector</a:t>
            </a:r>
            <a:endParaRPr lang="en-GB" sz="1100" b="1" dirty="0">
              <a:solidFill>
                <a:schemeClr val="bg1"/>
              </a:solidFill>
            </a:endParaRPr>
          </a:p>
          <a:p>
            <a:r>
              <a:rPr lang="en-GB" sz="1100" b="1" dirty="0">
                <a:solidFill>
                  <a:schemeClr val="bg1"/>
                </a:solidFill>
              </a:rPr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103463" y="258272"/>
            <a:ext cx="5539531" cy="17704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Functions of money: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 means of deferred payment (used to make payments in the future)</a:t>
            </a:r>
            <a:r>
              <a:rPr lang="en-US" sz="1100" dirty="0">
                <a:solidFill>
                  <a:schemeClr val="tx1"/>
                </a:solidFill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 store of value</a:t>
            </a:r>
            <a:r>
              <a:rPr lang="en-US" sz="1100" dirty="0">
                <a:solidFill>
                  <a:schemeClr val="tx1"/>
                </a:solidFill>
              </a:rPr>
              <a:t>​ (allows us to buy goods in the future, knowing it will have a value)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 unit of account </a:t>
            </a:r>
            <a:r>
              <a:rPr lang="en-US" sz="1100" dirty="0">
                <a:solidFill>
                  <a:schemeClr val="tx1"/>
                </a:solidFill>
              </a:rPr>
              <a:t>​(common basis for comparison of value/prices)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 medium of exchange (facilitates trade of goods and services)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b="1" u="sng" dirty="0">
                <a:solidFill>
                  <a:schemeClr val="tx1"/>
                </a:solidFill>
              </a:rPr>
              <a:t>Definition of Money: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A </a:t>
            </a:r>
            <a:r>
              <a:rPr lang="en-GB" sz="1100" b="1" dirty="0">
                <a:solidFill>
                  <a:schemeClr val="tx1"/>
                </a:solidFill>
              </a:rPr>
              <a:t>broad</a:t>
            </a:r>
            <a:r>
              <a:rPr lang="en-GB" sz="1100" dirty="0">
                <a:solidFill>
                  <a:schemeClr val="tx1"/>
                </a:solidFill>
              </a:rPr>
              <a:t> definition of money -  anything that is widely accepted as a medium of exchange for goods and services</a:t>
            </a:r>
            <a:r>
              <a:rPr lang="en-US" sz="1100" dirty="0">
                <a:solidFill>
                  <a:schemeClr val="tx1"/>
                </a:solidFill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A</a:t>
            </a:r>
            <a:r>
              <a:rPr lang="en-GB" sz="1100" b="1" dirty="0">
                <a:solidFill>
                  <a:schemeClr val="tx1"/>
                </a:solidFill>
              </a:rPr>
              <a:t> narrow</a:t>
            </a:r>
            <a:r>
              <a:rPr lang="en-GB" sz="1100" dirty="0">
                <a:solidFill>
                  <a:schemeClr val="tx1"/>
                </a:solidFill>
              </a:rPr>
              <a:t> definition is anything that is seen as legal tender e.g. notes and coins in circulation</a:t>
            </a:r>
            <a:r>
              <a:rPr lang="en-US" sz="1100" dirty="0">
                <a:solidFill>
                  <a:schemeClr val="tx1"/>
                </a:solidFill>
              </a:rPr>
              <a:t>​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4440165" y="3883874"/>
            <a:ext cx="3864855" cy="26633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chemeClr val="tx1"/>
                </a:solidFill>
              </a:rPr>
              <a:t>What the Bank of England does:</a:t>
            </a:r>
          </a:p>
          <a:p>
            <a:endParaRPr lang="en-GB" sz="1100" b="1" u="sng" dirty="0">
              <a:solidFill>
                <a:schemeClr val="tx1"/>
              </a:solidFill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The Bank of England is the </a:t>
            </a:r>
            <a:r>
              <a:rPr lang="en-GB" sz="1100" b="1" dirty="0">
                <a:solidFill>
                  <a:schemeClr val="tx1"/>
                </a:solidFill>
              </a:rPr>
              <a:t>central bank</a:t>
            </a:r>
            <a:r>
              <a:rPr lang="en-GB" sz="1100" dirty="0">
                <a:solidFill>
                  <a:schemeClr val="tx1"/>
                </a:solidFill>
              </a:rPr>
              <a:t> for England and Wales</a:t>
            </a:r>
            <a:r>
              <a:rPr lang="en-US" sz="1100" dirty="0">
                <a:solidFill>
                  <a:schemeClr val="tx1"/>
                </a:solidFill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</a:rPr>
              <a:t>They control monetary policy i.e. set interest rates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They provide financial services and regulate financial markets</a:t>
            </a:r>
          </a:p>
          <a:p>
            <a:pPr fontAlgn="base"/>
            <a:endParaRPr lang="en-US" sz="1100" dirty="0">
              <a:solidFill>
                <a:schemeClr val="tx1"/>
              </a:solidFill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Their key functions are:</a:t>
            </a:r>
            <a:r>
              <a:rPr lang="en-US" sz="1100" dirty="0">
                <a:solidFill>
                  <a:schemeClr val="tx1"/>
                </a:solidFill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To maintain financial stability in the financial system.  They can act as a bank to commercial banks and building societies as a last resort if the bank is running out of money and may collapse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To help the government maintain macroeconomic stability (inflation target)</a:t>
            </a:r>
            <a:r>
              <a:rPr lang="en-US" sz="1100" dirty="0">
                <a:solidFill>
                  <a:schemeClr val="tx1"/>
                </a:solidFill>
              </a:rPr>
              <a:t>​ - they do this by setting interest rates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These functions also impact on other macroeconomic objectives</a:t>
            </a:r>
            <a:endParaRPr lang="en-GB" sz="1100" b="1" i="1" dirty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8581612" y="2129522"/>
            <a:ext cx="3288429" cy="4470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chemeClr val="tx1"/>
                </a:solidFill>
              </a:rPr>
              <a:t>The role of high street banks in helping to fund investment and providing a service for savers and borrowers: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These are known as retail or commercial banks.  They are the high street banks you will recognise such as Halifax and HSBC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Members of the public are their main customers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Functions of high street banks: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Accepting deposits for safe keeping and allowing customers to save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Lend money to those who wish to borrow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Provide a means of payment and way to transfer money between different economic agents e.g. customers and businesses</a:t>
            </a:r>
            <a:endParaRPr lang="en-US" sz="11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</a:rPr>
              <a:t>Building societies </a:t>
            </a:r>
            <a:r>
              <a:rPr lang="en-GB" sz="1100" dirty="0">
                <a:solidFill>
                  <a:schemeClr val="tx1"/>
                </a:solidFill>
              </a:rPr>
              <a:t>are direct competitors, owned by their customers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Customers save money in building societies and this is then lent out to borrowers, usually for mortgages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High street banks also provide other services such as foreign exchange and can lend money to firms for investment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High street (commercial banks) aim to make profit for shareholders, building societies share their profits with customers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880" y="184143"/>
            <a:ext cx="908162" cy="9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644" y="1109718"/>
            <a:ext cx="1096633" cy="8306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E91553-45AB-4146-92B3-92BFF3CFF143}"/>
              </a:ext>
            </a:extLst>
          </p:cNvPr>
          <p:cNvSpPr/>
          <p:nvPr/>
        </p:nvSpPr>
        <p:spPr>
          <a:xfrm>
            <a:off x="5848837" y="254813"/>
            <a:ext cx="4905599" cy="16855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</a:rPr>
              <a:t>The financial sector </a:t>
            </a:r>
            <a:r>
              <a:rPr lang="en-GB" sz="1100" dirty="0">
                <a:solidFill>
                  <a:schemeClr val="tx1"/>
                </a:solidFill>
              </a:rPr>
              <a:t>is the range of institutions that provide services to retail and commercial customers.</a:t>
            </a:r>
          </a:p>
          <a:p>
            <a:pPr fontAlgn="base"/>
            <a:endParaRPr lang="en-US" sz="1100" dirty="0">
              <a:solidFill>
                <a:schemeClr val="tx1"/>
              </a:solidFill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</a:rPr>
              <a:t>Main agents in the financial sector: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Bank of England (the UK’s central bank)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commercial banks (high street banks)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building societies</a:t>
            </a:r>
          </a:p>
          <a:p>
            <a:pPr fontAlgn="base"/>
            <a:endParaRPr lang="en-GB" sz="1100" dirty="0">
              <a:solidFill>
                <a:schemeClr val="tx1"/>
              </a:solidFill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</a:rPr>
              <a:t>They allow transactions to be made</a:t>
            </a:r>
            <a:r>
              <a:rPr lang="en-US" sz="1100" dirty="0">
                <a:solidFill>
                  <a:schemeClr val="tx1"/>
                </a:solidFill>
              </a:rPr>
              <a:t>​ including borrowing money and repaying debt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A82195-2634-405E-A718-4257F2FC9FD0}"/>
              </a:ext>
            </a:extLst>
          </p:cNvPr>
          <p:cNvSpPr/>
          <p:nvPr/>
        </p:nvSpPr>
        <p:spPr>
          <a:xfrm>
            <a:off x="134383" y="2302657"/>
            <a:ext cx="4029191" cy="4391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The role of the Bank of England in influencing interest rates and ensuring stability of the financial system:</a:t>
            </a:r>
          </a:p>
          <a:p>
            <a:pPr fontAlgn="base"/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9 members of the Monetary Policy Committee (MPC) research the state of the economy and then set interest rates, to help achieve the target rate of inflation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they increase interest rates, banks that borrow from them have to pay higher rates of interest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then feeds through to higher interest rates being charged to consumers and businesses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Reducing interest rates leads to: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Increased consumption (lower cost of borrowing, less incentive to save)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Increased business investment (lower cost of borrowing)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Weaker pound as investors move money to countries with higher interest rates, this boosts exports and improves balance of payments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All lead to economic growth and can increase inflationary pressure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Increasing interest rates reduces economic growth and can reduce inflationary pressure but this harms exports (SPICED)</a:t>
            </a: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657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E Foster (BRI)</cp:lastModifiedBy>
  <cp:revision>153</cp:revision>
  <dcterms:created xsi:type="dcterms:W3CDTF">2023-05-23T14:39:28Z</dcterms:created>
  <dcterms:modified xsi:type="dcterms:W3CDTF">2023-12-05T21:06:34Z</dcterms:modified>
</cp:coreProperties>
</file>