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69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833-577B-42D2-802D-66205B46B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A95DB-3065-49EE-94CB-CA03F3434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E592-D077-4055-BABE-AFFB849F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5E90-CDEE-419A-ABE5-8F2DCF37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D441-E2C4-4BC7-A0BB-26115E8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4185-BAFF-4F3C-9E39-5D0F89D0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93E36-0C60-4719-84C4-DADC0F67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485E-73F0-4AB2-B0B8-DCEB700D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A172-241C-4ED7-AB10-29C174AB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F181-CACC-4267-A69A-3489464D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76124-61F8-4216-BBDF-FA4BE5976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59F58-9372-44F7-ACAC-020E3F51B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E936-774D-47D3-A11C-08DBD62F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1E1B-E39A-45AF-89D8-5610E31B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DA21-407A-44BF-85D8-37A58E26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4C3E-C22F-4F70-81CA-7B1BA4E1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F4CD-90F8-49A1-8591-E17EEA98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8E4F-E441-44E6-ADC5-029E0549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91135-8689-4A53-B17C-827115E9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5774B-124A-4995-8FA0-2644D825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9B17-E9A4-4556-8A08-282D4B7D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FDE49-D038-4EB8-AABC-DF512B7A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AD0E5-C6EC-40F3-B676-9EAF43B7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DD369-67AE-41F9-A012-5F25B380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0807-D926-4D16-A249-E4045725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88F-96F0-470E-A924-D46057CD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C736-5376-40E8-B43C-DF9BFAA06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8752B-2B64-460F-A63B-9880F3E3E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453A-A8DF-498C-BED7-F257C691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57FF-A8D9-47C0-84DA-9DA710FA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57F7-94FC-471E-B001-F1EA056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39BC-7B3E-4EAA-85B7-F655F38B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DEDD-8BCE-40AB-91DF-01C9C1E7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E68F-FA0C-4FEF-B220-F3D1AD240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0C334-46CF-49C2-9B9F-044D9958D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A981-8AAD-487D-9DB4-323545DDE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733C7-12B1-4DEC-91BF-31B68D1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9D389-62F4-4BA6-B621-5C6F209E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3CFDB-4515-4561-AE92-72E35D6F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8746-EE91-4C41-96E9-436CE1EA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94B48-D1D8-4A21-92E1-5B50C479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C5DC1-A0C4-4C7A-9E81-84F64245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B147-B3D6-48E8-82B2-3C28CC69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CF69A-2204-4155-B219-CCDF3143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9F5C2-DE71-4681-81E2-A903B93D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36D98-3F7C-4707-94BA-E016F83E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DBB6-6FE2-45B1-A205-83AE2040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D32B-2916-477D-AA59-02E88BDA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AE347-94B1-4541-AD3A-6B3114D0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16D8B-6465-4649-BFCA-6C7FCF4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7673-FD6E-47A6-8994-81E216F9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9DA7A-E6A7-4C70-9CD0-326D4C16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E47F-0D37-4D63-B9E1-2E26A87A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B53D6-6E39-4AA7-8535-E20D9585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9623E-F2A4-4AD8-9740-6FBFDCC9C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CAED5-3EE6-4D80-80F2-8C91A463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9FF3-F45D-4D8F-87CE-256E0B74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B4A8-61AE-4326-9CDF-B51DC83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1C1C9-3EDD-43B2-9D5C-5C18BB22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DCCC-B9EB-4BA3-82EF-91692586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1C7B-6BC4-4F75-A56A-55A1A273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7205-9C7A-469B-9B3A-FD6001283253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C3DF-19D5-4C33-B556-F78E439C5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1D3-D271-4D09-9F80-4DBDC27B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94494" y="2028771"/>
            <a:ext cx="4160940" cy="1524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bg1"/>
                </a:solidFill>
              </a:rPr>
              <a:t>3.2.2.2 Economic growth</a:t>
            </a:r>
          </a:p>
          <a:p>
            <a:pPr algn="l"/>
            <a:r>
              <a:rPr lang="en-GB" sz="1100" dirty="0">
                <a:solidFill>
                  <a:schemeClr val="bg1"/>
                </a:solidFill>
              </a:rPr>
              <a:t>•What is meant by economic growth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The significance of economic growth to economies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Causes, costs and benefits of economic growth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Government policies to achieve economic growth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sz="1100" dirty="0"/>
              <a:t>the difference between GDP and real GDP and GDP per capita and be able to perform simple calculations involving these measurements.</a:t>
            </a:r>
            <a:endParaRPr lang="en-GB" sz="1100" dirty="0">
              <a:solidFill>
                <a:schemeClr val="bg1"/>
              </a:solidFill>
            </a:endParaRPr>
          </a:p>
          <a:p>
            <a:r>
              <a:rPr lang="en-GB" sz="1100" b="1" dirty="0">
                <a:solidFill>
                  <a:schemeClr val="bg1"/>
                </a:solidFill>
              </a:rPr>
              <a:t>Appears in Paper 2 - Macroeconomics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103463" y="258272"/>
            <a:ext cx="5539531" cy="17704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Economic growth is measured via GDP: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The value of all goods and services produced within an economy within one year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b="1" dirty="0">
                <a:solidFill>
                  <a:schemeClr val="tx1"/>
                </a:solidFill>
              </a:rPr>
              <a:t>Short-run economic growth:</a:t>
            </a:r>
            <a:endParaRPr lang="en-GB" sz="1200" dirty="0">
              <a:solidFill>
                <a:schemeClr val="tx1"/>
              </a:solidFill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</a:rPr>
              <a:t>Actual percentage difference in the value of goods and services produced in the economy</a:t>
            </a:r>
          </a:p>
          <a:p>
            <a:pPr algn="l"/>
            <a:endParaRPr lang="en-GB" sz="1200" dirty="0">
              <a:solidFill>
                <a:schemeClr val="tx1"/>
              </a:solidFill>
            </a:endParaRPr>
          </a:p>
          <a:p>
            <a:pPr algn="l"/>
            <a:r>
              <a:rPr lang="en-GB" sz="1200" b="1" dirty="0">
                <a:solidFill>
                  <a:schemeClr val="tx1"/>
                </a:solidFill>
              </a:rPr>
              <a:t>Long-run economic growth:</a:t>
            </a:r>
          </a:p>
          <a:p>
            <a:r>
              <a:rPr lang="en-GB" sz="1200" dirty="0">
                <a:solidFill>
                  <a:schemeClr val="tx1"/>
                </a:solidFill>
              </a:rPr>
              <a:t>Increase in the productive potential of the economy.  Caused by increase in factors of production.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103462" y="2405252"/>
            <a:ext cx="3864855" cy="4194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Causes of economic growth: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r>
              <a:rPr lang="en-GB" sz="1200" b="1" i="1" dirty="0">
                <a:solidFill>
                  <a:schemeClr val="tx1"/>
                </a:solidFill>
              </a:rPr>
              <a:t>Demand-side factors: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in consumer spending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in investment by firms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in government spending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in exports</a:t>
            </a:r>
            <a:r>
              <a:rPr lang="en-US" sz="1200" dirty="0">
                <a:solidFill>
                  <a:schemeClr val="tx1"/>
                </a:solidFill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fontAlgn="base"/>
            <a:r>
              <a:rPr lang="en-GB" sz="1200" b="1" i="1" dirty="0">
                <a:solidFill>
                  <a:schemeClr val="tx1"/>
                </a:solidFill>
              </a:rPr>
              <a:t>Supply-side factors: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 reduction in the costs of production such as: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Wages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Cost of raw materials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 Reduced taxes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in subsidies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Weaker pound making imported components and raw materials cheaper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fontAlgn="base"/>
            <a:r>
              <a:rPr lang="en-GB" sz="1200" b="1" i="1" dirty="0">
                <a:solidFill>
                  <a:schemeClr val="tx1"/>
                </a:solidFill>
              </a:rPr>
              <a:t>Long-run factors: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Change in the quality or quantity of factors of production (CELL) e.g. improved education in increases skills of workers so they can be more productive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GB" sz="1200" b="1" i="1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8581612" y="2129522"/>
            <a:ext cx="3288429" cy="44702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Costs of economic growth to economies: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Negative externalities</a:t>
            </a:r>
            <a:r>
              <a:rPr lang="en-US" sz="1200" dirty="0">
                <a:solidFill>
                  <a:schemeClr val="tx1"/>
                </a:solidFill>
              </a:rPr>
              <a:t>​ caused by growth such as pollution, congestion and damage to the environment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Use of scarce resources as the economy grows and these may be non-renewable such as oil and gas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Inequality – unlikely that the benefits of growth are likely to be distributed evenly across society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Inflation – as demand increases, this increases prices, leading to demand-pull inflation</a:t>
            </a: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880" y="184143"/>
            <a:ext cx="908162" cy="9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7644" y="1109718"/>
            <a:ext cx="1096633" cy="83064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8E91553-45AB-4146-92B3-92BFF3CFF143}"/>
              </a:ext>
            </a:extLst>
          </p:cNvPr>
          <p:cNvSpPr/>
          <p:nvPr/>
        </p:nvSpPr>
        <p:spPr>
          <a:xfrm>
            <a:off x="5848837" y="254813"/>
            <a:ext cx="4905599" cy="16855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u="sng" dirty="0">
                <a:solidFill>
                  <a:schemeClr val="tx1"/>
                </a:solidFill>
              </a:rPr>
              <a:t>Policies to generate economic growth: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Fiscal policy (government spending and taxation)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Monetary policy (interest rates)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Supply-side policy (education, privatisation, deregulation, lower taxes, free trade)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A82195-2634-405E-A718-4257F2FC9FD0}"/>
              </a:ext>
            </a:extLst>
          </p:cNvPr>
          <p:cNvSpPr/>
          <p:nvPr/>
        </p:nvSpPr>
        <p:spPr>
          <a:xfrm>
            <a:off x="4194494" y="3641515"/>
            <a:ext cx="4029191" cy="2958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200" b="1" u="sng" dirty="0">
                <a:solidFill>
                  <a:schemeClr val="tx1"/>
                </a:solidFill>
              </a:rPr>
              <a:t>Benefits of economic growth to economies:</a:t>
            </a:r>
          </a:p>
          <a:p>
            <a:pPr fontAlgn="base"/>
            <a:endParaRPr lang="en-GB" sz="1200" b="1" u="sng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Rise in living standards</a:t>
            </a:r>
            <a:r>
              <a:rPr lang="en-US" sz="1200" dirty="0">
                <a:solidFill>
                  <a:schemeClr val="tx1"/>
                </a:solidFill>
              </a:rPr>
              <a:t>​  -</a:t>
            </a:r>
            <a:r>
              <a:rPr lang="en-GB" sz="1200" dirty="0">
                <a:solidFill>
                  <a:schemeClr val="tx1"/>
                </a:solidFill>
              </a:rPr>
              <a:t> when GDP rises, individuals should see an improvement in their standard of living as real GDP per capita increases</a:t>
            </a:r>
            <a:r>
              <a:rPr lang="en-US" sz="1200" dirty="0">
                <a:solidFill>
                  <a:schemeClr val="tx1"/>
                </a:solidFill>
              </a:rPr>
              <a:t> e.g. can afford to buy more goods and services​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Lower unemployment</a:t>
            </a:r>
            <a:r>
              <a:rPr lang="en-US" sz="1200" dirty="0">
                <a:solidFill>
                  <a:schemeClr val="tx1"/>
                </a:solidFill>
              </a:rPr>
              <a:t>​ - as demand for goods and services increases, firms will need more workers to supply these goods and services</a:t>
            </a:r>
            <a:endParaRPr lang="en-GB" sz="1200" b="1" u="sng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Reduced poverty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Improved budgetary position and potentially less borrowing as the government receives higher tax revenue and spends less on benefits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94494" y="2028771"/>
            <a:ext cx="4160940" cy="1524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bg1"/>
                </a:solidFill>
              </a:rPr>
              <a:t>3.2.2.2 Economic growth</a:t>
            </a:r>
          </a:p>
          <a:p>
            <a:pPr algn="l"/>
            <a:r>
              <a:rPr lang="en-GB" sz="1100" dirty="0">
                <a:solidFill>
                  <a:schemeClr val="bg1"/>
                </a:solidFill>
              </a:rPr>
              <a:t>•What is meant by economic growth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The significance of economic growth to economies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Causes, costs and benefits of economic growth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Government policies to achieve economic growth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sz="1100" dirty="0"/>
              <a:t>the difference between GDP and real GDP and GDP per capita and be able to perform simple calculations involving these measurements.</a:t>
            </a:r>
            <a:endParaRPr lang="en-GB" sz="1100" dirty="0">
              <a:solidFill>
                <a:schemeClr val="bg1"/>
              </a:solidFill>
            </a:endParaRPr>
          </a:p>
          <a:p>
            <a:r>
              <a:rPr lang="en-GB" sz="1100" b="1" dirty="0">
                <a:solidFill>
                  <a:schemeClr val="bg1"/>
                </a:solidFill>
              </a:rPr>
              <a:t>Appears in Paper 2 - Macroeconomics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103462" y="254813"/>
            <a:ext cx="3864855" cy="63449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Policies to achieve economic growth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r>
              <a:rPr lang="en-GB" sz="1200" b="1" i="1" dirty="0">
                <a:solidFill>
                  <a:schemeClr val="tx1"/>
                </a:solidFill>
              </a:rPr>
              <a:t>Fiscal policy: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Cut taxes – consumers have higher disposable income – increases aggregate demand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Firms make higher profits from increased demand so increase investment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government spending on public sector pay – increases aggregate demand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government spending on infrastructure projects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budget deficit by spending on a variety of projects (but adds to national debt!)</a:t>
            </a:r>
            <a:endParaRPr lang="en-US" sz="12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fontAlgn="base"/>
            <a:r>
              <a:rPr lang="en-GB" sz="1200" b="1" i="1" dirty="0">
                <a:solidFill>
                  <a:schemeClr val="tx1"/>
                </a:solidFill>
              </a:rPr>
              <a:t>Monetary policy: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Lower interest rates boost consumption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Lower interest rates incentivise firms to invest as cost of borrowing is lower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Lower interest rates reduce the value of the pound (WPIDEC) so increase in export sales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fontAlgn="base"/>
            <a:r>
              <a:rPr lang="en-GB" sz="1200" b="1" i="1" dirty="0">
                <a:solidFill>
                  <a:schemeClr val="tx1"/>
                </a:solidFill>
              </a:rPr>
              <a:t>Supply-side policy: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Training and education – improves workforce productivity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Immigration policy – increases available pool of skilled workers, helps to fill skills shortages, allows increased production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Deregulation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Privatisation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GB" sz="1200" b="1" i="1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8581612" y="2129522"/>
            <a:ext cx="3288429" cy="44702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Calculate real GDP from nominal GDP and inflation index: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Real GDP = Nominal GDP / Average price level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Average price level will be expressed as an index e.g. 105 </a:t>
            </a:r>
            <a:r>
              <a:rPr lang="en-GB" sz="1200">
                <a:solidFill>
                  <a:schemeClr val="tx1"/>
                </a:solidFill>
              </a:rPr>
              <a:t>for inflation of 5%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880" y="184143"/>
            <a:ext cx="908162" cy="9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7644" y="1109718"/>
            <a:ext cx="1096633" cy="8306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8E91553-45AB-4146-92B3-92BFF3CFF143}"/>
                  </a:ext>
                </a:extLst>
              </p:cNvPr>
              <p:cNvSpPr/>
              <p:nvPr/>
            </p:nvSpPr>
            <p:spPr>
              <a:xfrm>
                <a:off x="4207124" y="266945"/>
                <a:ext cx="2109159" cy="16855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u="sng" dirty="0">
                    <a:solidFill>
                      <a:schemeClr val="tx1"/>
                    </a:solidFill>
                  </a:rPr>
                  <a:t>GDP per capita calculation</a:t>
                </a:r>
              </a:p>
              <a:p>
                <a:endParaRPr lang="en-GB" sz="1100" b="1" u="sng" dirty="0">
                  <a:solidFill>
                    <a:schemeClr val="tx1"/>
                  </a:solidFill>
                </a:endParaRPr>
              </a:p>
              <a:p>
                <a:pPr marL="171450" indent="-171450" fontAlgn="base">
                  <a:buFont typeface="Arial" panose="020B0604020202020204" pitchFamily="34" charset="0"/>
                  <a:buChar char="•"/>
                </a:pPr>
                <a:r>
                  <a:rPr lang="en-GB" sz="1200" dirty="0">
                    <a:solidFill>
                      <a:schemeClr val="tx1"/>
                    </a:solidFill>
                  </a:rPr>
                  <a:t>GDP per capita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200">
                            <a:solidFill>
                              <a:schemeClr val="tx1"/>
                            </a:solidFill>
                          </a:rPr>
                          <m:t>GDP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200">
                            <a:solidFill>
                              <a:schemeClr val="tx1"/>
                            </a:solidFill>
                          </a:rPr>
                          <m:t>Population</m:t>
                        </m:r>
                      </m:den>
                    </m:f>
                  </m:oMath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8E91553-45AB-4146-92B3-92BFF3CFF1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124" y="266945"/>
                <a:ext cx="2109159" cy="1685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ADA82195-2634-405E-A718-4257F2FC9FD0}"/>
              </a:ext>
            </a:extLst>
          </p:cNvPr>
          <p:cNvSpPr/>
          <p:nvPr/>
        </p:nvSpPr>
        <p:spPr>
          <a:xfrm>
            <a:off x="4194494" y="3641515"/>
            <a:ext cx="4029191" cy="2958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GB" sz="1200" b="1" u="sng" dirty="0">
                <a:solidFill>
                  <a:schemeClr val="tx1"/>
                </a:solidFill>
              </a:rPr>
              <a:t>Difference between GDP, real GDP and GDP per capita</a:t>
            </a:r>
          </a:p>
          <a:p>
            <a:pPr fontAlgn="base"/>
            <a:endParaRPr lang="en-GB" sz="1200" b="1" u="sng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GDP – value of goods and services produced in an economy over a period of time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Real GDP – value of goods and services produced in an economy over a period of time, adjusted for inflation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GDP per capita – total national income (GDP) divided by population size – gives us meaningful comparisons of living standards between economics of different sizes</a:t>
            </a: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04F5D4D-0952-4A0E-A37A-48CFA6EC739D}"/>
                  </a:ext>
                </a:extLst>
              </p:cNvPr>
              <p:cNvSpPr/>
              <p:nvPr/>
            </p:nvSpPr>
            <p:spPr>
              <a:xfrm>
                <a:off x="6472453" y="266945"/>
                <a:ext cx="3739856" cy="16855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u="sng" dirty="0">
                    <a:solidFill>
                      <a:schemeClr val="tx1"/>
                    </a:solidFill>
                  </a:rPr>
                  <a:t>Calcuate actual change in GDP (or GDP per capita) when given the % change in GDP and the previous year’s GDP, alongside current year population</a:t>
                </a:r>
              </a:p>
              <a:p>
                <a:endParaRPr lang="en-GB" sz="1100" b="1" u="sng" dirty="0">
                  <a:solidFill>
                    <a:schemeClr val="tx1"/>
                  </a:solidFill>
                </a:endParaRPr>
              </a:p>
              <a:p>
                <a:pPr marL="171450" indent="-171450" fontAlgn="base">
                  <a:buFont typeface="Arial" panose="020B0604020202020204" pitchFamily="34" charset="0"/>
                  <a:buChar char="•"/>
                </a:pPr>
                <a:r>
                  <a:rPr lang="en-GB" sz="1200" dirty="0">
                    <a:solidFill>
                      <a:schemeClr val="tx1"/>
                    </a:solidFill>
                  </a:rPr>
                  <a:t>GDP per capita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GB" sz="1200">
                            <a:solidFill>
                              <a:schemeClr val="tx1"/>
                            </a:solidFill>
                          </a:rPr>
                          <m:t>GDP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𝑝𝑟𝑒𝑣𝑖𝑜𝑢𝑠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𝑦𝑒𝑎𝑟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% 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GB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200">
                            <a:solidFill>
                              <a:schemeClr val="tx1"/>
                            </a:solidFill>
                          </a:rPr>
                          <m:t>Population</m:t>
                        </m:r>
                      </m:den>
                    </m:f>
                  </m:oMath>
                </a14:m>
                <a:endParaRPr lang="en-GB" sz="1200" dirty="0">
                  <a:solidFill>
                    <a:schemeClr val="tx1"/>
                  </a:solidFill>
                </a:endParaRPr>
              </a:p>
              <a:p>
                <a:pPr marL="171450" indent="-171450" fontAlgn="base">
                  <a:buFont typeface="Arial" panose="020B0604020202020204" pitchFamily="34" charset="0"/>
                  <a:buChar char="•"/>
                </a:pPr>
                <a:r>
                  <a:rPr lang="en-GB" sz="1200" dirty="0">
                    <a:solidFill>
                      <a:schemeClr val="tx1"/>
                    </a:solidFill>
                  </a:rPr>
                  <a:t>E.g. GDP x 1.04 if GDP has increased by 4%</a:t>
                </a: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04F5D4D-0952-4A0E-A37A-48CFA6EC73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453" y="266945"/>
                <a:ext cx="3739856" cy="16855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190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767</Words>
  <Application>Microsoft Office PowerPoint</Application>
  <PresentationFormat>Widescreen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Foster (BRI)</dc:creator>
  <cp:lastModifiedBy>E Foster (BRI)</cp:lastModifiedBy>
  <cp:revision>128</cp:revision>
  <dcterms:created xsi:type="dcterms:W3CDTF">2023-05-23T14:39:28Z</dcterms:created>
  <dcterms:modified xsi:type="dcterms:W3CDTF">2023-12-05T20:24:32Z</dcterms:modified>
</cp:coreProperties>
</file>