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BEF7"/>
    <a:srgbClr val="ED82BF"/>
    <a:srgbClr val="FF82E8"/>
    <a:srgbClr val="CB5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335F1-1571-4C7F-8ECB-25B87427079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6687F-42FF-42E3-B5A7-1F1A2E4B6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2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F801B5-C8A9-41B4-9A91-8EECDDD63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5314"/>
          <a:stretch/>
        </p:blipFill>
        <p:spPr>
          <a:xfrm>
            <a:off x="713732" y="788251"/>
            <a:ext cx="4885752" cy="29212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0749E-A82A-4B05-9763-3F37CBE7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201" y="788251"/>
            <a:ext cx="5013775" cy="2801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9208D-38D7-4849-9A65-816EB98FB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67" y="3796431"/>
            <a:ext cx="5149536" cy="2814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786889-1CEF-4D2F-8C10-636254C21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190" y="3759697"/>
            <a:ext cx="4753798" cy="288838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16C2CB-A2E5-4B4B-A3C9-DB3752FB69F0}"/>
              </a:ext>
            </a:extLst>
          </p:cNvPr>
          <p:cNvSpPr/>
          <p:nvPr/>
        </p:nvSpPr>
        <p:spPr>
          <a:xfrm>
            <a:off x="3984811" y="39346"/>
            <a:ext cx="4222377" cy="6187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>
                <a:solidFill>
                  <a:schemeClr val="tx1"/>
                </a:solidFill>
              </a:rPr>
              <a:t>BTEC Travel and Tourism</a:t>
            </a:r>
          </a:p>
          <a:p>
            <a:pPr algn="ctr"/>
            <a:r>
              <a:rPr lang="en-GB" sz="1100" b="1" u="sng" dirty="0">
                <a:solidFill>
                  <a:schemeClr val="tx1"/>
                </a:solidFill>
              </a:rPr>
              <a:t>Component 1 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</a:rPr>
              <a:t>Travel and Tourism organisations and destinations - LOA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139F69-B1A2-4E8B-925D-6C1D6B86F888}"/>
              </a:ext>
            </a:extLst>
          </p:cNvPr>
          <p:cNvSpPr/>
          <p:nvPr/>
        </p:nvSpPr>
        <p:spPr>
          <a:xfrm>
            <a:off x="179294" y="717176"/>
            <a:ext cx="11734800" cy="6024282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800" b="1" u="sng" dirty="0">
              <a:solidFill>
                <a:schemeClr val="tx1"/>
              </a:solidFill>
              <a:cs typeface="Calibri"/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US" sz="1050" b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1A32F0-42BE-43E6-87D8-BEC4EEBBDA42}"/>
              </a:ext>
            </a:extLst>
          </p:cNvPr>
          <p:cNvSpPr/>
          <p:nvPr/>
        </p:nvSpPr>
        <p:spPr>
          <a:xfrm>
            <a:off x="2732567" y="3434507"/>
            <a:ext cx="1252244" cy="30288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E635A9-087B-4196-9F10-D18C512AB159}"/>
              </a:ext>
            </a:extLst>
          </p:cNvPr>
          <p:cNvSpPr/>
          <p:nvPr/>
        </p:nvSpPr>
        <p:spPr>
          <a:xfrm>
            <a:off x="11025962" y="81460"/>
            <a:ext cx="1059449" cy="4981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Year 9 Term 1</a:t>
            </a:r>
          </a:p>
        </p:txBody>
      </p:sp>
    </p:spTree>
    <p:extLst>
      <p:ext uri="{BB962C8B-B14F-4D97-AF65-F5344CB8AC3E}">
        <p14:creationId xmlns:p14="http://schemas.microsoft.com/office/powerpoint/2010/main" val="154272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FDCBDDB-E0CF-47C8-BDF4-B21094816339}"/>
              </a:ext>
            </a:extLst>
          </p:cNvPr>
          <p:cNvSpPr/>
          <p:nvPr/>
        </p:nvSpPr>
        <p:spPr>
          <a:xfrm>
            <a:off x="941200" y="106027"/>
            <a:ext cx="4495072" cy="7985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tx1"/>
                </a:solidFill>
              </a:rPr>
              <a:t>BTEC Travel and Tourism</a:t>
            </a:r>
          </a:p>
          <a:p>
            <a:pPr algn="ctr"/>
            <a:r>
              <a:rPr lang="en-GB" sz="1200" b="1" u="sng" dirty="0">
                <a:solidFill>
                  <a:schemeClr val="tx1"/>
                </a:solidFill>
              </a:rPr>
              <a:t>Component 1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Travel and Tourism organisations and destinations - LOA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7C5888-1BAC-436C-B48F-265A7BE59AED}"/>
              </a:ext>
            </a:extLst>
          </p:cNvPr>
          <p:cNvSpPr/>
          <p:nvPr/>
        </p:nvSpPr>
        <p:spPr>
          <a:xfrm>
            <a:off x="543091" y="1065662"/>
            <a:ext cx="4495073" cy="5508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A2 Working together</a:t>
            </a:r>
          </a:p>
          <a:p>
            <a:endParaRPr lang="en-GB" sz="900" b="1" u="sng" dirty="0">
              <a:solidFill>
                <a:schemeClr val="tx1"/>
              </a:solidFill>
            </a:endParaRPr>
          </a:p>
          <a:p>
            <a:r>
              <a:rPr lang="en-GB" sz="900" b="1" u="sng" dirty="0">
                <a:solidFill>
                  <a:schemeClr val="tx1"/>
                </a:solidFill>
              </a:rPr>
              <a:t>TT </a:t>
            </a:r>
            <a:r>
              <a:rPr lang="en-GB" sz="800" b="1" u="sng" dirty="0">
                <a:solidFill>
                  <a:schemeClr val="tx1"/>
                </a:solidFill>
              </a:rPr>
              <a:t>organisations working together</a:t>
            </a:r>
          </a:p>
          <a:p>
            <a:r>
              <a:rPr lang="en-GB" sz="800" b="1" dirty="0">
                <a:solidFill>
                  <a:schemeClr val="tx1"/>
                </a:solidFill>
              </a:rPr>
              <a:t>Interrelationships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1" dirty="0">
                <a:solidFill>
                  <a:schemeClr val="tx1"/>
                </a:solidFill>
              </a:rPr>
              <a:t>C</a:t>
            </a:r>
            <a:r>
              <a:rPr lang="en-GB" sz="800" dirty="0">
                <a:solidFill>
                  <a:schemeClr val="tx1"/>
                </a:solidFill>
              </a:rPr>
              <a:t>lose relationship between two organisations such as the private and public sectors working together</a:t>
            </a:r>
          </a:p>
          <a:p>
            <a:endParaRPr lang="en-GB" sz="800" b="1" dirty="0">
              <a:solidFill>
                <a:schemeClr val="tx1"/>
              </a:solidFill>
            </a:endParaRPr>
          </a:p>
          <a:p>
            <a:r>
              <a:rPr lang="en-GB" sz="800" b="1" dirty="0">
                <a:solidFill>
                  <a:schemeClr val="tx1"/>
                </a:solidFill>
              </a:rPr>
              <a:t>Interdependencies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</a:rPr>
              <a:t>Where organisations rely on each other</a:t>
            </a:r>
          </a:p>
          <a:p>
            <a:r>
              <a:rPr lang="en-GB" sz="800" dirty="0">
                <a:solidFill>
                  <a:schemeClr val="tx1"/>
                </a:solidFill>
              </a:rPr>
              <a:t>Ex Joint marketing, reduced admissions to visitor attractions, discounts of local restaurants 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800" b="1" u="sng" dirty="0">
                <a:solidFill>
                  <a:schemeClr val="tx1"/>
                </a:solidFill>
              </a:rPr>
              <a:t>Public organisations</a:t>
            </a:r>
          </a:p>
          <a:p>
            <a:r>
              <a:rPr lang="en-GB" sz="800" dirty="0">
                <a:solidFill>
                  <a:schemeClr val="tx1"/>
                </a:solidFill>
              </a:rPr>
              <a:t>Provides public services to benefit local communities. Funded by central, local, regional government.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</a:rPr>
              <a:t>Provide service, information, education , promotion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</a:rPr>
              <a:t>Visitor information centres (VICs), Tourist boards, Museums.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b="1" u="sng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GB" sz="800" b="1" u="sng" dirty="0">
                <a:solidFill>
                  <a:schemeClr val="tx1"/>
                </a:solidFill>
                <a:ea typeface="Calibri"/>
                <a:cs typeface="Calibri"/>
              </a:rPr>
              <a:t>Private organisations</a:t>
            </a:r>
            <a:endParaRPr lang="en-GB" sz="8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There main aim is to make profit. They are controlled by private individuals or shareholders. They maximise sales they increase market share they provide and sell travel/ tourism products and services . Examples include;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Hotels/airlines/theme parks/tour operators</a:t>
            </a:r>
          </a:p>
          <a:p>
            <a:endParaRPr lang="en-GB" sz="800" b="1" u="sng" dirty="0">
              <a:solidFill>
                <a:schemeClr val="tx1"/>
              </a:solidFill>
              <a:cs typeface="Calibri"/>
            </a:endParaRPr>
          </a:p>
          <a:p>
            <a:r>
              <a:rPr lang="en-GB" sz="800" b="1" u="sng" dirty="0">
                <a:solidFill>
                  <a:schemeClr val="tx1"/>
                </a:solidFill>
                <a:cs typeface="Calibri"/>
              </a:rPr>
              <a:t>Voluntary organisations</a:t>
            </a:r>
            <a:endParaRPr lang="en-GB" sz="800" b="1" u="sng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GB" sz="800" dirty="0">
                <a:solidFill>
                  <a:schemeClr val="tx1"/>
                </a:solidFill>
                <a:cs typeface="Calibri"/>
              </a:rPr>
              <a:t>Their</a:t>
            </a: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 main aim is to create social impact rather than make profit. They are run by trustees funded by volunteers and donations. Their aims are to promote, protect, preserve a specific cause, educate and inform, support members, raise awareness. Examples include;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Museums/information centres</a:t>
            </a:r>
          </a:p>
          <a:p>
            <a:endParaRPr lang="en-GB" sz="800" b="1" u="sng" dirty="0">
              <a:solidFill>
                <a:schemeClr val="tx1"/>
              </a:solidFill>
            </a:endParaRPr>
          </a:p>
          <a:p>
            <a:r>
              <a:rPr lang="en-GB" sz="800" b="1" u="sng" dirty="0">
                <a:solidFill>
                  <a:schemeClr val="tx1"/>
                </a:solidFill>
              </a:rPr>
              <a:t>Aims</a:t>
            </a:r>
          </a:p>
          <a:p>
            <a:r>
              <a:rPr lang="en-GB" sz="800" b="1" dirty="0">
                <a:solidFill>
                  <a:schemeClr val="tx1"/>
                </a:solidFill>
              </a:rPr>
              <a:t>Strategic</a:t>
            </a:r>
            <a:r>
              <a:rPr lang="en-GB" sz="800" dirty="0">
                <a:solidFill>
                  <a:schemeClr val="tx1"/>
                </a:solidFill>
              </a:rPr>
              <a:t> – These could be sustainability, local community contribution/generating customer loyalty</a:t>
            </a:r>
          </a:p>
          <a:p>
            <a:endParaRPr lang="en-GB" sz="800" b="1" dirty="0">
              <a:solidFill>
                <a:schemeClr val="tx1"/>
              </a:solidFill>
            </a:endParaRPr>
          </a:p>
          <a:p>
            <a:r>
              <a:rPr lang="en-GB" sz="800" b="1" dirty="0">
                <a:solidFill>
                  <a:schemeClr val="tx1"/>
                </a:solidFill>
              </a:rPr>
              <a:t>Financial – </a:t>
            </a:r>
            <a:r>
              <a:rPr lang="en-GB" sz="800" dirty="0">
                <a:solidFill>
                  <a:schemeClr val="tx1"/>
                </a:solidFill>
              </a:rPr>
              <a:t>These could be to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r>
              <a:rPr lang="en-GB" sz="800" dirty="0">
                <a:solidFill>
                  <a:schemeClr val="tx1"/>
                </a:solidFill>
              </a:rPr>
              <a:t>make a profit/increase sales and revenue/increase market share/break even.</a:t>
            </a:r>
            <a:endParaRPr lang="en-GB" sz="8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800" dirty="0">
              <a:solidFill>
                <a:schemeClr val="tx1"/>
              </a:solidFill>
            </a:endParaRPr>
          </a:p>
          <a:p>
            <a:endParaRPr lang="en-GB" sz="800" dirty="0">
              <a:solidFill>
                <a:schemeClr val="tx1"/>
              </a:solidFill>
            </a:endParaRPr>
          </a:p>
          <a:p>
            <a:pPr algn="ctr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6228EC-F28C-47F7-A8D2-B4861D2C80ED}"/>
              </a:ext>
            </a:extLst>
          </p:cNvPr>
          <p:cNvSpPr/>
          <p:nvPr/>
        </p:nvSpPr>
        <p:spPr>
          <a:xfrm>
            <a:off x="6212541" y="284274"/>
            <a:ext cx="5038259" cy="62894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A3 Consumer technology</a:t>
            </a:r>
          </a:p>
          <a:p>
            <a:pPr algn="ctr"/>
            <a:endParaRPr lang="en-GB" sz="1050" b="1" dirty="0">
              <a:solidFill>
                <a:schemeClr val="tx1"/>
              </a:solidFill>
            </a:endParaRPr>
          </a:p>
          <a:p>
            <a:r>
              <a:rPr lang="en-GB" sz="800" b="1" u="sng" dirty="0">
                <a:solidFill>
                  <a:schemeClr val="tx1"/>
                </a:solidFill>
                <a:ea typeface="Calibri"/>
                <a:cs typeface="Calibri"/>
              </a:rPr>
              <a:t>Types of consumer technology</a:t>
            </a:r>
            <a:endParaRPr lang="en-GB" sz="800" b="1" u="sng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Websites</a:t>
            </a:r>
          </a:p>
          <a:p>
            <a:pPr marL="285750" indent="-285750">
              <a:buFont typeface="Arial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Voice recognition </a:t>
            </a:r>
          </a:p>
          <a:p>
            <a:pPr marL="285750" indent="-285750">
              <a:buFont typeface="Arial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Advanced booking systems </a:t>
            </a:r>
          </a:p>
          <a:p>
            <a:pPr marL="285750" indent="-285750">
              <a:buFont typeface="Arial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Wearable devices </a:t>
            </a:r>
          </a:p>
          <a:p>
            <a:pPr marL="285750" indent="-285750">
              <a:buFont typeface="Arial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GPS technology</a:t>
            </a:r>
          </a:p>
          <a:p>
            <a:pPr marL="285750" indent="-285750">
              <a:buFont typeface="Arial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Touch screen </a:t>
            </a:r>
          </a:p>
          <a:p>
            <a:pPr marL="285750" indent="-285750">
              <a:buFont typeface="Arial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Intelligent keys </a:t>
            </a:r>
          </a:p>
          <a:p>
            <a:pPr marL="285750" indent="-285750">
              <a:buFont typeface="Arial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Webcams</a:t>
            </a:r>
          </a:p>
          <a:p>
            <a:pPr marL="285750" indent="-285750">
              <a:buFont typeface="Arial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Internet of things </a:t>
            </a:r>
          </a:p>
          <a:p>
            <a:pPr marL="285750" indent="-285750">
              <a:buFont typeface="Arial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Virtual reality </a:t>
            </a:r>
          </a:p>
          <a:p>
            <a:pPr marL="285750" indent="-285750">
              <a:buFont typeface="Arial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Peer to peer </a:t>
            </a:r>
          </a:p>
          <a:p>
            <a:pPr marL="285750" indent="-285750">
              <a:buFont typeface="Arial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Augmented reality </a:t>
            </a:r>
          </a:p>
          <a:p>
            <a:pPr marL="285750" indent="-285750">
              <a:buFont typeface="Arial"/>
              <a:buChar char="•"/>
            </a:pPr>
            <a:r>
              <a:rPr lang="en-GB" sz="800" dirty="0">
                <a:solidFill>
                  <a:schemeClr val="tx1"/>
                </a:solidFill>
                <a:ea typeface="Calibri"/>
                <a:cs typeface="Calibri"/>
              </a:rPr>
              <a:t>Artificial intelligence</a:t>
            </a:r>
          </a:p>
          <a:p>
            <a:endParaRPr lang="en-GB" sz="8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GB" sz="800" b="1" u="sng" dirty="0">
                <a:solidFill>
                  <a:schemeClr val="tx1"/>
                </a:solidFill>
              </a:rPr>
              <a:t>Advantages –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</a:rPr>
              <a:t>Convenience, accessibility, data security, cost saving</a:t>
            </a:r>
          </a:p>
          <a:p>
            <a:endParaRPr lang="en-GB" sz="800" b="1" u="sng" dirty="0">
              <a:solidFill>
                <a:schemeClr val="tx1"/>
              </a:solidFill>
            </a:endParaRPr>
          </a:p>
          <a:p>
            <a:r>
              <a:rPr lang="en-GB" sz="800" b="1" u="sng" dirty="0">
                <a:solidFill>
                  <a:schemeClr val="tx1"/>
                </a:solidFill>
              </a:rPr>
              <a:t>Disadvantages </a:t>
            </a:r>
            <a:r>
              <a:rPr lang="en-GB" sz="800" dirty="0">
                <a:solidFill>
                  <a:schemeClr val="tx1"/>
                </a:solidFill>
              </a:rPr>
              <a:t>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</a:rPr>
              <a:t>Unreliable devices, alienate key markets, system failure, slow internet speeds, expensive to set up, hacking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r>
              <a:rPr lang="en-GB" sz="800" b="1" u="sng" dirty="0">
                <a:solidFill>
                  <a:schemeClr val="tx1"/>
                </a:solidFill>
              </a:rPr>
              <a:t>Reasons to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</a:rPr>
              <a:t>Reach a wider audience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</a:rPr>
              <a:t>Attract a new 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</a:rPr>
              <a:t>Efficiency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</a:rPr>
              <a:t>Improve customer satisfaction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</a:rPr>
              <a:t>Market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</a:rPr>
              <a:t>Remain competitive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8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5FF41-F484-4778-BA3E-E2028E89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670" y="904544"/>
            <a:ext cx="1978191" cy="1879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286E9C-70A6-41DF-9DA7-EA97F68F1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93" y="3809999"/>
            <a:ext cx="2199895" cy="1473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ABB4B-F874-4565-9720-D8773091E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652" y="4659795"/>
            <a:ext cx="2502841" cy="1567388"/>
          </a:xfrm>
          <a:prstGeom prst="rect">
            <a:avLst/>
          </a:prstGeom>
        </p:spPr>
      </p:pic>
      <p:pic>
        <p:nvPicPr>
          <p:cNvPr id="1028" name="Picture 4" descr="The 3 types of travel and tourism organisations - Tourism Teacher">
            <a:extLst>
              <a:ext uri="{FF2B5EF4-FFF2-40B4-BE49-F238E27FC236}">
                <a16:creationId xmlns:a16="http://schemas.microsoft.com/office/drawing/2014/main" id="{D598EA7B-72ED-4F28-ABF0-8350DD2E3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6" y="5767177"/>
            <a:ext cx="1236199" cy="61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p 10 Travel Destinations You Have To Visit - The Fact Site">
            <a:extLst>
              <a:ext uri="{FF2B5EF4-FFF2-40B4-BE49-F238E27FC236}">
                <a16:creationId xmlns:a16="http://schemas.microsoft.com/office/drawing/2014/main" id="{0F25FF5B-80DC-43E3-97C8-4B471C1B2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90" y="5767177"/>
            <a:ext cx="1258190" cy="62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33AA18-3912-4336-8F15-937D59CFF2CE}"/>
              </a:ext>
            </a:extLst>
          </p:cNvPr>
          <p:cNvSpPr/>
          <p:nvPr/>
        </p:nvSpPr>
        <p:spPr>
          <a:xfrm>
            <a:off x="10962168" y="106027"/>
            <a:ext cx="1180802" cy="4981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Year 9 Term 2/3</a:t>
            </a:r>
          </a:p>
        </p:txBody>
      </p:sp>
    </p:spTree>
    <p:extLst>
      <p:ext uri="{BB962C8B-B14F-4D97-AF65-F5344CB8AC3E}">
        <p14:creationId xmlns:p14="http://schemas.microsoft.com/office/powerpoint/2010/main" val="232560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8DCF92-F51D-4E80-B7D7-4797F04A98AD}"/>
              </a:ext>
            </a:extLst>
          </p:cNvPr>
          <p:cNvSpPr/>
          <p:nvPr/>
        </p:nvSpPr>
        <p:spPr>
          <a:xfrm>
            <a:off x="308385" y="1438457"/>
            <a:ext cx="3645726" cy="51972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050" b="1" dirty="0">
                <a:solidFill>
                  <a:schemeClr val="tx1"/>
                </a:solidFill>
                <a:ea typeface="+mn-lt"/>
                <a:cs typeface="+mn-lt"/>
              </a:rPr>
              <a:t>B1 Visitor destinations</a:t>
            </a:r>
          </a:p>
          <a:p>
            <a:endParaRPr lang="en-GB" sz="800" b="1" u="sng" dirty="0">
              <a:solidFill>
                <a:schemeClr val="tx1"/>
              </a:solidFill>
              <a:cs typeface="Calibri"/>
            </a:endParaRPr>
          </a:p>
          <a:p>
            <a:r>
              <a:rPr lang="en-GB" sz="900" b="1" u="sng" dirty="0">
                <a:solidFill>
                  <a:schemeClr val="tx1"/>
                </a:solidFill>
              </a:rPr>
              <a:t>Types of destinations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Cities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Cultural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Historic Coastal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Countryside</a:t>
            </a:r>
          </a:p>
          <a:p>
            <a:endParaRPr lang="en-GB" sz="900" b="1" u="sng" dirty="0">
              <a:solidFill>
                <a:schemeClr val="tx1"/>
              </a:solidFill>
              <a:cs typeface="Calibri"/>
            </a:endParaRPr>
          </a:p>
          <a:p>
            <a:r>
              <a:rPr lang="en-GB" sz="900" b="1" u="sng" dirty="0">
                <a:solidFill>
                  <a:schemeClr val="tx1"/>
                </a:solidFill>
              </a:rPr>
              <a:t>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Natural attractions – features created by nature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Purpose built – built with a specific purpose of attracting visitors – theme parks, water parks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Heritage – appeal due to their historical past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Facilities – used to enhance the experience for the visitor for example; accommodation, transport, shopping,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Climate – impacts on activities available and seasonality (High/low seasons)</a:t>
            </a:r>
          </a:p>
          <a:p>
            <a:endParaRPr lang="en-GB" sz="800" b="1" u="sng" dirty="0">
              <a:solidFill>
                <a:schemeClr val="tx1"/>
              </a:solidFill>
              <a:cs typeface="Calibri"/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US" sz="1050" b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15A2AC-CCB1-4284-A569-AB61FADA0B56}"/>
              </a:ext>
            </a:extLst>
          </p:cNvPr>
          <p:cNvSpPr/>
          <p:nvPr/>
        </p:nvSpPr>
        <p:spPr>
          <a:xfrm>
            <a:off x="4828923" y="159198"/>
            <a:ext cx="6033388" cy="30285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050" b="1" dirty="0">
                <a:solidFill>
                  <a:schemeClr val="tx1"/>
                </a:solidFill>
                <a:ea typeface="+mn-lt"/>
                <a:cs typeface="+mn-lt"/>
              </a:rPr>
              <a:t>B2 Types of Activities</a:t>
            </a:r>
          </a:p>
          <a:p>
            <a:endParaRPr lang="en-GB" sz="900" b="1" u="sng" dirty="0">
              <a:solidFill>
                <a:schemeClr val="tx1"/>
              </a:solidFill>
              <a:cs typeface="Calibri"/>
            </a:endParaRPr>
          </a:p>
          <a:p>
            <a:r>
              <a:rPr lang="en-GB" sz="900" b="1" u="sng" dirty="0">
                <a:solidFill>
                  <a:schemeClr val="tx1"/>
                </a:solidFill>
              </a:rPr>
              <a:t>Types of tourism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Domestic – activities in the country of residence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Inbound – activities of visitors from overseas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Outbound – activities of a visitor outside of their 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/>
              </a:solidFill>
            </a:endParaRPr>
          </a:p>
          <a:p>
            <a:r>
              <a:rPr lang="en-GB" sz="900" b="1" u="sng" dirty="0">
                <a:solidFill>
                  <a:schemeClr val="tx1"/>
                </a:solidFill>
              </a:rPr>
              <a:t>Reasons for travel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Leisure -  travelling for pleasure, visiting friends and relatives (VFR), relaxation, culture, education, adventure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Business – attending meetings, conferences, exhibitions, training, events.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7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7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700" dirty="0">
              <a:solidFill>
                <a:schemeClr val="tx1"/>
              </a:solidFill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US" sz="1050" b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A7CA0C-AB8D-4103-BF12-3AB57A93036B}"/>
              </a:ext>
            </a:extLst>
          </p:cNvPr>
          <p:cNvSpPr/>
          <p:nvPr/>
        </p:nvSpPr>
        <p:spPr>
          <a:xfrm>
            <a:off x="4199891" y="3290048"/>
            <a:ext cx="3311001" cy="34566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050" b="1" dirty="0">
                <a:solidFill>
                  <a:schemeClr val="tx1"/>
                </a:solidFill>
                <a:ea typeface="+mn-lt"/>
                <a:cs typeface="+mn-lt"/>
              </a:rPr>
              <a:t> B3</a:t>
            </a:r>
          </a:p>
          <a:p>
            <a:pPr algn="ctr"/>
            <a:r>
              <a:rPr lang="en-GB" sz="1050" b="1" dirty="0">
                <a:solidFill>
                  <a:schemeClr val="tx1"/>
                </a:solidFill>
                <a:ea typeface="+mn-lt"/>
                <a:cs typeface="+mn-lt"/>
              </a:rPr>
              <a:t>Popularity of destination with different visitor types</a:t>
            </a:r>
            <a:endParaRPr lang="en-US" sz="1050" b="1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GB" sz="800" b="1" u="sng" dirty="0">
              <a:solidFill>
                <a:schemeClr val="tx1"/>
              </a:solidFill>
              <a:cs typeface="Calibri"/>
            </a:endParaRPr>
          </a:p>
          <a:p>
            <a:r>
              <a:rPr lang="en-GB" sz="900" b="1" u="sng" dirty="0">
                <a:solidFill>
                  <a:schemeClr val="tx1"/>
                </a:solidFill>
              </a:rPr>
              <a:t>Visitor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Families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Couples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Individuals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Business – groups, individual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Groups – special interest, friends and family, sports, clubs, educational</a:t>
            </a:r>
          </a:p>
          <a:p>
            <a:endParaRPr lang="en-GB" sz="800" b="1" u="sng" dirty="0">
              <a:solidFill>
                <a:schemeClr val="tx1"/>
              </a:solidFill>
              <a:cs typeface="Calibri"/>
            </a:endParaRPr>
          </a:p>
          <a:p>
            <a:endParaRPr lang="en-GB" sz="7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7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700" dirty="0">
              <a:solidFill>
                <a:schemeClr val="tx1"/>
              </a:solidFill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US" sz="1050" b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DF893A-291D-4457-B364-91479CD23221}"/>
              </a:ext>
            </a:extLst>
          </p:cNvPr>
          <p:cNvSpPr/>
          <p:nvPr/>
        </p:nvSpPr>
        <p:spPr>
          <a:xfrm>
            <a:off x="7888942" y="3290047"/>
            <a:ext cx="4186518" cy="34566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050" b="1" dirty="0">
                <a:solidFill>
                  <a:schemeClr val="tx1"/>
                </a:solidFill>
                <a:ea typeface="+mn-lt"/>
                <a:cs typeface="+mn-lt"/>
              </a:rPr>
              <a:t> B4 Travel options</a:t>
            </a:r>
          </a:p>
          <a:p>
            <a:pPr algn="ctr"/>
            <a:endParaRPr lang="en-GB" sz="9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GB" sz="900" b="1" u="sng" dirty="0">
                <a:solidFill>
                  <a:schemeClr val="tx1"/>
                </a:solidFill>
              </a:rPr>
              <a:t>Transport hubs and gateways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Airports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Bus stations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Ferry/cruise terminal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Railway stations</a:t>
            </a:r>
          </a:p>
          <a:p>
            <a:pPr algn="ctr"/>
            <a:endParaRPr lang="en-GB" sz="9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GB" sz="900" b="1" u="sng" dirty="0">
                <a:solidFill>
                  <a:schemeClr val="tx1"/>
                </a:solidFill>
              </a:rPr>
              <a:t>Modes of transport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>
                <a:solidFill>
                  <a:schemeClr val="tx1"/>
                </a:solidFill>
              </a:rPr>
              <a:t>Air - (</a:t>
            </a:r>
            <a:r>
              <a:rPr lang="en-GB" sz="900" dirty="0">
                <a:solidFill>
                  <a:schemeClr val="tx1"/>
                </a:solidFill>
              </a:rPr>
              <a:t>Short/long haul, scheduled, budget, charter, private charter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Rail – regional, national, channel tunnel, overnight,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Sea – ferries, boats, 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Land -bus, coach, car, taxi</a:t>
            </a:r>
          </a:p>
          <a:p>
            <a:endParaRPr lang="en-GB" sz="900" dirty="0">
              <a:solidFill>
                <a:schemeClr val="tx1"/>
              </a:solidFill>
            </a:endParaRPr>
          </a:p>
          <a:p>
            <a:r>
              <a:rPr lang="en-GB" sz="900" b="1" u="sng" dirty="0">
                <a:solidFill>
                  <a:schemeClr val="tx1"/>
                </a:solidFill>
              </a:rPr>
              <a:t>Suitability of travel routes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Departure and arrival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Dates and 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Length of journey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Cost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Mode of transport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Operators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Services and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/>
                </a:solidFill>
              </a:rPr>
              <a:t>Location and duration</a:t>
            </a:r>
          </a:p>
          <a:p>
            <a:pPr algn="ctr"/>
            <a:endParaRPr lang="en-GB" sz="800" b="1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en-US" sz="800" b="1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7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7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700" dirty="0">
              <a:solidFill>
                <a:schemeClr val="tx1"/>
              </a:solidFill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GB" sz="7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US" sz="1050" b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19382-2E37-4D18-BF9F-109CE86DF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727" y="5199528"/>
            <a:ext cx="1903419" cy="1436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36A12A-E352-4176-9F6B-6EAF352C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43" y="4203619"/>
            <a:ext cx="2276929" cy="1556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69AB93-7159-4187-89C3-E9631630E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392" y="1832761"/>
            <a:ext cx="2603656" cy="110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DFCCD2-6237-4100-A098-8E5F89113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583" y="1820111"/>
            <a:ext cx="2502922" cy="1335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89EB64-380C-4A56-9A48-CD14C180E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8431" y="5419542"/>
            <a:ext cx="1457683" cy="106280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47BB75-1DCB-49AB-98E0-20F16F98F72A}"/>
              </a:ext>
            </a:extLst>
          </p:cNvPr>
          <p:cNvSpPr/>
          <p:nvPr/>
        </p:nvSpPr>
        <p:spPr>
          <a:xfrm>
            <a:off x="528396" y="306365"/>
            <a:ext cx="3223950" cy="9203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tx1"/>
                </a:solidFill>
              </a:rPr>
              <a:t>BTEC Travel and Tourism</a:t>
            </a:r>
          </a:p>
          <a:p>
            <a:pPr algn="ctr"/>
            <a:r>
              <a:rPr lang="en-GB" sz="1200" b="1" u="sng" dirty="0">
                <a:solidFill>
                  <a:schemeClr val="tx1"/>
                </a:solidFill>
              </a:rPr>
              <a:t>Component 1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Travel and Tourism organisations and destinations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LOB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F97C5-5047-4764-A07F-90953FDD1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016" y="5793752"/>
            <a:ext cx="805329" cy="582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6DF0B3-53B9-46E5-8B36-F468ECDC2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6289" y="5796026"/>
            <a:ext cx="975885" cy="58200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7698D3-98B3-4793-AAFF-44720CCF6476}"/>
              </a:ext>
            </a:extLst>
          </p:cNvPr>
          <p:cNvSpPr/>
          <p:nvPr/>
        </p:nvSpPr>
        <p:spPr>
          <a:xfrm>
            <a:off x="2703783" y="4169770"/>
            <a:ext cx="723014" cy="30288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00B813-CEF4-4086-93A4-9A87BD73ADB7}"/>
              </a:ext>
            </a:extLst>
          </p:cNvPr>
          <p:cNvSpPr/>
          <p:nvPr/>
        </p:nvSpPr>
        <p:spPr>
          <a:xfrm>
            <a:off x="10962168" y="106027"/>
            <a:ext cx="1180802" cy="4981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Year 9 Term 2/3</a:t>
            </a:r>
          </a:p>
        </p:txBody>
      </p:sp>
    </p:spTree>
    <p:extLst>
      <p:ext uri="{BB962C8B-B14F-4D97-AF65-F5344CB8AC3E}">
        <p14:creationId xmlns:p14="http://schemas.microsoft.com/office/powerpoint/2010/main" val="373756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</TotalTime>
  <Words>640</Words>
  <Application>Microsoft Office PowerPoint</Application>
  <PresentationFormat>Widescreen</PresentationFormat>
  <Paragraphs>153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Roberts (BRI)</dc:creator>
  <cp:lastModifiedBy>D Ward (BRI)</cp:lastModifiedBy>
  <cp:revision>35</cp:revision>
  <dcterms:created xsi:type="dcterms:W3CDTF">2022-09-12T08:09:47Z</dcterms:created>
  <dcterms:modified xsi:type="dcterms:W3CDTF">2023-07-17T12:12:11Z</dcterms:modified>
</cp:coreProperties>
</file>