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2359-051F-4BA9-9F15-7183E13D1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13706E-16D3-4215-9B89-92B9A296D7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B334C7-946E-4137-8BB0-40CDB3DF99AF}"/>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5" name="Footer Placeholder 4">
            <a:extLst>
              <a:ext uri="{FF2B5EF4-FFF2-40B4-BE49-F238E27FC236}">
                <a16:creationId xmlns:a16="http://schemas.microsoft.com/office/drawing/2014/main" id="{7B596B27-EAD9-4BD1-A8F2-6D2E370B03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777902-3AAE-449A-9894-D48517C6FC2D}"/>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378985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4C4D-520E-4B96-9D54-7E7FE7343D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768D22-DC08-4244-B6FA-55AA713F67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973C43-4392-449F-8BBF-413A96A7B59F}"/>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5" name="Footer Placeholder 4">
            <a:extLst>
              <a:ext uri="{FF2B5EF4-FFF2-40B4-BE49-F238E27FC236}">
                <a16:creationId xmlns:a16="http://schemas.microsoft.com/office/drawing/2014/main" id="{14B045FF-D5A6-4D6C-BF83-FFFB92ED62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C629F7-6275-48FD-B192-0C7482A920D2}"/>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3647863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6537C4-4FEB-495D-9EFD-96D7626703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203EA8-4D77-46F0-87CB-F5C13F29C0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C76EE5-CB59-4C78-8F06-F8E454817C44}"/>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5" name="Footer Placeholder 4">
            <a:extLst>
              <a:ext uri="{FF2B5EF4-FFF2-40B4-BE49-F238E27FC236}">
                <a16:creationId xmlns:a16="http://schemas.microsoft.com/office/drawing/2014/main" id="{CDB7B741-F080-4F3D-AFC8-2AFD415683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AA65E-E86A-4BB8-A53B-501BF2EBC2EF}"/>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248356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49E1-FFC6-4DDD-AE89-0CAB554535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E42B3D-56B8-43BC-A00C-9972081B93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ECD631-38F7-49EA-B79A-343C57B7FA10}"/>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5" name="Footer Placeholder 4">
            <a:extLst>
              <a:ext uri="{FF2B5EF4-FFF2-40B4-BE49-F238E27FC236}">
                <a16:creationId xmlns:a16="http://schemas.microsoft.com/office/drawing/2014/main" id="{5F8812A9-A96F-445E-8001-6F57FE6251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31DB62-B1DF-4784-B655-3E58D92F1FFE}"/>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380270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E64F-8784-4E64-AA15-4C2135A1FA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EE2E435-9C4E-4D78-A2AB-AAA23B3BC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DFC26A-018D-4AF4-8629-92A579E154D0}"/>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5" name="Footer Placeholder 4">
            <a:extLst>
              <a:ext uri="{FF2B5EF4-FFF2-40B4-BE49-F238E27FC236}">
                <a16:creationId xmlns:a16="http://schemas.microsoft.com/office/drawing/2014/main" id="{8313D32C-ADF9-4641-BCAE-054D90BCC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AA4D97-F45E-455C-ACB7-E9DA36841E86}"/>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42458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D96B-9A9C-40DE-AEB5-EE57E50702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BC2A46-2782-4B16-971C-83B74335D7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D15859-035F-4B76-BD5A-3B5A53009CF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8DDCC5-9F43-4AD3-9317-CDDD43F7D81C}"/>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6" name="Footer Placeholder 5">
            <a:extLst>
              <a:ext uri="{FF2B5EF4-FFF2-40B4-BE49-F238E27FC236}">
                <a16:creationId xmlns:a16="http://schemas.microsoft.com/office/drawing/2014/main" id="{F194ECEC-310F-4ECF-B7E0-ECB0901DDF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4677C5-9FA0-4CFC-9C77-4B32FDA16A6C}"/>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397328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5DB59-00BB-4BF4-8E40-8D00FE55DF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4E6F1E9-B277-4B53-BBD8-4594B29D7C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0072EF-613B-467A-B605-AEC9DC80F3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E42CEE-0C8B-4E3E-9924-1408F65A4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E6B8EE-FE4F-45F1-9CBC-D571A6E96F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C797ACC-AE16-46C3-B1F3-E470F54DF3CD}"/>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8" name="Footer Placeholder 7">
            <a:extLst>
              <a:ext uri="{FF2B5EF4-FFF2-40B4-BE49-F238E27FC236}">
                <a16:creationId xmlns:a16="http://schemas.microsoft.com/office/drawing/2014/main" id="{0AD3ABB4-7589-41B2-AD0E-EDE8039192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D2B3D68-0A7E-412B-9413-DDD4CACBAC01}"/>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775641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74C0-1E00-40B2-9635-BE35431D78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0BAC91-71EE-4000-A3D8-C9A845020BB7}"/>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4" name="Footer Placeholder 3">
            <a:extLst>
              <a:ext uri="{FF2B5EF4-FFF2-40B4-BE49-F238E27FC236}">
                <a16:creationId xmlns:a16="http://schemas.microsoft.com/office/drawing/2014/main" id="{9F27C371-9BD5-43AC-8C37-EDEF29CA29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036AA6-AF9D-40B1-B445-27BD03A5D557}"/>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154572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7D7A7E-1E20-4914-850F-D4EB7442F9C3}"/>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3" name="Footer Placeholder 2">
            <a:extLst>
              <a:ext uri="{FF2B5EF4-FFF2-40B4-BE49-F238E27FC236}">
                <a16:creationId xmlns:a16="http://schemas.microsoft.com/office/drawing/2014/main" id="{7E4D8EE3-D5E4-4FE0-8A20-31D3771EE9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3EA62C-4B76-4275-93A2-1EF2C28AC53F}"/>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222369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E92A-15BB-4F28-B022-222A89DB0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35F6F90-094B-4216-8914-0D7673410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1BBABB6-9759-4A73-8FBF-FFF8F778C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F65F9F-A8FB-41AA-B47F-663A64C97C2A}"/>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6" name="Footer Placeholder 5">
            <a:extLst>
              <a:ext uri="{FF2B5EF4-FFF2-40B4-BE49-F238E27FC236}">
                <a16:creationId xmlns:a16="http://schemas.microsoft.com/office/drawing/2014/main" id="{4593E87C-9D31-4432-B5E5-672ECC409B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0C7B72-B9BA-4221-94FF-4B9B4431878D}"/>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299766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715F-4F47-4063-991F-95878E2C3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E52C501-E231-4557-B25C-618F95665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F676DBB-A815-4F3A-AB5C-E6300601EB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94B6E6-0B71-45AF-A6CF-E56255A6ED21}"/>
              </a:ext>
            </a:extLst>
          </p:cNvPr>
          <p:cNvSpPr>
            <a:spLocks noGrp="1"/>
          </p:cNvSpPr>
          <p:nvPr>
            <p:ph type="dt" sz="half" idx="10"/>
          </p:nvPr>
        </p:nvSpPr>
        <p:spPr/>
        <p:txBody>
          <a:bodyPr/>
          <a:lstStyle/>
          <a:p>
            <a:fld id="{9E5E7F3A-D7AA-474C-ABF3-D9835076B82C}" type="datetimeFigureOut">
              <a:rPr lang="en-GB" smtClean="0"/>
              <a:t>23/05/2023</a:t>
            </a:fld>
            <a:endParaRPr lang="en-GB"/>
          </a:p>
        </p:txBody>
      </p:sp>
      <p:sp>
        <p:nvSpPr>
          <p:cNvPr id="6" name="Footer Placeholder 5">
            <a:extLst>
              <a:ext uri="{FF2B5EF4-FFF2-40B4-BE49-F238E27FC236}">
                <a16:creationId xmlns:a16="http://schemas.microsoft.com/office/drawing/2014/main" id="{6CE085F2-5F34-4D2C-B314-E6C44C0CDD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B5F9AD-DF1F-45DF-B4CA-FD52447F3AFB}"/>
              </a:ext>
            </a:extLst>
          </p:cNvPr>
          <p:cNvSpPr>
            <a:spLocks noGrp="1"/>
          </p:cNvSpPr>
          <p:nvPr>
            <p:ph type="sldNum" sz="quarter" idx="12"/>
          </p:nvPr>
        </p:nvSpPr>
        <p:spPr/>
        <p:txBody>
          <a:bodyPr/>
          <a:lstStyle/>
          <a:p>
            <a:fld id="{8706C8DB-7D15-4615-B56B-2B2FFC3BBA5F}" type="slidenum">
              <a:rPr lang="en-GB" smtClean="0"/>
              <a:t>‹#›</a:t>
            </a:fld>
            <a:endParaRPr lang="en-GB"/>
          </a:p>
        </p:txBody>
      </p:sp>
    </p:spTree>
    <p:extLst>
      <p:ext uri="{BB962C8B-B14F-4D97-AF65-F5344CB8AC3E}">
        <p14:creationId xmlns:p14="http://schemas.microsoft.com/office/powerpoint/2010/main" val="420298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8EFAC-BC88-4A88-BBDA-E85B2202CB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2CFB51-35F7-468B-9C8E-6E587952F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10BD56-DD0E-4BDB-B113-A50C779734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E7F3A-D7AA-474C-ABF3-D9835076B82C}" type="datetimeFigureOut">
              <a:rPr lang="en-GB" smtClean="0"/>
              <a:t>23/05/2023</a:t>
            </a:fld>
            <a:endParaRPr lang="en-GB"/>
          </a:p>
        </p:txBody>
      </p:sp>
      <p:sp>
        <p:nvSpPr>
          <p:cNvPr id="5" name="Footer Placeholder 4">
            <a:extLst>
              <a:ext uri="{FF2B5EF4-FFF2-40B4-BE49-F238E27FC236}">
                <a16:creationId xmlns:a16="http://schemas.microsoft.com/office/drawing/2014/main" id="{56F5C33E-A095-4000-B0DA-65D9BF121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A82480-C500-45D2-BEF5-B5C3C8CBB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6C8DB-7D15-4615-B56B-2B2FFC3BBA5F}" type="slidenum">
              <a:rPr lang="en-GB" smtClean="0"/>
              <a:t>‹#›</a:t>
            </a:fld>
            <a:endParaRPr lang="en-GB"/>
          </a:p>
        </p:txBody>
      </p:sp>
    </p:spTree>
    <p:extLst>
      <p:ext uri="{BB962C8B-B14F-4D97-AF65-F5344CB8AC3E}">
        <p14:creationId xmlns:p14="http://schemas.microsoft.com/office/powerpoint/2010/main" val="337366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598FCC7-2440-4A67-A284-95E0B0875428}"/>
              </a:ext>
            </a:extLst>
          </p:cNvPr>
          <p:cNvCxnSpPr>
            <a:cxnSpLocks/>
          </p:cNvCxnSpPr>
          <p:nvPr/>
        </p:nvCxnSpPr>
        <p:spPr>
          <a:xfrm>
            <a:off x="6146699" y="-68296"/>
            <a:ext cx="49001" cy="6946631"/>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C96EFB27-23A7-48E0-9911-4FE1345C2888}"/>
              </a:ext>
            </a:extLst>
          </p:cNvPr>
          <p:cNvSpPr/>
          <p:nvPr/>
        </p:nvSpPr>
        <p:spPr>
          <a:xfrm>
            <a:off x="4661569" y="1395215"/>
            <a:ext cx="2910979" cy="2495329"/>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HT6</a:t>
            </a:r>
            <a:endParaRPr lang="en-GB" sz="1400" u="sng" dirty="0"/>
          </a:p>
          <a:p>
            <a:pPr algn="ctr"/>
            <a:r>
              <a:rPr lang="en-GB" sz="1400" u="sng" dirty="0"/>
              <a:t>PED/PES</a:t>
            </a:r>
          </a:p>
          <a:p>
            <a:r>
              <a:rPr lang="en-GB" sz="1400" dirty="0"/>
              <a:t>Price elasticity of demand</a:t>
            </a:r>
          </a:p>
          <a:p>
            <a:r>
              <a:rPr lang="en-GB" sz="1400" dirty="0"/>
              <a:t>Factors affecting price elasticity of demand</a:t>
            </a:r>
          </a:p>
          <a:p>
            <a:r>
              <a:rPr lang="en-GB" sz="1400" dirty="0"/>
              <a:t>Measuring price elasticity of demand</a:t>
            </a:r>
          </a:p>
          <a:p>
            <a:endParaRPr lang="en-GB" sz="1400" dirty="0"/>
          </a:p>
          <a:p>
            <a:r>
              <a:rPr lang="en-GB" sz="1400" dirty="0"/>
              <a:t>Price elasticity of supply</a:t>
            </a:r>
          </a:p>
          <a:p>
            <a:r>
              <a:rPr lang="en-GB" sz="1400" dirty="0"/>
              <a:t>Factors affecting price elasticity of supply</a:t>
            </a:r>
          </a:p>
          <a:p>
            <a:r>
              <a:rPr lang="en-GB" sz="1400" dirty="0"/>
              <a:t>Measuring price elasticity of supply</a:t>
            </a:r>
          </a:p>
        </p:txBody>
      </p:sp>
      <p:sp>
        <p:nvSpPr>
          <p:cNvPr id="10" name="Rectangle 9">
            <a:extLst>
              <a:ext uri="{FF2B5EF4-FFF2-40B4-BE49-F238E27FC236}">
                <a16:creationId xmlns:a16="http://schemas.microsoft.com/office/drawing/2014/main" id="{17279C52-C1ED-46F7-87CE-317EA2748C3A}"/>
              </a:ext>
            </a:extLst>
          </p:cNvPr>
          <p:cNvSpPr/>
          <p:nvPr/>
        </p:nvSpPr>
        <p:spPr>
          <a:xfrm>
            <a:off x="2541866" y="34734"/>
            <a:ext cx="1644240" cy="360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PED</a:t>
            </a:r>
          </a:p>
        </p:txBody>
      </p:sp>
      <p:sp>
        <p:nvSpPr>
          <p:cNvPr id="11" name="Rectangle 10">
            <a:extLst>
              <a:ext uri="{FF2B5EF4-FFF2-40B4-BE49-F238E27FC236}">
                <a16:creationId xmlns:a16="http://schemas.microsoft.com/office/drawing/2014/main" id="{0DB354C0-76A0-47C0-9C45-00AD2BB56116}"/>
              </a:ext>
            </a:extLst>
          </p:cNvPr>
          <p:cNvSpPr/>
          <p:nvPr/>
        </p:nvSpPr>
        <p:spPr>
          <a:xfrm>
            <a:off x="8475366" y="38026"/>
            <a:ext cx="1644240" cy="354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PES</a:t>
            </a:r>
          </a:p>
        </p:txBody>
      </p:sp>
      <p:sp>
        <p:nvSpPr>
          <p:cNvPr id="12" name="TextBox 11">
            <a:extLst>
              <a:ext uri="{FF2B5EF4-FFF2-40B4-BE49-F238E27FC236}">
                <a16:creationId xmlns:a16="http://schemas.microsoft.com/office/drawing/2014/main" id="{9730E933-5005-4C90-BBC5-CCC3DCAD1586}"/>
              </a:ext>
            </a:extLst>
          </p:cNvPr>
          <p:cNvSpPr txBox="1"/>
          <p:nvPr/>
        </p:nvSpPr>
        <p:spPr>
          <a:xfrm>
            <a:off x="156023" y="490297"/>
            <a:ext cx="5749122" cy="461665"/>
          </a:xfrm>
          <a:prstGeom prst="rect">
            <a:avLst/>
          </a:prstGeom>
          <a:solidFill>
            <a:schemeClr val="bg1"/>
          </a:solidFill>
          <a:ln w="28575">
            <a:solidFill>
              <a:srgbClr val="00B0F0"/>
            </a:solidFill>
            <a:prstDash val="dash"/>
          </a:ln>
        </p:spPr>
        <p:txBody>
          <a:bodyPr wrap="square" rtlCol="0">
            <a:spAutoFit/>
          </a:bodyPr>
          <a:lstStyle/>
          <a:p>
            <a:r>
              <a:rPr lang="en-US" sz="1200" dirty="0"/>
              <a:t>Price elasticity of demand measures the responsiveness of demand after a change in a product's price.</a:t>
            </a:r>
          </a:p>
        </p:txBody>
      </p:sp>
      <p:sp>
        <p:nvSpPr>
          <p:cNvPr id="15" name="TextBox 14">
            <a:extLst>
              <a:ext uri="{FF2B5EF4-FFF2-40B4-BE49-F238E27FC236}">
                <a16:creationId xmlns:a16="http://schemas.microsoft.com/office/drawing/2014/main" id="{D4C3243A-4453-48BA-9BAF-CB16933FBE3F}"/>
              </a:ext>
            </a:extLst>
          </p:cNvPr>
          <p:cNvSpPr txBox="1"/>
          <p:nvPr/>
        </p:nvSpPr>
        <p:spPr>
          <a:xfrm>
            <a:off x="3087126" y="1508781"/>
            <a:ext cx="1458416" cy="1815882"/>
          </a:xfrm>
          <a:prstGeom prst="rect">
            <a:avLst/>
          </a:prstGeom>
          <a:solidFill>
            <a:schemeClr val="bg1"/>
          </a:solidFill>
          <a:ln w="28575">
            <a:solidFill>
              <a:srgbClr val="00B0F0"/>
            </a:solidFill>
            <a:prstDash val="dash"/>
          </a:ln>
        </p:spPr>
        <p:txBody>
          <a:bodyPr wrap="square" rtlCol="0">
            <a:spAutoFit/>
          </a:bodyPr>
          <a:lstStyle/>
          <a:p>
            <a:pPr algn="ctr"/>
            <a:r>
              <a:rPr lang="en-US" sz="1400" dirty="0"/>
              <a:t>PED has a formula…. This allows us to calculate just how responsive quantity demanded is to changes in price.</a:t>
            </a:r>
          </a:p>
        </p:txBody>
      </p:sp>
      <p:pic>
        <p:nvPicPr>
          <p:cNvPr id="16" name="Picture 15">
            <a:extLst>
              <a:ext uri="{FF2B5EF4-FFF2-40B4-BE49-F238E27FC236}">
                <a16:creationId xmlns:a16="http://schemas.microsoft.com/office/drawing/2014/main" id="{4CA668EF-E757-45DB-9F10-34AE83BC28EA}"/>
              </a:ext>
            </a:extLst>
          </p:cNvPr>
          <p:cNvPicPr>
            <a:picLocks noChangeAspect="1"/>
          </p:cNvPicPr>
          <p:nvPr/>
        </p:nvPicPr>
        <p:blipFill rotWithShape="1">
          <a:blip r:embed="rId2"/>
          <a:srcRect r="521" b="46451"/>
          <a:stretch/>
        </p:blipFill>
        <p:spPr>
          <a:xfrm>
            <a:off x="36571" y="1073185"/>
            <a:ext cx="2910272" cy="713767"/>
          </a:xfrm>
          <a:prstGeom prst="rect">
            <a:avLst/>
          </a:prstGeom>
        </p:spPr>
      </p:pic>
      <p:pic>
        <p:nvPicPr>
          <p:cNvPr id="17" name="Picture 16">
            <a:extLst>
              <a:ext uri="{FF2B5EF4-FFF2-40B4-BE49-F238E27FC236}">
                <a16:creationId xmlns:a16="http://schemas.microsoft.com/office/drawing/2014/main" id="{5DB9DEC8-11DC-4A01-84DE-6C42C97E7617}"/>
              </a:ext>
            </a:extLst>
          </p:cNvPr>
          <p:cNvPicPr>
            <a:picLocks noChangeAspect="1"/>
          </p:cNvPicPr>
          <p:nvPr/>
        </p:nvPicPr>
        <p:blipFill rotWithShape="1">
          <a:blip r:embed="rId3"/>
          <a:srcRect l="33952" t="47495" r="37744" b="23999"/>
          <a:stretch/>
        </p:blipFill>
        <p:spPr>
          <a:xfrm>
            <a:off x="3002796" y="5702127"/>
            <a:ext cx="1671222" cy="1176208"/>
          </a:xfrm>
          <a:prstGeom prst="rect">
            <a:avLst/>
          </a:prstGeom>
        </p:spPr>
      </p:pic>
      <p:pic>
        <p:nvPicPr>
          <p:cNvPr id="27" name="Picture 26">
            <a:extLst>
              <a:ext uri="{FF2B5EF4-FFF2-40B4-BE49-F238E27FC236}">
                <a16:creationId xmlns:a16="http://schemas.microsoft.com/office/drawing/2014/main" id="{D2F1D475-2459-459D-B546-19A37A528EED}"/>
              </a:ext>
            </a:extLst>
          </p:cNvPr>
          <p:cNvPicPr>
            <a:picLocks noChangeAspect="1"/>
          </p:cNvPicPr>
          <p:nvPr/>
        </p:nvPicPr>
        <p:blipFill>
          <a:blip r:embed="rId4"/>
          <a:stretch>
            <a:fillRect/>
          </a:stretch>
        </p:blipFill>
        <p:spPr>
          <a:xfrm>
            <a:off x="7293" y="1889578"/>
            <a:ext cx="1373347" cy="1218292"/>
          </a:xfrm>
          <a:prstGeom prst="rect">
            <a:avLst/>
          </a:prstGeom>
        </p:spPr>
      </p:pic>
      <p:sp>
        <p:nvSpPr>
          <p:cNvPr id="28" name="Rectangle 27">
            <a:extLst>
              <a:ext uri="{FF2B5EF4-FFF2-40B4-BE49-F238E27FC236}">
                <a16:creationId xmlns:a16="http://schemas.microsoft.com/office/drawing/2014/main" id="{74C5D8E6-DE93-4481-A032-596860755F78}"/>
              </a:ext>
            </a:extLst>
          </p:cNvPr>
          <p:cNvSpPr/>
          <p:nvPr/>
        </p:nvSpPr>
        <p:spPr>
          <a:xfrm>
            <a:off x="287598" y="3127721"/>
            <a:ext cx="738780" cy="54775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 </a:t>
            </a:r>
            <a:r>
              <a:rPr lang="en-GB" sz="1200" b="1" dirty="0">
                <a:solidFill>
                  <a:schemeClr val="tx1"/>
                </a:solidFill>
              </a:rPr>
              <a:t>Perfectly elastic</a:t>
            </a:r>
          </a:p>
        </p:txBody>
      </p:sp>
      <p:pic>
        <p:nvPicPr>
          <p:cNvPr id="29" name="Picture 28">
            <a:extLst>
              <a:ext uri="{FF2B5EF4-FFF2-40B4-BE49-F238E27FC236}">
                <a16:creationId xmlns:a16="http://schemas.microsoft.com/office/drawing/2014/main" id="{856D96F9-CDE9-4E61-B3DB-A361E2BB0433}"/>
              </a:ext>
            </a:extLst>
          </p:cNvPr>
          <p:cNvPicPr>
            <a:picLocks noChangeAspect="1"/>
          </p:cNvPicPr>
          <p:nvPr/>
        </p:nvPicPr>
        <p:blipFill>
          <a:blip r:embed="rId5"/>
          <a:stretch>
            <a:fillRect/>
          </a:stretch>
        </p:blipFill>
        <p:spPr>
          <a:xfrm>
            <a:off x="1517869" y="1861710"/>
            <a:ext cx="1291744" cy="1255262"/>
          </a:xfrm>
          <a:prstGeom prst="rect">
            <a:avLst/>
          </a:prstGeom>
        </p:spPr>
      </p:pic>
      <p:sp>
        <p:nvSpPr>
          <p:cNvPr id="30" name="Rectangle 29">
            <a:extLst>
              <a:ext uri="{FF2B5EF4-FFF2-40B4-BE49-F238E27FC236}">
                <a16:creationId xmlns:a16="http://schemas.microsoft.com/office/drawing/2014/main" id="{FB52E29B-A534-4DEE-9C1A-4AF16DC63354}"/>
              </a:ext>
            </a:extLst>
          </p:cNvPr>
          <p:cNvSpPr/>
          <p:nvPr/>
        </p:nvSpPr>
        <p:spPr>
          <a:xfrm>
            <a:off x="1653018" y="3126355"/>
            <a:ext cx="1031731" cy="5211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Between -1 and infinity </a:t>
            </a:r>
            <a:r>
              <a:rPr lang="en-GB" sz="1200" b="1" dirty="0">
                <a:solidFill>
                  <a:schemeClr val="tx1"/>
                </a:solidFill>
              </a:rPr>
              <a:t>Elastic</a:t>
            </a:r>
          </a:p>
        </p:txBody>
      </p:sp>
      <p:pic>
        <p:nvPicPr>
          <p:cNvPr id="31" name="Picture 30">
            <a:extLst>
              <a:ext uri="{FF2B5EF4-FFF2-40B4-BE49-F238E27FC236}">
                <a16:creationId xmlns:a16="http://schemas.microsoft.com/office/drawing/2014/main" id="{593B9345-2E2D-4344-942D-0368AFF06813}"/>
              </a:ext>
            </a:extLst>
          </p:cNvPr>
          <p:cNvPicPr>
            <a:picLocks noChangeAspect="1"/>
          </p:cNvPicPr>
          <p:nvPr/>
        </p:nvPicPr>
        <p:blipFill>
          <a:blip r:embed="rId6"/>
          <a:stretch>
            <a:fillRect/>
          </a:stretch>
        </p:blipFill>
        <p:spPr>
          <a:xfrm>
            <a:off x="0" y="3768462"/>
            <a:ext cx="1347506" cy="1182130"/>
          </a:xfrm>
          <a:prstGeom prst="rect">
            <a:avLst/>
          </a:prstGeom>
        </p:spPr>
      </p:pic>
      <p:sp>
        <p:nvSpPr>
          <p:cNvPr id="32" name="Rectangle 31">
            <a:extLst>
              <a:ext uri="{FF2B5EF4-FFF2-40B4-BE49-F238E27FC236}">
                <a16:creationId xmlns:a16="http://schemas.microsoft.com/office/drawing/2014/main" id="{DD8593B4-6F23-43D4-B7AD-74F2EC95ED53}"/>
              </a:ext>
            </a:extLst>
          </p:cNvPr>
          <p:cNvSpPr/>
          <p:nvPr/>
        </p:nvSpPr>
        <p:spPr>
          <a:xfrm>
            <a:off x="223195" y="5003266"/>
            <a:ext cx="854393" cy="62837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 </a:t>
            </a:r>
            <a:r>
              <a:rPr lang="en-GB" sz="1400" b="1" dirty="0">
                <a:solidFill>
                  <a:schemeClr val="tx1"/>
                </a:solidFill>
              </a:rPr>
              <a:t>Unitary elasticity</a:t>
            </a:r>
          </a:p>
        </p:txBody>
      </p:sp>
      <p:pic>
        <p:nvPicPr>
          <p:cNvPr id="35" name="Picture 34">
            <a:extLst>
              <a:ext uri="{FF2B5EF4-FFF2-40B4-BE49-F238E27FC236}">
                <a16:creationId xmlns:a16="http://schemas.microsoft.com/office/drawing/2014/main" id="{E1B0F2E9-EA28-458B-BB45-4259B3C2B4BD}"/>
              </a:ext>
            </a:extLst>
          </p:cNvPr>
          <p:cNvPicPr>
            <a:picLocks noChangeAspect="1"/>
          </p:cNvPicPr>
          <p:nvPr/>
        </p:nvPicPr>
        <p:blipFill>
          <a:blip r:embed="rId7"/>
          <a:stretch>
            <a:fillRect/>
          </a:stretch>
        </p:blipFill>
        <p:spPr>
          <a:xfrm>
            <a:off x="1563556" y="3831792"/>
            <a:ext cx="1121193" cy="986857"/>
          </a:xfrm>
          <a:prstGeom prst="rect">
            <a:avLst/>
          </a:prstGeom>
        </p:spPr>
      </p:pic>
      <p:sp>
        <p:nvSpPr>
          <p:cNvPr id="36" name="Rectangle 35">
            <a:extLst>
              <a:ext uri="{FF2B5EF4-FFF2-40B4-BE49-F238E27FC236}">
                <a16:creationId xmlns:a16="http://schemas.microsoft.com/office/drawing/2014/main" id="{5C32FBE8-A12D-4803-9138-530B0BCFDE1E}"/>
              </a:ext>
            </a:extLst>
          </p:cNvPr>
          <p:cNvSpPr/>
          <p:nvPr/>
        </p:nvSpPr>
        <p:spPr>
          <a:xfrm>
            <a:off x="1671503" y="4923475"/>
            <a:ext cx="840515" cy="7143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Between 0 and -1</a:t>
            </a:r>
          </a:p>
          <a:p>
            <a:pPr algn="ctr"/>
            <a:r>
              <a:rPr lang="en-GB" sz="1200" b="1" dirty="0">
                <a:solidFill>
                  <a:schemeClr val="tx1"/>
                </a:solidFill>
              </a:rPr>
              <a:t>Inelastic</a:t>
            </a:r>
          </a:p>
        </p:txBody>
      </p:sp>
      <p:pic>
        <p:nvPicPr>
          <p:cNvPr id="37" name="Picture 36">
            <a:extLst>
              <a:ext uri="{FF2B5EF4-FFF2-40B4-BE49-F238E27FC236}">
                <a16:creationId xmlns:a16="http://schemas.microsoft.com/office/drawing/2014/main" id="{3F938014-963E-452B-9FF8-B5FC050EA995}"/>
              </a:ext>
            </a:extLst>
          </p:cNvPr>
          <p:cNvPicPr>
            <a:picLocks noChangeAspect="1"/>
          </p:cNvPicPr>
          <p:nvPr/>
        </p:nvPicPr>
        <p:blipFill>
          <a:blip r:embed="rId8"/>
          <a:stretch>
            <a:fillRect/>
          </a:stretch>
        </p:blipFill>
        <p:spPr>
          <a:xfrm>
            <a:off x="75894" y="5784815"/>
            <a:ext cx="1148435" cy="1010835"/>
          </a:xfrm>
          <a:prstGeom prst="rect">
            <a:avLst/>
          </a:prstGeom>
        </p:spPr>
      </p:pic>
      <p:sp>
        <p:nvSpPr>
          <p:cNvPr id="38" name="Rectangle 37">
            <a:extLst>
              <a:ext uri="{FF2B5EF4-FFF2-40B4-BE49-F238E27FC236}">
                <a16:creationId xmlns:a16="http://schemas.microsoft.com/office/drawing/2014/main" id="{8DEC9899-BE59-4F87-9050-5BAEFA25DDAD}"/>
              </a:ext>
            </a:extLst>
          </p:cNvPr>
          <p:cNvSpPr/>
          <p:nvPr/>
        </p:nvSpPr>
        <p:spPr>
          <a:xfrm>
            <a:off x="1661471" y="5891475"/>
            <a:ext cx="880395" cy="7975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 0 </a:t>
            </a:r>
            <a:r>
              <a:rPr lang="en-GB" sz="1100" b="1" dirty="0">
                <a:solidFill>
                  <a:schemeClr val="tx1"/>
                </a:solidFill>
              </a:rPr>
              <a:t>Perfectly inelastic</a:t>
            </a:r>
          </a:p>
        </p:txBody>
      </p:sp>
      <p:sp>
        <p:nvSpPr>
          <p:cNvPr id="39" name="TextBox 38">
            <a:extLst>
              <a:ext uri="{FF2B5EF4-FFF2-40B4-BE49-F238E27FC236}">
                <a16:creationId xmlns:a16="http://schemas.microsoft.com/office/drawing/2014/main" id="{6337E05F-8B18-4DFC-B961-BF3ACB3466EF}"/>
              </a:ext>
            </a:extLst>
          </p:cNvPr>
          <p:cNvSpPr txBox="1"/>
          <p:nvPr/>
        </p:nvSpPr>
        <p:spPr>
          <a:xfrm>
            <a:off x="2993012" y="3966782"/>
            <a:ext cx="3091975" cy="1815882"/>
          </a:xfrm>
          <a:prstGeom prst="rect">
            <a:avLst/>
          </a:prstGeom>
          <a:noFill/>
          <a:ln w="38100">
            <a:solidFill>
              <a:srgbClr val="0070C0"/>
            </a:solidFill>
            <a:prstDash val="dash"/>
          </a:ln>
        </p:spPr>
        <p:txBody>
          <a:bodyPr wrap="square" rtlCol="0">
            <a:spAutoFit/>
          </a:bodyPr>
          <a:lstStyle/>
          <a:p>
            <a:r>
              <a:rPr lang="en-GB" sz="1400" u="sng" dirty="0"/>
              <a:t>Factors affecting demand</a:t>
            </a:r>
          </a:p>
          <a:p>
            <a:pPr marL="342900" indent="-342900">
              <a:buFont typeface="+mj-lt"/>
              <a:buAutoNum type="arabicPeriod"/>
            </a:pPr>
            <a:r>
              <a:rPr lang="en-GB" sz="1400" dirty="0"/>
              <a:t>Price of substitutes</a:t>
            </a:r>
          </a:p>
          <a:p>
            <a:pPr marL="342900" indent="-342900">
              <a:buFont typeface="+mj-lt"/>
              <a:buAutoNum type="arabicPeriod"/>
            </a:pPr>
            <a:r>
              <a:rPr lang="en-GB" sz="1400" dirty="0"/>
              <a:t>Price of compliments</a:t>
            </a:r>
          </a:p>
          <a:p>
            <a:pPr marL="342900" indent="-342900">
              <a:buFont typeface="+mj-lt"/>
              <a:buAutoNum type="arabicPeriod"/>
            </a:pPr>
            <a:r>
              <a:rPr lang="en-GB" sz="1400" dirty="0"/>
              <a:t>Income </a:t>
            </a:r>
          </a:p>
          <a:p>
            <a:pPr marL="342900" indent="-342900">
              <a:buFont typeface="+mj-lt"/>
              <a:buAutoNum type="arabicPeriod"/>
            </a:pPr>
            <a:r>
              <a:rPr lang="en-GB" sz="1400" dirty="0"/>
              <a:t>Advertising</a:t>
            </a:r>
          </a:p>
          <a:p>
            <a:pPr marL="342900" indent="-342900">
              <a:buFont typeface="+mj-lt"/>
              <a:buAutoNum type="arabicPeriod"/>
            </a:pPr>
            <a:r>
              <a:rPr lang="en-GB" sz="1400" dirty="0"/>
              <a:t>Fashion/tastes</a:t>
            </a:r>
          </a:p>
          <a:p>
            <a:pPr marL="342900" indent="-342900">
              <a:buFont typeface="+mj-lt"/>
              <a:buAutoNum type="arabicPeriod"/>
            </a:pPr>
            <a:r>
              <a:rPr lang="en-GB" sz="1400" dirty="0"/>
              <a:t>Uncertainty over future</a:t>
            </a:r>
          </a:p>
          <a:p>
            <a:pPr marL="342900" indent="-342900">
              <a:buFont typeface="+mj-lt"/>
              <a:buAutoNum type="arabicPeriod"/>
            </a:pPr>
            <a:r>
              <a:rPr lang="en-GB" sz="1400" dirty="0"/>
              <a:t>Competition</a:t>
            </a:r>
          </a:p>
        </p:txBody>
      </p:sp>
      <p:sp>
        <p:nvSpPr>
          <p:cNvPr id="40" name="TextBox 39">
            <a:extLst>
              <a:ext uri="{FF2B5EF4-FFF2-40B4-BE49-F238E27FC236}">
                <a16:creationId xmlns:a16="http://schemas.microsoft.com/office/drawing/2014/main" id="{34975F1A-82DB-4434-BD10-73CF9F3FEC2D}"/>
              </a:ext>
            </a:extLst>
          </p:cNvPr>
          <p:cNvSpPr txBox="1"/>
          <p:nvPr/>
        </p:nvSpPr>
        <p:spPr>
          <a:xfrm>
            <a:off x="6197097" y="487980"/>
            <a:ext cx="5749122" cy="830997"/>
          </a:xfrm>
          <a:prstGeom prst="rect">
            <a:avLst/>
          </a:prstGeom>
          <a:solidFill>
            <a:schemeClr val="bg1"/>
          </a:solidFill>
          <a:ln w="28575">
            <a:solidFill>
              <a:srgbClr val="00B0F0"/>
            </a:solidFill>
            <a:prstDash val="dash"/>
          </a:ln>
        </p:spPr>
        <p:txBody>
          <a:bodyPr wrap="square" rtlCol="0">
            <a:spAutoFit/>
          </a:bodyPr>
          <a:lstStyle/>
          <a:p>
            <a:pPr algn="ctr"/>
            <a:r>
              <a:rPr lang="en-GB" sz="1200" dirty="0"/>
              <a:t>Price elasticity of supply (PES) measures the responsiveness of quantity supplied to a change in price.</a:t>
            </a:r>
          </a:p>
          <a:p>
            <a:pPr algn="ctr"/>
            <a:r>
              <a:rPr lang="en-GB" sz="1200" dirty="0"/>
              <a:t> It is necessary for a firm to know how quickly, and effectively, it can respond to changing market conditions, especially to price changes. </a:t>
            </a:r>
          </a:p>
        </p:txBody>
      </p:sp>
      <p:pic>
        <p:nvPicPr>
          <p:cNvPr id="41" name="Picture 40">
            <a:extLst>
              <a:ext uri="{FF2B5EF4-FFF2-40B4-BE49-F238E27FC236}">
                <a16:creationId xmlns:a16="http://schemas.microsoft.com/office/drawing/2014/main" id="{F3A2A353-B4DC-4410-982A-348DC2FF56C1}"/>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617682" y="1363562"/>
            <a:ext cx="4593035" cy="1106248"/>
          </a:xfrm>
          <a:prstGeom prst="rect">
            <a:avLst/>
          </a:prstGeom>
        </p:spPr>
      </p:pic>
      <p:pic>
        <p:nvPicPr>
          <p:cNvPr id="42" name="Picture 41">
            <a:extLst>
              <a:ext uri="{FF2B5EF4-FFF2-40B4-BE49-F238E27FC236}">
                <a16:creationId xmlns:a16="http://schemas.microsoft.com/office/drawing/2014/main" id="{06E75D7E-20C6-43FC-A5E9-4EF1AF846733}"/>
              </a:ext>
            </a:extLst>
          </p:cNvPr>
          <p:cNvPicPr>
            <a:picLocks noChangeAspect="1"/>
          </p:cNvPicPr>
          <p:nvPr/>
        </p:nvPicPr>
        <p:blipFill rotWithShape="1">
          <a:blip r:embed="rId11"/>
          <a:srcRect l="14784" t="43084" r="17011" b="34989"/>
          <a:stretch/>
        </p:blipFill>
        <p:spPr>
          <a:xfrm>
            <a:off x="7588432" y="2416722"/>
            <a:ext cx="4531192" cy="1266045"/>
          </a:xfrm>
          <a:prstGeom prst="rect">
            <a:avLst/>
          </a:prstGeom>
        </p:spPr>
      </p:pic>
      <p:sp>
        <p:nvSpPr>
          <p:cNvPr id="44" name="Rectangle 43">
            <a:extLst>
              <a:ext uri="{FF2B5EF4-FFF2-40B4-BE49-F238E27FC236}">
                <a16:creationId xmlns:a16="http://schemas.microsoft.com/office/drawing/2014/main" id="{447C7CD8-FB3D-4CFF-A0F5-B3828A370B2D}"/>
              </a:ext>
            </a:extLst>
          </p:cNvPr>
          <p:cNvSpPr/>
          <p:nvPr/>
        </p:nvSpPr>
        <p:spPr>
          <a:xfrm>
            <a:off x="6195700" y="3890544"/>
            <a:ext cx="5893807" cy="1200329"/>
          </a:xfrm>
          <a:prstGeom prst="rect">
            <a:avLst/>
          </a:prstGeom>
        </p:spPr>
        <p:txBody>
          <a:bodyPr wrap="square">
            <a:spAutoFit/>
          </a:bodyPr>
          <a:lstStyle/>
          <a:p>
            <a:r>
              <a:rPr lang="en-GB" sz="1200" b="1" i="0" dirty="0">
                <a:solidFill>
                  <a:srgbClr val="111111"/>
                </a:solidFill>
                <a:effectLst/>
                <a:latin typeface="Poppins"/>
              </a:rPr>
              <a:t>Factors affecting Price Elasticity of Supply</a:t>
            </a:r>
          </a:p>
          <a:p>
            <a:pPr algn="just"/>
            <a:r>
              <a:rPr lang="en-GB" sz="1200" b="1" i="0" dirty="0">
                <a:solidFill>
                  <a:srgbClr val="333333"/>
                </a:solidFill>
                <a:effectLst/>
                <a:latin typeface="Poppins"/>
              </a:rPr>
              <a:t>Availability of resources:</a:t>
            </a:r>
            <a:r>
              <a:rPr lang="en-GB" sz="1200" b="0" i="0" dirty="0">
                <a:solidFill>
                  <a:srgbClr val="333333"/>
                </a:solidFill>
                <a:effectLst/>
                <a:latin typeface="Poppins"/>
              </a:rPr>
              <a:t> If the economy already using most of its scarce resources then firms will find it difficult to employ more and so output will not be able to rise. The supply of most of goods and services will therefore be price inelastic.</a:t>
            </a:r>
          </a:p>
          <a:p>
            <a:pPr algn="just"/>
            <a:r>
              <a:rPr lang="en-GB" sz="1200" b="1" i="0" dirty="0">
                <a:solidFill>
                  <a:srgbClr val="333333"/>
                </a:solidFill>
                <a:effectLst/>
                <a:latin typeface="Poppins"/>
              </a:rPr>
              <a:t>Number of producers:</a:t>
            </a:r>
            <a:r>
              <a:rPr lang="en-GB" sz="1200" b="0" i="0" dirty="0">
                <a:solidFill>
                  <a:srgbClr val="333333"/>
                </a:solidFill>
                <a:effectLst/>
                <a:latin typeface="Poppins"/>
              </a:rPr>
              <a:t> More producers mean that the output can be increased more easily. Thus supply is more elastic.</a:t>
            </a:r>
          </a:p>
        </p:txBody>
      </p:sp>
      <p:sp>
        <p:nvSpPr>
          <p:cNvPr id="45" name="Rectangle 44">
            <a:extLst>
              <a:ext uri="{FF2B5EF4-FFF2-40B4-BE49-F238E27FC236}">
                <a16:creationId xmlns:a16="http://schemas.microsoft.com/office/drawing/2014/main" id="{563346C6-81C2-4124-BD64-239C000A4671}"/>
              </a:ext>
            </a:extLst>
          </p:cNvPr>
          <p:cNvSpPr/>
          <p:nvPr/>
        </p:nvSpPr>
        <p:spPr>
          <a:xfrm>
            <a:off x="6195700" y="5003266"/>
            <a:ext cx="5783093" cy="1938992"/>
          </a:xfrm>
          <a:prstGeom prst="rect">
            <a:avLst/>
          </a:prstGeom>
        </p:spPr>
        <p:txBody>
          <a:bodyPr wrap="square">
            <a:spAutoFit/>
          </a:bodyPr>
          <a:lstStyle/>
          <a:p>
            <a:pPr algn="just"/>
            <a:r>
              <a:rPr lang="en-GB" sz="1200" b="1" dirty="0">
                <a:solidFill>
                  <a:srgbClr val="333333"/>
                </a:solidFill>
                <a:latin typeface="Poppins"/>
              </a:rPr>
              <a:t>Increase in cost of production as compared to output: </a:t>
            </a:r>
            <a:r>
              <a:rPr lang="en-GB" sz="1200" dirty="0">
                <a:solidFill>
                  <a:srgbClr val="333333"/>
                </a:solidFill>
                <a:latin typeface="Poppins"/>
              </a:rPr>
              <a:t>In cases where there is a significant increase in cost of production when output is increased, supply is inelastic. This is because suppliers will have to have to do a significant investment in order to increase the output. It will take time and some suppliers may be hesitant in doing so.</a:t>
            </a:r>
          </a:p>
          <a:p>
            <a:pPr algn="just"/>
            <a:r>
              <a:rPr lang="en-GB" sz="1200" b="1" dirty="0">
                <a:solidFill>
                  <a:srgbClr val="333333"/>
                </a:solidFill>
                <a:latin typeface="Poppins"/>
              </a:rPr>
              <a:t>Improvement in Technology:</a:t>
            </a:r>
            <a:r>
              <a:rPr lang="en-GB" sz="1200" dirty="0">
                <a:solidFill>
                  <a:srgbClr val="333333"/>
                </a:solidFill>
                <a:latin typeface="Poppins"/>
              </a:rPr>
              <a:t> In industries where there is a rapid improvement in technology, the PES of such goods will be more elastic as compared to industries where there is not much improvement in technology.</a:t>
            </a:r>
          </a:p>
          <a:p>
            <a:r>
              <a:rPr lang="en-GB" sz="1200" b="1" dirty="0">
                <a:solidFill>
                  <a:srgbClr val="333333"/>
                </a:solidFill>
                <a:latin typeface="Poppins"/>
              </a:rPr>
              <a:t>Stock of finished goods:</a:t>
            </a:r>
            <a:r>
              <a:rPr lang="en-GB" sz="1200" dirty="0">
                <a:solidFill>
                  <a:srgbClr val="333333"/>
                </a:solidFill>
                <a:latin typeface="Poppins"/>
              </a:rPr>
              <a:t> In industries where there are high inventories/stocks of finished goods, the suppliers can easily supply more as the price rises. Thus, the PES for these goods will be elastic</a:t>
            </a:r>
            <a:endParaRPr lang="en-GB" sz="2000" dirty="0"/>
          </a:p>
        </p:txBody>
      </p:sp>
    </p:spTree>
    <p:extLst>
      <p:ext uri="{BB962C8B-B14F-4D97-AF65-F5344CB8AC3E}">
        <p14:creationId xmlns:p14="http://schemas.microsoft.com/office/powerpoint/2010/main" val="8799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2" grpId="0" animBg="1"/>
      <p:bldP spid="36" grpId="0" animBg="1"/>
      <p:bldP spid="3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384</Words>
  <Application>Microsoft Office PowerPoint</Application>
  <PresentationFormat>Widescreen</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Poppins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Vikaas Ahmed</dc:creator>
  <cp:lastModifiedBy>V Ahmed (BRI)</cp:lastModifiedBy>
  <cp:revision>7</cp:revision>
  <dcterms:created xsi:type="dcterms:W3CDTF">2023-05-23T14:45:03Z</dcterms:created>
  <dcterms:modified xsi:type="dcterms:W3CDTF">2023-05-23T15:28:23Z</dcterms:modified>
</cp:coreProperties>
</file>