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1"/>
  </p:notesMasterIdLst>
  <p:sldIdLst>
    <p:sldId id="261" r:id="rId6"/>
    <p:sldId id="260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F1463-E060-4C7B-86A0-29219C7DCB61}" v="63" dt="2023-03-14T16:05:36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Mellon (BRI)" userId="S::cmellon@bri.leap-mat.org.uk::c8157daf-4700-4960-a462-8364a07438eb" providerId="AD" clId="Web-{FC1F1463-E060-4C7B-86A0-29219C7DCB61}"/>
    <pc:docChg chg="addSld delSld modSld addMainMaster">
      <pc:chgData name="C Mellon (BRI)" userId="S::cmellon@bri.leap-mat.org.uk::c8157daf-4700-4960-a462-8364a07438eb" providerId="AD" clId="Web-{FC1F1463-E060-4C7B-86A0-29219C7DCB61}" dt="2023-03-14T16:05:36.114" v="40" actId="20577"/>
      <pc:docMkLst>
        <pc:docMk/>
      </pc:docMkLst>
      <pc:sldChg chg="del">
        <pc:chgData name="C Mellon (BRI)" userId="S::cmellon@bri.leap-mat.org.uk::c8157daf-4700-4960-a462-8364a07438eb" providerId="AD" clId="Web-{FC1F1463-E060-4C7B-86A0-29219C7DCB61}" dt="2023-03-14T16:04:28.441" v="15"/>
        <pc:sldMkLst>
          <pc:docMk/>
          <pc:sldMk cId="109857222" sldId="256"/>
        </pc:sldMkLst>
      </pc:sldChg>
      <pc:sldChg chg="add">
        <pc:chgData name="C Mellon (BRI)" userId="S::cmellon@bri.leap-mat.org.uk::c8157daf-4700-4960-a462-8364a07438eb" providerId="AD" clId="Web-{FC1F1463-E060-4C7B-86A0-29219C7DCB61}" dt="2023-03-14T16:03:59.003" v="0"/>
        <pc:sldMkLst>
          <pc:docMk/>
          <pc:sldMk cId="2274139322" sldId="257"/>
        </pc:sldMkLst>
      </pc:sldChg>
      <pc:sldChg chg="add">
        <pc:chgData name="C Mellon (BRI)" userId="S::cmellon@bri.leap-mat.org.uk::c8157daf-4700-4960-a462-8364a07438eb" providerId="AD" clId="Web-{FC1F1463-E060-4C7B-86A0-29219C7DCB61}" dt="2023-03-14T16:03:59.519" v="1"/>
        <pc:sldMkLst>
          <pc:docMk/>
          <pc:sldMk cId="1892076866" sldId="258"/>
        </pc:sldMkLst>
      </pc:sldChg>
      <pc:sldChg chg="add">
        <pc:chgData name="C Mellon (BRI)" userId="S::cmellon@bri.leap-mat.org.uk::c8157daf-4700-4960-a462-8364a07438eb" providerId="AD" clId="Web-{FC1F1463-E060-4C7B-86A0-29219C7DCB61}" dt="2023-03-14T16:03:59.956" v="2"/>
        <pc:sldMkLst>
          <pc:docMk/>
          <pc:sldMk cId="325427754" sldId="259"/>
        </pc:sldMkLst>
      </pc:sldChg>
      <pc:sldChg chg="add">
        <pc:chgData name="C Mellon (BRI)" userId="S::cmellon@bri.leap-mat.org.uk::c8157daf-4700-4960-a462-8364a07438eb" providerId="AD" clId="Web-{FC1F1463-E060-4C7B-86A0-29219C7DCB61}" dt="2023-03-14T16:04:00.378" v="3"/>
        <pc:sldMkLst>
          <pc:docMk/>
          <pc:sldMk cId="3572622057" sldId="260"/>
        </pc:sldMkLst>
      </pc:sldChg>
      <pc:sldChg chg="addSp modSp add">
        <pc:chgData name="C Mellon (BRI)" userId="S::cmellon@bri.leap-mat.org.uk::c8157daf-4700-4960-a462-8364a07438eb" providerId="AD" clId="Web-{FC1F1463-E060-4C7B-86A0-29219C7DCB61}" dt="2023-03-14T16:05:36.114" v="40" actId="20577"/>
        <pc:sldMkLst>
          <pc:docMk/>
          <pc:sldMk cId="2182358262" sldId="261"/>
        </pc:sldMkLst>
        <pc:spChg chg="add mod">
          <ac:chgData name="C Mellon (BRI)" userId="S::cmellon@bri.leap-mat.org.uk::c8157daf-4700-4960-a462-8364a07438eb" providerId="AD" clId="Web-{FC1F1463-E060-4C7B-86A0-29219C7DCB61}" dt="2023-03-14T16:05:36.114" v="40" actId="20577"/>
          <ac:spMkLst>
            <pc:docMk/>
            <pc:sldMk cId="2182358262" sldId="261"/>
            <ac:spMk id="2" creationId="{30DB534E-B689-173D-C247-7279D35C373C}"/>
          </ac:spMkLst>
        </pc:spChg>
        <pc:spChg chg="mod">
          <ac:chgData name="C Mellon (BRI)" userId="S::cmellon@bri.leap-mat.org.uk::c8157daf-4700-4960-a462-8364a07438eb" providerId="AD" clId="Web-{FC1F1463-E060-4C7B-86A0-29219C7DCB61}" dt="2023-03-14T16:04:59.864" v="16" actId="1076"/>
          <ac:spMkLst>
            <pc:docMk/>
            <pc:sldMk cId="2182358262" sldId="261"/>
            <ac:spMk id="4" creationId="{00000000-0000-0000-0000-000000000000}"/>
          </ac:spMkLst>
        </pc:spChg>
        <pc:picChg chg="mod">
          <ac:chgData name="C Mellon (BRI)" userId="S::cmellon@bri.leap-mat.org.uk::c8157daf-4700-4960-a462-8364a07438eb" providerId="AD" clId="Web-{FC1F1463-E060-4C7B-86A0-29219C7DCB61}" dt="2023-03-14T16:05:03.348" v="17" actId="1076"/>
          <ac:picMkLst>
            <pc:docMk/>
            <pc:sldMk cId="2182358262" sldId="261"/>
            <ac:picMk id="16" creationId="{00000000-0000-0000-0000-000000000000}"/>
          </ac:picMkLst>
        </pc:picChg>
      </pc:sldChg>
      <pc:sldChg chg="add del">
        <pc:chgData name="C Mellon (BRI)" userId="S::cmellon@bri.leap-mat.org.uk::c8157daf-4700-4960-a462-8364a07438eb" providerId="AD" clId="Web-{FC1F1463-E060-4C7B-86A0-29219C7DCB61}" dt="2023-03-14T16:04:21.816" v="10"/>
        <pc:sldMkLst>
          <pc:docMk/>
          <pc:sldMk cId="515943858" sldId="262"/>
        </pc:sldMkLst>
      </pc:sldChg>
      <pc:sldChg chg="add del">
        <pc:chgData name="C Mellon (BRI)" userId="S::cmellon@bri.leap-mat.org.uk::c8157daf-4700-4960-a462-8364a07438eb" providerId="AD" clId="Web-{FC1F1463-E060-4C7B-86A0-29219C7DCB61}" dt="2023-03-14T16:04:21.832" v="11"/>
        <pc:sldMkLst>
          <pc:docMk/>
          <pc:sldMk cId="3678417597" sldId="263"/>
        </pc:sldMkLst>
      </pc:sldChg>
      <pc:sldChg chg="add del">
        <pc:chgData name="C Mellon (BRI)" userId="S::cmellon@bri.leap-mat.org.uk::c8157daf-4700-4960-a462-8364a07438eb" providerId="AD" clId="Web-{FC1F1463-E060-4C7B-86A0-29219C7DCB61}" dt="2023-03-14T16:04:21.847" v="12"/>
        <pc:sldMkLst>
          <pc:docMk/>
          <pc:sldMk cId="3206870623" sldId="264"/>
        </pc:sldMkLst>
      </pc:sldChg>
      <pc:sldChg chg="add del">
        <pc:chgData name="C Mellon (BRI)" userId="S::cmellon@bri.leap-mat.org.uk::c8157daf-4700-4960-a462-8364a07438eb" providerId="AD" clId="Web-{FC1F1463-E060-4C7B-86A0-29219C7DCB61}" dt="2023-03-14T16:04:21.847" v="13"/>
        <pc:sldMkLst>
          <pc:docMk/>
          <pc:sldMk cId="2486782831" sldId="265"/>
        </pc:sldMkLst>
      </pc:sldChg>
      <pc:sldChg chg="add del">
        <pc:chgData name="C Mellon (BRI)" userId="S::cmellon@bri.leap-mat.org.uk::c8157daf-4700-4960-a462-8364a07438eb" providerId="AD" clId="Web-{FC1F1463-E060-4C7B-86A0-29219C7DCB61}" dt="2023-03-14T16:04:21.863" v="14"/>
        <pc:sldMkLst>
          <pc:docMk/>
          <pc:sldMk cId="3781643634" sldId="266"/>
        </pc:sldMkLst>
      </pc:sldChg>
      <pc:sldMasterChg chg="add addSldLayout">
        <pc:chgData name="C Mellon (BRI)" userId="S::cmellon@bri.leap-mat.org.uk::c8157daf-4700-4960-a462-8364a07438eb" providerId="AD" clId="Web-{FC1F1463-E060-4C7B-86A0-29219C7DCB61}" dt="2023-03-14T16:03:59.003" v="0"/>
        <pc:sldMasterMkLst>
          <pc:docMk/>
          <pc:sldMasterMk cId="3266924281" sldId="2147483648"/>
        </pc:sldMasterMkLst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2625201284" sldId="2147483649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3576801212" sldId="2147483650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350822792" sldId="2147483651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1518325356" sldId="2147483652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721943763" sldId="2147483653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3853141589" sldId="2147483654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1898454764" sldId="2147483655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3079609873" sldId="2147483656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336236743" sldId="2147483657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776175492" sldId="2147483658"/>
          </pc:sldLayoutMkLst>
        </pc:sldLayoutChg>
        <pc:sldLayoutChg chg="add">
          <pc:chgData name="C Mellon (BRI)" userId="S::cmellon@bri.leap-mat.org.uk::c8157daf-4700-4960-a462-8364a07438eb" providerId="AD" clId="Web-{FC1F1463-E060-4C7B-86A0-29219C7DCB61}" dt="2023-03-14T16:03:59.003" v="0"/>
          <pc:sldLayoutMkLst>
            <pc:docMk/>
            <pc:sldMasterMk cId="3266924281" sldId="2147483648"/>
            <pc:sldLayoutMk cId="326107649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88F9F-2F77-4332-B0D3-82A7EDC5DEE6}" type="datetimeFigureOut"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400E-DD1B-44C0-A47C-8E27F327EB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1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BE6FB-B7D2-4DA0-AF53-017AA65255E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00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20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0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22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3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32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94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14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54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60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3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5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714"/>
            <a:ext cx="205740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366714"/>
            <a:ext cx="596900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7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E7D8-9B95-46A2-8FFC-2F4733477C51}" type="datetimeFigureOut">
              <a:rPr lang="en-GB" smtClean="0"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8AC-1B6D-46A1-A9CF-7B24618E36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9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680176" y="6444000"/>
            <a:ext cx="2821726" cy="252000"/>
          </a:xfrm>
          <a:prstGeom prst="rect">
            <a:avLst/>
          </a:prstGeom>
          <a:solidFill>
            <a:srgbClr val="00B05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692001" y="6444000"/>
            <a:ext cx="2821727" cy="252000"/>
          </a:xfrm>
          <a:prstGeom prst="rect">
            <a:avLst/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668001" y="6444000"/>
            <a:ext cx="2821727" cy="252000"/>
          </a:xfrm>
          <a:prstGeom prst="rect">
            <a:avLst/>
          </a:prstGeom>
          <a:solidFill>
            <a:srgbClr val="FF0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51812" y="805359"/>
            <a:ext cx="373999" cy="3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3381" y="950152"/>
            <a:ext cx="8955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Introduction to Islam</a:t>
            </a:r>
            <a:endParaRPr lang="en-GB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604626" y="107285"/>
            <a:ext cx="8955870" cy="66340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04000" y="1296000"/>
            <a:ext cx="87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631504" y="1321024"/>
            <a:ext cx="8955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Items in the Mosque</a:t>
            </a:r>
            <a:endParaRPr lang="en-GB" sz="1400" b="1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00" y="2016000"/>
            <a:ext cx="1260000" cy="10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31505" y="6145560"/>
            <a:ext cx="8955869" cy="307777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rbel" panose="020B0503020204020204" pitchFamily="34" charset="0"/>
              </a:rPr>
              <a:t>Retrieval Success Criteria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6444001"/>
            <a:ext cx="3168001" cy="2841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What items will you find in a mosque? 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2001" y="6444001"/>
            <a:ext cx="2821727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How is each item in a mosque used?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13728" y="6444001"/>
            <a:ext cx="3154273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Why is each item in the mosque important?</a:t>
            </a: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00" y="3996000"/>
            <a:ext cx="1044000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00" y="3996000"/>
            <a:ext cx="1044000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00" y="3996000"/>
            <a:ext cx="1044000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00" y="3996000"/>
            <a:ext cx="1044000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00" y="2016000"/>
            <a:ext cx="1260000" cy="10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00" y="2016000"/>
            <a:ext cx="1260000" cy="10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00" y="2016000"/>
            <a:ext cx="1260000" cy="10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1604626" y="1567826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 </a:t>
            </a:r>
            <a:r>
              <a:rPr lang="en-GB" sz="1200" b="1" u="sng" dirty="0"/>
              <a:t>mosque </a:t>
            </a:r>
            <a:r>
              <a:rPr lang="en-GB" sz="1200" dirty="0"/>
              <a:t>is a Muslim holy building. The name comes from the word ‘</a:t>
            </a:r>
            <a:r>
              <a:rPr lang="en-GB" sz="1200" b="1" u="sng" dirty="0"/>
              <a:t>Masjid</a:t>
            </a:r>
            <a:r>
              <a:rPr lang="en-GB" sz="1200" dirty="0"/>
              <a:t>’ which is Arabic for ‘place of prostration.’  or ‘place of bowing</a:t>
            </a:r>
            <a:endParaRPr lang="en-GB" sz="1200" b="1" u="sng" dirty="0"/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1604626" y="1728001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down’ to God so can be anywhere where a Muslim prays.</a:t>
            </a:r>
            <a:endParaRPr lang="en-GB" sz="1200" b="1" u="sng" dirty="0"/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606800" y="3068961"/>
            <a:ext cx="2196000" cy="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Imam</a:t>
            </a: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3827992" y="3068961"/>
            <a:ext cx="2196000" cy="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Prayer Mats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6132248" y="3068961"/>
            <a:ext cx="2196000" cy="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Madrassah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1632000" y="3240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‘The mosque leader responsible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828000" y="3240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In the prayer hall, the carpet is</a:t>
            </a: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3828000" y="3402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often marked out with lines for</a:t>
            </a: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3827992" y="35544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people to stand within so they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3828000" y="37068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appropriately spaced for prayer.</a:t>
            </a: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6132000" y="3240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mosque school where</a:t>
            </a: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6132000" y="3402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children are taught how to pray,</a:t>
            </a: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6132248" y="35532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read Arabic and more about</a:t>
            </a: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6132248" y="3708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Islam.</a:t>
            </a: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8364000" y="3068961"/>
            <a:ext cx="2196000" cy="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Calligraphy</a:t>
            </a: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8364000" y="3240000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Beautiful writing to decorate</a:t>
            </a:r>
            <a:endParaRPr lang="en-GB" sz="1200" b="1" u="sng" dirty="0"/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8364000" y="3401999"/>
            <a:ext cx="2196000" cy="2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prayer hall with passages of</a:t>
            </a:r>
          </a:p>
        </p:txBody>
      </p: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8328000" y="3553201"/>
            <a:ext cx="226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Qur’an. No pictures of people</a:t>
            </a:r>
          </a:p>
        </p:txBody>
      </p:sp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8364496" y="3708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or animals are allowed.</a:t>
            </a: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8364000" y="5256001"/>
            <a:ext cx="2196000" cy="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Minbar</a:t>
            </a:r>
          </a:p>
        </p:txBody>
      </p:sp>
      <p:sp>
        <p:nvSpPr>
          <p:cNvPr id="54" name="TextBox 3"/>
          <p:cNvSpPr txBox="1">
            <a:spLocks noChangeArrowheads="1"/>
          </p:cNvSpPr>
          <p:nvPr/>
        </p:nvSpPr>
        <p:spPr bwMode="auto">
          <a:xfrm>
            <a:off x="8256000" y="5436000"/>
            <a:ext cx="23040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The platform usually with some</a:t>
            </a: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8256052" y="5616001"/>
            <a:ext cx="23039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steps leading up to it from where</a:t>
            </a: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8112225" y="5796001"/>
            <a:ext cx="2555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 the imam delivers his sermon/talk.</a:t>
            </a:r>
          </a:p>
        </p:txBody>
      </p: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6132000" y="5256001"/>
            <a:ext cx="2196000" cy="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Mihrab</a:t>
            </a: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6132000" y="543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archway set into the qibla</a:t>
            </a:r>
          </a:p>
        </p:txBody>
      </p: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6132000" y="561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(front wall of the prayer hall)</a:t>
            </a:r>
          </a:p>
        </p:txBody>
      </p:sp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6132248" y="579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marking the direction of prayer </a:t>
            </a: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6081600" y="5958001"/>
            <a:ext cx="22828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towards Makkah in Saudi Arabia.</a:t>
            </a: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3828000" y="5256001"/>
            <a:ext cx="2196000" cy="2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Prayer Hall</a:t>
            </a:r>
          </a:p>
        </p:txBody>
      </p:sp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3828000" y="543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 empty hall where Muslims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3828000" y="561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kneel and touch their foreheads</a:t>
            </a:r>
          </a:p>
        </p:txBody>
      </p:sp>
      <p:sp>
        <p:nvSpPr>
          <p:cNvPr id="65" name="TextBox 3"/>
          <p:cNvSpPr txBox="1">
            <a:spLocks noChangeArrowheads="1"/>
          </p:cNvSpPr>
          <p:nvPr/>
        </p:nvSpPr>
        <p:spPr bwMode="auto">
          <a:xfrm>
            <a:off x="3827992" y="579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to the floor during prayer. Men</a:t>
            </a:r>
          </a:p>
        </p:txBody>
      </p: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3827992" y="5958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and women pray separately.</a:t>
            </a:r>
          </a:p>
        </p:txBody>
      </p: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1632000" y="525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Wash Room</a:t>
            </a:r>
          </a:p>
        </p:txBody>
      </p:sp>
      <p:sp>
        <p:nvSpPr>
          <p:cNvPr id="68" name="TextBox 3"/>
          <p:cNvSpPr txBox="1">
            <a:spLocks noChangeArrowheads="1"/>
          </p:cNvSpPr>
          <p:nvPr/>
        </p:nvSpPr>
        <p:spPr bwMode="auto">
          <a:xfrm>
            <a:off x="1632000" y="5436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do wudu  a special</a:t>
            </a:r>
          </a:p>
        </p:txBody>
      </p:sp>
      <p:sp>
        <p:nvSpPr>
          <p:cNvPr id="69" name="TextBox 3"/>
          <p:cNvSpPr txBox="1">
            <a:spLocks noChangeArrowheads="1"/>
          </p:cNvSpPr>
          <p:nvPr/>
        </p:nvSpPr>
        <p:spPr bwMode="auto">
          <a:xfrm>
            <a:off x="1524000" y="5616001"/>
            <a:ext cx="2346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wash to prepare them physically</a:t>
            </a:r>
          </a:p>
        </p:txBody>
      </p: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1524000" y="5796001"/>
            <a:ext cx="2346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and mentally for prayer. Men and</a:t>
            </a:r>
          </a:p>
        </p:txBody>
      </p:sp>
      <p:sp>
        <p:nvSpPr>
          <p:cNvPr id="71" name="TextBox 3"/>
          <p:cNvSpPr txBox="1">
            <a:spLocks noChangeArrowheads="1"/>
          </p:cNvSpPr>
          <p:nvPr/>
        </p:nvSpPr>
        <p:spPr bwMode="auto">
          <a:xfrm>
            <a:off x="1631504" y="5958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women wash separately.</a:t>
            </a:r>
          </a:p>
        </p:txBody>
      </p: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1631504" y="34020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for the everyday running of the</a:t>
            </a:r>
          </a:p>
        </p:txBody>
      </p:sp>
      <p:sp>
        <p:nvSpPr>
          <p:cNvPr id="73" name="TextBox 3"/>
          <p:cNvSpPr txBox="1">
            <a:spLocks noChangeArrowheads="1"/>
          </p:cNvSpPr>
          <p:nvPr/>
        </p:nvSpPr>
        <p:spPr bwMode="auto">
          <a:xfrm>
            <a:off x="1632000" y="35544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mosque and the five daily</a:t>
            </a:r>
          </a:p>
        </p:txBody>
      </p:sp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1632000" y="3706801"/>
            <a:ext cx="21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prayers.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B534E-B689-173D-C247-7279D35C373C}"/>
              </a:ext>
            </a:extLst>
          </p:cNvPr>
          <p:cNvSpPr txBox="1"/>
          <p:nvPr/>
        </p:nvSpPr>
        <p:spPr>
          <a:xfrm>
            <a:off x="2048656" y="212360"/>
            <a:ext cx="81946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cs typeface="Calibri"/>
              </a:rPr>
              <a:t>Religion and Worldviews Y7 Summer Term Knowledge Organiser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5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80176" y="6300000"/>
            <a:ext cx="2821726" cy="396000"/>
          </a:xfrm>
          <a:prstGeom prst="rect">
            <a:avLst/>
          </a:prstGeom>
          <a:solidFill>
            <a:srgbClr val="00B05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68001" y="6300000"/>
            <a:ext cx="2821727" cy="396000"/>
          </a:xfrm>
          <a:prstGeom prst="rect">
            <a:avLst/>
          </a:prstGeom>
          <a:solidFill>
            <a:srgbClr val="FF0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2001" y="6300000"/>
            <a:ext cx="2821727" cy="396000"/>
          </a:xfrm>
          <a:prstGeom prst="rect">
            <a:avLst/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04626" y="107285"/>
            <a:ext cx="8955870" cy="66340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75951" y="900000"/>
            <a:ext cx="0" cy="51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628" y="6021289"/>
            <a:ext cx="8955869" cy="307777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rbel" panose="020B0503020204020204" pitchFamily="34" charset="0"/>
              </a:rPr>
              <a:t>Retrieval Success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8001" y="63000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What are the main features of the layout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001" y="64440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of the mosque?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033" y="6382801"/>
            <a:ext cx="3096143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How do Muslims prepare to perform prayer?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5051" y="6300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Why do Muslims perform prayer as often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604626" y="127666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Dome</a:t>
            </a:r>
            <a:r>
              <a:rPr lang="en-GB" sz="1200" dirty="0"/>
              <a:t>: A rounded roof, shaped like half a ball. </a:t>
            </a:r>
            <a:endParaRPr lang="en-GB" sz="1200" b="1" u="sng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604627" y="864001"/>
            <a:ext cx="4477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The Mosque</a:t>
            </a:r>
            <a:endParaRPr lang="en-GB" sz="1400" b="1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604626" y="324001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Minaret</a:t>
            </a:r>
            <a:r>
              <a:rPr lang="en-GB" sz="1200" dirty="0"/>
              <a:t>: A tower attached to a mosque from which the muezzin shouts the call to prayer. </a:t>
            </a:r>
            <a:endParaRPr lang="en-GB" sz="1200" b="1" u="sng" dirty="0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603200" y="522001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Muezzin</a:t>
            </a:r>
            <a:r>
              <a:rPr lang="en-GB" sz="1200" dirty="0"/>
              <a:t>: The man who shouts the call to prayer at the mosque.</a:t>
            </a:r>
            <a:endParaRPr lang="en-GB" sz="1200" b="1" u="sng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04000" y="828000"/>
            <a:ext cx="87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082562" y="836713"/>
            <a:ext cx="4477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Muslim Worship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93601" y="6444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as they do?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6082561" y="1080001"/>
            <a:ext cx="44764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Muslims pray </a:t>
            </a:r>
            <a:r>
              <a:rPr lang="en-GB" sz="1200" b="1" u="sng" dirty="0"/>
              <a:t>five times a day </a:t>
            </a:r>
            <a:r>
              <a:rPr lang="en-GB" sz="1200" dirty="0"/>
              <a:t>to their God </a:t>
            </a:r>
            <a:r>
              <a:rPr lang="en-GB" sz="1200" b="1" u="sng" dirty="0"/>
              <a:t>Allah</a:t>
            </a:r>
            <a:r>
              <a:rPr lang="en-GB" sz="1200" dirty="0"/>
              <a:t> facing Makkah,</a:t>
            </a:r>
          </a:p>
        </p:txBody>
      </p: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6096001" y="1260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Islam’s holy city. This is called </a:t>
            </a:r>
            <a:r>
              <a:rPr lang="en-GB" sz="1200" b="1" u="sng" dirty="0"/>
              <a:t>Salah</a:t>
            </a:r>
            <a:r>
              <a:rPr lang="en-GB" sz="1200" dirty="0"/>
              <a:t> and is the </a:t>
            </a:r>
            <a:r>
              <a:rPr lang="en-GB" sz="1200" b="1" u="sng" dirty="0"/>
              <a:t>second</a:t>
            </a:r>
            <a:r>
              <a:rPr lang="en-GB" sz="1200" dirty="0"/>
              <a:t> of the five</a:t>
            </a:r>
          </a:p>
        </p:txBody>
      </p:sp>
      <p:sp>
        <p:nvSpPr>
          <p:cNvPr id="77" name="TextBox 3"/>
          <p:cNvSpPr txBox="1">
            <a:spLocks noChangeArrowheads="1"/>
          </p:cNvSpPr>
          <p:nvPr/>
        </p:nvSpPr>
        <p:spPr bwMode="auto">
          <a:xfrm>
            <a:off x="6096001" y="1440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duties a Muslim must perform called ‘</a:t>
            </a:r>
            <a:r>
              <a:rPr lang="en-GB" sz="1200" b="1" u="sng" dirty="0"/>
              <a:t>the five pillars of Islam</a:t>
            </a:r>
            <a:r>
              <a:rPr lang="en-GB" sz="1200" dirty="0"/>
              <a:t>.’</a:t>
            </a:r>
          </a:p>
        </p:txBody>
      </p:sp>
      <p:sp>
        <p:nvSpPr>
          <p:cNvPr id="78" name="TextBox 3"/>
          <p:cNvSpPr txBox="1">
            <a:spLocks noChangeArrowheads="1"/>
          </p:cNvSpPr>
          <p:nvPr/>
        </p:nvSpPr>
        <p:spPr bwMode="auto">
          <a:xfrm>
            <a:off x="6081601" y="1620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can pray anywhere that is clean, but praying with others at</a:t>
            </a:r>
          </a:p>
        </p:txBody>
      </p:sp>
      <p:sp>
        <p:nvSpPr>
          <p:cNvPr id="79" name="TextBox 3"/>
          <p:cNvSpPr txBox="1">
            <a:spLocks noChangeArrowheads="1"/>
          </p:cNvSpPr>
          <p:nvPr/>
        </p:nvSpPr>
        <p:spPr bwMode="auto">
          <a:xfrm>
            <a:off x="6096001" y="1800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mosque helps them realise everyone is equal. </a:t>
            </a:r>
            <a:r>
              <a:rPr lang="en-GB" sz="1200" b="1" u="sng" dirty="0"/>
              <a:t>Muslim men </a:t>
            </a:r>
            <a:r>
              <a:rPr lang="en-GB" sz="1200" dirty="0"/>
              <a:t>are</a:t>
            </a:r>
          </a:p>
        </p:txBody>
      </p:sp>
      <p:sp>
        <p:nvSpPr>
          <p:cNvPr id="80" name="TextBox 3"/>
          <p:cNvSpPr txBox="1">
            <a:spLocks noChangeArrowheads="1"/>
          </p:cNvSpPr>
          <p:nvPr/>
        </p:nvSpPr>
        <p:spPr bwMode="auto">
          <a:xfrm>
            <a:off x="6096001" y="1980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expected to </a:t>
            </a:r>
            <a:r>
              <a:rPr lang="en-GB" sz="1200" b="1" u="sng" dirty="0"/>
              <a:t>attend the mosque on Friday </a:t>
            </a:r>
            <a:r>
              <a:rPr lang="en-GB" sz="1200" dirty="0"/>
              <a:t>around noon. </a:t>
            </a:r>
            <a:r>
              <a:rPr lang="en-GB" sz="1200" b="1" u="sng" dirty="0"/>
              <a:t>Shoes</a:t>
            </a:r>
            <a:r>
              <a:rPr lang="en-GB" sz="1200" dirty="0"/>
              <a:t> are</a:t>
            </a:r>
            <a:endParaRPr lang="en-GB" sz="1200" b="1" u="sng" dirty="0"/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6096001" y="2132857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removed and </a:t>
            </a:r>
            <a:r>
              <a:rPr lang="en-GB" sz="1200" b="1" u="sng" dirty="0"/>
              <a:t>heads covered </a:t>
            </a:r>
            <a:r>
              <a:rPr lang="en-GB" sz="1200" dirty="0"/>
              <a:t>in the </a:t>
            </a:r>
            <a:r>
              <a:rPr lang="en-GB" sz="1200" b="1" u="sng" dirty="0"/>
              <a:t>mosque</a:t>
            </a:r>
            <a:r>
              <a:rPr lang="en-GB" sz="1200" dirty="0"/>
              <a:t> to show </a:t>
            </a:r>
            <a:r>
              <a:rPr lang="en-GB" sz="1200" b="1" u="sng" dirty="0"/>
              <a:t>respect</a:t>
            </a:r>
            <a:r>
              <a:rPr lang="en-GB" sz="1200" dirty="0"/>
              <a:t>. The</a:t>
            </a:r>
            <a:endParaRPr lang="en-GB" sz="1200" b="1" u="sng" dirty="0"/>
          </a:p>
        </p:txBody>
      </p:sp>
      <p:sp>
        <p:nvSpPr>
          <p:cNvPr id="82" name="TextBox 3"/>
          <p:cNvSpPr txBox="1">
            <a:spLocks noChangeArrowheads="1"/>
          </p:cNvSpPr>
          <p:nvPr/>
        </p:nvSpPr>
        <p:spPr bwMode="auto">
          <a:xfrm>
            <a:off x="5951984" y="2304001"/>
            <a:ext cx="471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</a:t>
            </a:r>
            <a:r>
              <a:rPr lang="en-GB" sz="1200" b="1" u="sng" dirty="0"/>
              <a:t>Adhan</a:t>
            </a:r>
            <a:r>
              <a:rPr lang="en-GB" sz="1200" dirty="0"/>
              <a:t>, Muslim call to prayer is shouted from the </a:t>
            </a:r>
            <a:r>
              <a:rPr lang="en-GB" sz="1200" b="1" u="sng" dirty="0"/>
              <a:t>minaret</a:t>
            </a:r>
            <a:r>
              <a:rPr lang="en-GB" sz="1200" dirty="0"/>
              <a:t> to remind</a:t>
            </a:r>
            <a:endParaRPr lang="en-GB" sz="1200" b="1" u="sng" dirty="0"/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6096001" y="2484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it is time to pray. Muslims wash before prayer to prepare</a:t>
            </a:r>
            <a:endParaRPr lang="en-GB" sz="1200" b="1" u="sng" dirty="0"/>
          </a:p>
        </p:txBody>
      </p:sp>
      <p:sp>
        <p:nvSpPr>
          <p:cNvPr id="84" name="TextBox 3"/>
          <p:cNvSpPr txBox="1">
            <a:spLocks noChangeArrowheads="1"/>
          </p:cNvSpPr>
          <p:nvPr/>
        </p:nvSpPr>
        <p:spPr bwMode="auto">
          <a:xfrm>
            <a:off x="6096001" y="2664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themselves physically and mentally. This is called </a:t>
            </a:r>
            <a:r>
              <a:rPr lang="en-GB" sz="1200" b="1" u="sng" dirty="0"/>
              <a:t>wudu</a:t>
            </a:r>
            <a:r>
              <a:rPr lang="en-GB" sz="1200" dirty="0"/>
              <a:t>. They wash</a:t>
            </a:r>
            <a:endParaRPr lang="en-GB" sz="1200" b="1" u="sng" dirty="0"/>
          </a:p>
        </p:txBody>
      </p:sp>
      <p:sp>
        <p:nvSpPr>
          <p:cNvPr id="85" name="TextBox 3"/>
          <p:cNvSpPr txBox="1">
            <a:spLocks noChangeArrowheads="1"/>
          </p:cNvSpPr>
          <p:nvPr/>
        </p:nvSpPr>
        <p:spPr bwMode="auto">
          <a:xfrm>
            <a:off x="6096001" y="2844001"/>
            <a:ext cx="4451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each part of their body </a:t>
            </a:r>
            <a:r>
              <a:rPr lang="en-GB" sz="1200" b="1" u="sng" dirty="0"/>
              <a:t>three times </a:t>
            </a:r>
            <a:r>
              <a:rPr lang="en-GB" sz="1200" dirty="0"/>
              <a:t>in the same order. They wash their:</a:t>
            </a:r>
            <a:endParaRPr lang="en-GB" sz="1200" b="1" u="sng" dirty="0"/>
          </a:p>
        </p:txBody>
      </p:sp>
      <p:pic>
        <p:nvPicPr>
          <p:cNvPr id="86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132000"/>
            <a:ext cx="756000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3"/>
          <p:cNvSpPr txBox="1">
            <a:spLocks noChangeArrowheads="1"/>
          </p:cNvSpPr>
          <p:nvPr/>
        </p:nvSpPr>
        <p:spPr bwMode="auto">
          <a:xfrm>
            <a:off x="6096001" y="3888002"/>
            <a:ext cx="82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Hands</a:t>
            </a:r>
          </a:p>
        </p:txBody>
      </p:sp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7031996" y="3888001"/>
            <a:ext cx="82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Mouth</a:t>
            </a:r>
          </a:p>
        </p:txBody>
      </p:sp>
      <p:sp>
        <p:nvSpPr>
          <p:cNvPr id="89" name="TextBox 3"/>
          <p:cNvSpPr txBox="1">
            <a:spLocks noChangeArrowheads="1"/>
          </p:cNvSpPr>
          <p:nvPr/>
        </p:nvSpPr>
        <p:spPr bwMode="auto">
          <a:xfrm>
            <a:off x="7931996" y="3888001"/>
            <a:ext cx="82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Nose</a:t>
            </a:r>
          </a:p>
        </p:txBody>
      </p:sp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00" y="3132000"/>
            <a:ext cx="756000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01" y="3132000"/>
            <a:ext cx="756001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1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00" y="3132000"/>
            <a:ext cx="756000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164" y="3132000"/>
            <a:ext cx="756001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extBox 3"/>
          <p:cNvSpPr txBox="1">
            <a:spLocks noChangeArrowheads="1"/>
          </p:cNvSpPr>
          <p:nvPr/>
        </p:nvSpPr>
        <p:spPr bwMode="auto">
          <a:xfrm>
            <a:off x="8796384" y="3888001"/>
            <a:ext cx="82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Face</a:t>
            </a:r>
          </a:p>
        </p:txBody>
      </p:sp>
      <p:sp>
        <p:nvSpPr>
          <p:cNvPr id="95" name="TextBox 3"/>
          <p:cNvSpPr txBox="1">
            <a:spLocks noChangeArrowheads="1"/>
          </p:cNvSpPr>
          <p:nvPr/>
        </p:nvSpPr>
        <p:spPr bwMode="auto">
          <a:xfrm>
            <a:off x="9606000" y="3888002"/>
            <a:ext cx="926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</a:t>
            </a:r>
            <a:r>
              <a:rPr lang="en-GB" sz="1200" b="1" u="sng" dirty="0"/>
              <a:t>Right Arm</a:t>
            </a:r>
          </a:p>
        </p:txBody>
      </p:sp>
      <p:pic>
        <p:nvPicPr>
          <p:cNvPr id="9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0" y="4176000"/>
            <a:ext cx="756000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3"/>
          <p:cNvSpPr txBox="1">
            <a:spLocks noChangeArrowheads="1"/>
          </p:cNvSpPr>
          <p:nvPr/>
        </p:nvSpPr>
        <p:spPr bwMode="auto">
          <a:xfrm>
            <a:off x="6096000" y="4932001"/>
            <a:ext cx="82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Left Arm</a:t>
            </a:r>
          </a:p>
        </p:txBody>
      </p:sp>
      <p:pic>
        <p:nvPicPr>
          <p:cNvPr id="98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00" y="4176000"/>
            <a:ext cx="756000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TextBox 3"/>
          <p:cNvSpPr txBox="1">
            <a:spLocks noChangeArrowheads="1"/>
          </p:cNvSpPr>
          <p:nvPr/>
        </p:nvSpPr>
        <p:spPr bwMode="auto">
          <a:xfrm>
            <a:off x="7032104" y="4932001"/>
            <a:ext cx="82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Hair</a:t>
            </a:r>
          </a:p>
        </p:txBody>
      </p:sp>
      <p:pic>
        <p:nvPicPr>
          <p:cNvPr id="10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01" y="4176000"/>
            <a:ext cx="756001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3"/>
          <p:cNvSpPr txBox="1">
            <a:spLocks noChangeArrowheads="1"/>
          </p:cNvSpPr>
          <p:nvPr/>
        </p:nvSpPr>
        <p:spPr bwMode="auto">
          <a:xfrm>
            <a:off x="7932288" y="4932001"/>
            <a:ext cx="82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Ears</a:t>
            </a:r>
          </a:p>
        </p:txBody>
      </p:sp>
      <p:pic>
        <p:nvPicPr>
          <p:cNvPr id="102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00" y="4176000"/>
            <a:ext cx="756000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TextBox 3"/>
          <p:cNvSpPr txBox="1">
            <a:spLocks noChangeArrowheads="1"/>
          </p:cNvSpPr>
          <p:nvPr/>
        </p:nvSpPr>
        <p:spPr bwMode="auto">
          <a:xfrm>
            <a:off x="8724001" y="4932001"/>
            <a:ext cx="1003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Right Foot</a:t>
            </a:r>
          </a:p>
        </p:txBody>
      </p:sp>
      <p:pic>
        <p:nvPicPr>
          <p:cNvPr id="104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00" y="4176000"/>
            <a:ext cx="756000" cy="75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TextBox 3"/>
          <p:cNvSpPr txBox="1">
            <a:spLocks noChangeArrowheads="1"/>
          </p:cNvSpPr>
          <p:nvPr/>
        </p:nvSpPr>
        <p:spPr bwMode="auto">
          <a:xfrm>
            <a:off x="9606001" y="4952202"/>
            <a:ext cx="9266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 Left Foot</a:t>
            </a:r>
          </a:p>
        </p:txBody>
      </p:sp>
      <p:sp>
        <p:nvSpPr>
          <p:cNvPr id="106" name="TextBox 3"/>
          <p:cNvSpPr txBox="1">
            <a:spLocks noChangeArrowheads="1"/>
          </p:cNvSpPr>
          <p:nvPr/>
        </p:nvSpPr>
        <p:spPr bwMode="auto">
          <a:xfrm>
            <a:off x="6096001" y="5148001"/>
            <a:ext cx="4451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prayers are accompanied by a set of movements called </a:t>
            </a:r>
            <a:r>
              <a:rPr lang="en-GB" sz="1200" b="1" u="sng" dirty="0"/>
              <a:t>Rak’ah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pic>
        <p:nvPicPr>
          <p:cNvPr id="107" name="Picture 16" descr="A man prostrates on the floor, with his hands beside his he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1" y="5436000"/>
            <a:ext cx="858855" cy="5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3"/>
          <p:cNvSpPr txBox="1">
            <a:spLocks noChangeArrowheads="1"/>
          </p:cNvSpPr>
          <p:nvPr/>
        </p:nvSpPr>
        <p:spPr bwMode="auto">
          <a:xfrm>
            <a:off x="7026855" y="5364001"/>
            <a:ext cx="3532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One prayer position is when Muslims </a:t>
            </a:r>
            <a:r>
              <a:rPr lang="en-GB" sz="1200" b="1" u="sng" dirty="0"/>
              <a:t>prostate</a:t>
            </a:r>
          </a:p>
        </p:txBody>
      </p:sp>
      <p:sp>
        <p:nvSpPr>
          <p:cNvPr id="109" name="TextBox 3"/>
          <p:cNvSpPr txBox="1">
            <a:spLocks noChangeArrowheads="1"/>
          </p:cNvSpPr>
          <p:nvPr/>
        </p:nvSpPr>
        <p:spPr bwMode="auto">
          <a:xfrm>
            <a:off x="7028400" y="5526001"/>
            <a:ext cx="3532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themselves to their God </a:t>
            </a:r>
            <a:r>
              <a:rPr lang="en-GB" sz="1200" b="1" u="sng" dirty="0"/>
              <a:t>Allah</a:t>
            </a:r>
            <a:r>
              <a:rPr lang="en-GB" sz="1200" dirty="0"/>
              <a:t> ensuring only their</a:t>
            </a:r>
            <a:endParaRPr lang="en-GB" sz="1200" b="1" u="sng" dirty="0"/>
          </a:p>
        </p:txBody>
      </p:sp>
      <p:sp>
        <p:nvSpPr>
          <p:cNvPr id="110" name="TextBox 3"/>
          <p:cNvSpPr txBox="1">
            <a:spLocks noChangeArrowheads="1"/>
          </p:cNvSpPr>
          <p:nvPr/>
        </p:nvSpPr>
        <p:spPr bwMode="auto">
          <a:xfrm>
            <a:off x="7032104" y="5688001"/>
            <a:ext cx="3532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palms, knees, toes, forehead and nose are touching</a:t>
            </a:r>
            <a:endParaRPr lang="en-GB" sz="1200" b="1" u="sng" dirty="0"/>
          </a:p>
        </p:txBody>
      </p:sp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7032104" y="5850001"/>
            <a:ext cx="3532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ground.</a:t>
            </a:r>
            <a:endParaRPr lang="en-GB" sz="1200" b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2098422" y="1196752"/>
            <a:ext cx="3565531" cy="4788000"/>
            <a:chOff x="574421" y="1196752"/>
            <a:chExt cx="3565531" cy="4788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21" y="1196752"/>
              <a:ext cx="3565531" cy="478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11760" y="1224000"/>
              <a:ext cx="360040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69288" y="2628160"/>
              <a:ext cx="522492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0000" y="1872000"/>
              <a:ext cx="666508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05154" y="2348880"/>
              <a:ext cx="714717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72000" y="1512000"/>
              <a:ext cx="576064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84202" y="3405600"/>
              <a:ext cx="522492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6000" y="3168000"/>
              <a:ext cx="1079688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44000" y="3402000"/>
              <a:ext cx="1079688" cy="152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05604" y="4077072"/>
              <a:ext cx="10796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0460" y="4229472"/>
              <a:ext cx="64869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65726" y="4869160"/>
              <a:ext cx="101956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000" y="4883748"/>
              <a:ext cx="10256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65726" y="5517232"/>
              <a:ext cx="886194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8514" y="5427222"/>
              <a:ext cx="820635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99383" y="5827393"/>
              <a:ext cx="1944834" cy="149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242" y="3780000"/>
              <a:ext cx="1152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4000" y="3744000"/>
              <a:ext cx="11812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gallery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4000" y="3600000"/>
              <a:ext cx="11812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Stairs to female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43816" y="3168000"/>
              <a:ext cx="8999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Female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6000" y="1423809"/>
              <a:ext cx="539844" cy="491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720000" y="1476000"/>
              <a:ext cx="756000" cy="75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54864" y="1700808"/>
              <a:ext cx="1579150" cy="13681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872008" y="1844824"/>
              <a:ext cx="1043808" cy="9450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5576" y="1728000"/>
              <a:ext cx="6912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Minaret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51570" y="2204864"/>
              <a:ext cx="6912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Dome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44439" y="1423809"/>
              <a:ext cx="427561" cy="232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95968" y="1476000"/>
              <a:ext cx="899968" cy="25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85928" y="1476000"/>
              <a:ext cx="738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Minbar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9848" y="2863967"/>
              <a:ext cx="1584000" cy="2770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Prayer Hall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92000" y="1268761"/>
              <a:ext cx="13883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Mihrab/Qibla Wall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72000" y="3284984"/>
              <a:ext cx="1282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Shoe racks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41422" y="3312000"/>
              <a:ext cx="73037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gallery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3568" y="4304129"/>
              <a:ext cx="1152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Offices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3808" y="4305600"/>
              <a:ext cx="1224136" cy="28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Library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43808" y="4149080"/>
              <a:ext cx="1224136" cy="28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Madrassah/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3568" y="4869159"/>
              <a:ext cx="1152008" cy="2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Female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3568" y="5004000"/>
              <a:ext cx="1152008" cy="28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Washroom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43808" y="4869159"/>
              <a:ext cx="1152008" cy="2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Male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43808" y="5004000"/>
              <a:ext cx="1152128" cy="285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Washroom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3568" y="5364000"/>
              <a:ext cx="1152008" cy="2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Female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83568" y="5508000"/>
              <a:ext cx="1152008" cy="2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Toilets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43808" y="5364000"/>
              <a:ext cx="1152008" cy="2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Male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44000" y="5508000"/>
              <a:ext cx="1152008" cy="28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Toilets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55576" y="1314000"/>
              <a:ext cx="127408" cy="7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48000" y="3284984"/>
              <a:ext cx="1224008" cy="2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orbel" panose="020B0503020204020204" pitchFamily="34" charset="0"/>
                </a:rPr>
                <a:t>Shoe racks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62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680176" y="6300000"/>
            <a:ext cx="2821726" cy="396000"/>
          </a:xfrm>
          <a:prstGeom prst="rect">
            <a:avLst/>
          </a:prstGeom>
          <a:solidFill>
            <a:srgbClr val="00B05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4692001" y="6300000"/>
            <a:ext cx="2821727" cy="396000"/>
          </a:xfrm>
          <a:prstGeom prst="rect">
            <a:avLst/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1668001" y="6300000"/>
            <a:ext cx="2821727" cy="396000"/>
          </a:xfrm>
          <a:prstGeom prst="rect">
            <a:avLst/>
          </a:prstGeom>
          <a:solidFill>
            <a:srgbClr val="FF0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4626" y="107285"/>
            <a:ext cx="8955870" cy="66340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604627" y="96888"/>
            <a:ext cx="8955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The Five Pillars of Islam</a:t>
            </a:r>
            <a:endParaRPr lang="en-GB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244000" y="612000"/>
            <a:ext cx="720080" cy="2376264"/>
          </a:xfrm>
          <a:prstGeom prst="rect">
            <a:avLst/>
          </a:prstGeom>
          <a:solidFill>
            <a:srgbClr val="FF0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08000" y="612000"/>
            <a:ext cx="720080" cy="2376264"/>
          </a:xfrm>
          <a:prstGeom prst="rect">
            <a:avLst/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72000" y="612000"/>
            <a:ext cx="720080" cy="2376264"/>
          </a:xfrm>
          <a:prstGeom prst="rect">
            <a:avLst/>
          </a:prstGeom>
          <a:solidFill>
            <a:srgbClr val="FF00FF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00000" y="612000"/>
            <a:ext cx="720080" cy="2376264"/>
          </a:xfrm>
          <a:prstGeom prst="rect">
            <a:avLst/>
          </a:prstGeom>
          <a:solidFill>
            <a:srgbClr val="00B05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632001" y="6012001"/>
            <a:ext cx="8927044" cy="307777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rbel" panose="020B0503020204020204" pitchFamily="34" charset="0"/>
              </a:rPr>
              <a:t>Retrieval Success Criteria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8001" y="6300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Which of the five pillars of Islam would a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64000" y="612000"/>
            <a:ext cx="720080" cy="2376264"/>
          </a:xfrm>
          <a:prstGeom prst="rect">
            <a:avLst/>
          </a:prstGeom>
          <a:solidFill>
            <a:srgbClr val="00CCFF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 rot="16200000">
            <a:off x="1236001" y="1656001"/>
            <a:ext cx="226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Shahadah </a:t>
            </a:r>
            <a:r>
              <a:rPr lang="en-GB" sz="1400" b="1" dirty="0"/>
              <a:t>(Belief)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1604626" y="324001"/>
            <a:ext cx="89544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</a:t>
            </a:r>
            <a:r>
              <a:rPr lang="en-GB" sz="1200" b="1" u="sng" dirty="0"/>
              <a:t>five pillars of Islam </a:t>
            </a:r>
            <a:r>
              <a:rPr lang="en-GB" sz="1200" dirty="0"/>
              <a:t>are five duties that every Muslim must satisfy in order to live a </a:t>
            </a:r>
            <a:r>
              <a:rPr lang="en-GB" sz="1200" b="1" u="sng" dirty="0"/>
              <a:t>good and responsible Muslim life</a:t>
            </a:r>
            <a:r>
              <a:rPr lang="en-GB" sz="1200" dirty="0"/>
              <a:t>. </a:t>
            </a:r>
            <a:endParaRPr lang="en-GB" sz="1200" u="sng" dirty="0"/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 rot="16200000">
            <a:off x="1416001" y="1656001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Believing in one God, Allah and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 rot="16200000">
            <a:off x="1596000" y="1676334"/>
            <a:ext cx="241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Muhammad (pbuh) the messenger</a:t>
            </a: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 rot="16200000">
            <a:off x="1668000" y="1656001"/>
            <a:ext cx="2363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 Allah.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5841" y="6382801"/>
            <a:ext cx="293327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Why are the five pillars of Islam important?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68001" y="63828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What are the five pillars of Islam?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 rot="16200000">
            <a:off x="3036001" y="1656001"/>
            <a:ext cx="226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Salah </a:t>
            </a:r>
            <a:r>
              <a:rPr lang="en-GB" sz="1400" b="1" dirty="0"/>
              <a:t>(Prayer)</a:t>
            </a: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 rot="16200000">
            <a:off x="3252001" y="1656001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Praying five times a day at set</a:t>
            </a: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 rot="16200000">
            <a:off x="3360000" y="1656001"/>
            <a:ext cx="241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times facing Makkah..</a:t>
            </a: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 rot="16200000">
            <a:off x="4764001" y="1656001"/>
            <a:ext cx="226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Zakah</a:t>
            </a:r>
            <a:r>
              <a:rPr lang="en-GB" sz="1400" b="1" dirty="0"/>
              <a:t> (Charity)</a:t>
            </a:r>
            <a:endParaRPr lang="en-GB" sz="1400" b="1" u="sng" dirty="0"/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 rot="16200000">
            <a:off x="6528001" y="1656001"/>
            <a:ext cx="226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Sawm</a:t>
            </a:r>
            <a:r>
              <a:rPr lang="en-GB" sz="1400" b="1" dirty="0"/>
              <a:t> (Fasting)</a:t>
            </a:r>
            <a:endParaRPr lang="en-GB" sz="1400" b="1" u="sng" dirty="0"/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 rot="16200000">
            <a:off x="8328001" y="1656001"/>
            <a:ext cx="226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Hajj</a:t>
            </a:r>
            <a:r>
              <a:rPr lang="en-GB" sz="1400" b="1" dirty="0"/>
              <a:t> (Pilgrimage)</a:t>
            </a:r>
            <a:endParaRPr lang="en-GB" sz="1400" b="1" u="sng" dirty="0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 rot="16200000">
            <a:off x="4944001" y="1656001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Giving 2.5% of money a Muslim </a:t>
            </a:r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 rot="16200000">
            <a:off x="5124001" y="1656001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Has received and not spent in a </a:t>
            </a:r>
          </a:p>
        </p:txBody>
      </p:sp>
      <p:sp>
        <p:nvSpPr>
          <p:cNvPr id="51" name="TextBox 3"/>
          <p:cNvSpPr txBox="1">
            <a:spLocks noChangeArrowheads="1"/>
          </p:cNvSpPr>
          <p:nvPr/>
        </p:nvSpPr>
        <p:spPr bwMode="auto">
          <a:xfrm rot="16200000">
            <a:off x="5268001" y="1656001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year to the poor.</a:t>
            </a:r>
          </a:p>
        </p:txBody>
      </p:sp>
      <p:sp>
        <p:nvSpPr>
          <p:cNvPr id="52" name="TextBox 3"/>
          <p:cNvSpPr txBox="1">
            <a:spLocks noChangeArrowheads="1"/>
          </p:cNvSpPr>
          <p:nvPr/>
        </p:nvSpPr>
        <p:spPr bwMode="auto">
          <a:xfrm rot="16200000">
            <a:off x="6744001" y="1656001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Fasting during Ramadan from</a:t>
            </a: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 rot="16200000">
            <a:off x="6924001" y="1656001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dawn until sunset.</a:t>
            </a:r>
          </a:p>
        </p:txBody>
      </p:sp>
      <p:sp>
        <p:nvSpPr>
          <p:cNvPr id="54" name="TextBox 3"/>
          <p:cNvSpPr txBox="1">
            <a:spLocks noChangeArrowheads="1"/>
          </p:cNvSpPr>
          <p:nvPr/>
        </p:nvSpPr>
        <p:spPr bwMode="auto">
          <a:xfrm rot="16200000">
            <a:off x="8292000" y="1672693"/>
            <a:ext cx="2697388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Once in a lifetime journey to Makkah</a:t>
            </a: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 rot="16200000">
            <a:off x="8688001" y="1653334"/>
            <a:ext cx="226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Makkah, Islam’s holy city.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08169" y="6444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British Muslim find most difficult to follow?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503712" y="612000"/>
            <a:ext cx="0" cy="54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231904" y="612000"/>
            <a:ext cx="0" cy="54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60096" y="612000"/>
            <a:ext cx="0" cy="54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688288" y="612000"/>
            <a:ext cx="0" cy="54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1632000" y="2996953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Shahadah</a:t>
            </a:r>
            <a:r>
              <a:rPr lang="en-GB" sz="1200" dirty="0"/>
              <a:t> is the </a:t>
            </a:r>
            <a:r>
              <a:rPr lang="en-GB" sz="1200" b="1" u="sng" dirty="0"/>
              <a:t>first</a:t>
            </a:r>
            <a:r>
              <a:rPr lang="en-GB" sz="1200" dirty="0"/>
              <a:t> pillar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01" y="3906000"/>
            <a:ext cx="1506463" cy="3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1631504" y="3168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 Islam. It is </a:t>
            </a:r>
            <a:r>
              <a:rPr lang="en-GB" sz="1200" b="1" u="sng" dirty="0"/>
              <a:t>statement of</a:t>
            </a:r>
          </a:p>
        </p:txBody>
      </p: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1488000" y="3330001"/>
            <a:ext cx="2123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</a:t>
            </a:r>
            <a:r>
              <a:rPr lang="en-GB" sz="1200" b="1" u="sng" dirty="0"/>
              <a:t>faith</a:t>
            </a:r>
            <a:r>
              <a:rPr lang="en-GB" sz="1200" dirty="0"/>
              <a:t> and most important</a:t>
            </a:r>
          </a:p>
        </p:txBody>
      </p:sp>
      <p:sp>
        <p:nvSpPr>
          <p:cNvPr id="68" name="TextBox 3"/>
          <p:cNvSpPr txBox="1">
            <a:spLocks noChangeArrowheads="1"/>
          </p:cNvSpPr>
          <p:nvPr/>
        </p:nvSpPr>
        <p:spPr bwMode="auto">
          <a:xfrm>
            <a:off x="1524000" y="3484801"/>
            <a:ext cx="2087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 belief. It can be</a:t>
            </a:r>
          </a:p>
        </p:txBody>
      </p: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1631504" y="3654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translated from </a:t>
            </a:r>
            <a:r>
              <a:rPr lang="en-GB" sz="1200" b="1" u="sng" dirty="0"/>
              <a:t>Arabic</a:t>
            </a:r>
            <a:r>
              <a:rPr lang="en-GB" sz="1200" dirty="0"/>
              <a:t>:</a:t>
            </a:r>
          </a:p>
        </p:txBody>
      </p: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1631504" y="4284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into English as:</a:t>
            </a:r>
          </a:p>
        </p:txBody>
      </p:sp>
      <p:sp>
        <p:nvSpPr>
          <p:cNvPr id="73" name="TextBox 3"/>
          <p:cNvSpPr txBox="1">
            <a:spLocks noChangeArrowheads="1"/>
          </p:cNvSpPr>
          <p:nvPr/>
        </p:nvSpPr>
        <p:spPr bwMode="auto">
          <a:xfrm>
            <a:off x="1631504" y="4446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‘</a:t>
            </a:r>
            <a:r>
              <a:rPr lang="en-GB" sz="1200" b="1" u="sng" dirty="0"/>
              <a:t>There is no God but Allah</a:t>
            </a:r>
            <a:endParaRPr lang="en-GB" sz="1200" dirty="0"/>
          </a:p>
        </p:txBody>
      </p:sp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1631504" y="4626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and Muhammad (pbuh) is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1631504" y="4806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the messenger of Allah’</a:t>
            </a:r>
          </a:p>
        </p:txBody>
      </p: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1524000" y="5004001"/>
            <a:ext cx="2087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and forms part of the </a:t>
            </a:r>
            <a:r>
              <a:rPr lang="en-GB" sz="1200" b="1" u="sng" dirty="0"/>
              <a:t>Adhan</a:t>
            </a:r>
            <a:endParaRPr lang="en-GB" sz="1200" dirty="0"/>
          </a:p>
        </p:txBody>
      </p:sp>
      <p:sp>
        <p:nvSpPr>
          <p:cNvPr id="77" name="TextBox 3"/>
          <p:cNvSpPr txBox="1">
            <a:spLocks noChangeArrowheads="1"/>
          </p:cNvSpPr>
          <p:nvPr/>
        </p:nvSpPr>
        <p:spPr bwMode="auto">
          <a:xfrm>
            <a:off x="1524000" y="5184001"/>
            <a:ext cx="2087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Muslim call to prayer. It is</a:t>
            </a:r>
            <a:endParaRPr lang="en-GB" sz="1200" b="1" u="sng" dirty="0"/>
          </a:p>
        </p:txBody>
      </p:sp>
      <p:sp>
        <p:nvSpPr>
          <p:cNvPr id="78" name="TextBox 3"/>
          <p:cNvSpPr txBox="1">
            <a:spLocks noChangeArrowheads="1"/>
          </p:cNvSpPr>
          <p:nvPr/>
        </p:nvSpPr>
        <p:spPr bwMode="auto">
          <a:xfrm>
            <a:off x="1524000" y="5346001"/>
            <a:ext cx="2087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whispered in a </a:t>
            </a:r>
            <a:r>
              <a:rPr lang="en-GB" sz="1200" b="1" u="sng" dirty="0"/>
              <a:t>newborn</a:t>
            </a:r>
          </a:p>
        </p:txBody>
      </p:sp>
      <p:sp>
        <p:nvSpPr>
          <p:cNvPr id="79" name="TextBox 3"/>
          <p:cNvSpPr txBox="1">
            <a:spLocks noChangeArrowheads="1"/>
          </p:cNvSpPr>
          <p:nvPr/>
        </p:nvSpPr>
        <p:spPr bwMode="auto">
          <a:xfrm>
            <a:off x="1524000" y="5508001"/>
            <a:ext cx="2087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baby’s ear </a:t>
            </a:r>
            <a:r>
              <a:rPr lang="en-GB" sz="1200" dirty="0"/>
              <a:t>and where</a:t>
            </a:r>
          </a:p>
        </p:txBody>
      </p:sp>
      <p:sp>
        <p:nvSpPr>
          <p:cNvPr id="80" name="TextBox 3"/>
          <p:cNvSpPr txBox="1">
            <a:spLocks noChangeArrowheads="1"/>
          </p:cNvSpPr>
          <p:nvPr/>
        </p:nvSpPr>
        <p:spPr bwMode="auto">
          <a:xfrm>
            <a:off x="1631504" y="56736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possible it is the last words</a:t>
            </a: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3431704" y="29988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Salah</a:t>
            </a:r>
            <a:r>
              <a:rPr lang="en-GB" sz="1200" dirty="0"/>
              <a:t> is the </a:t>
            </a:r>
            <a:r>
              <a:rPr lang="en-GB" sz="1200" b="1" u="sng" dirty="0"/>
              <a:t>second</a:t>
            </a:r>
            <a:r>
              <a:rPr lang="en-GB" sz="1200" dirty="0"/>
              <a:t> pillar</a:t>
            </a:r>
          </a:p>
        </p:txBody>
      </p:sp>
      <p:sp>
        <p:nvSpPr>
          <p:cNvPr id="82" name="TextBox 3"/>
          <p:cNvSpPr txBox="1">
            <a:spLocks noChangeArrowheads="1"/>
          </p:cNvSpPr>
          <p:nvPr/>
        </p:nvSpPr>
        <p:spPr bwMode="auto">
          <a:xfrm>
            <a:off x="3432200" y="3168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 Islam. It is </a:t>
            </a:r>
            <a:r>
              <a:rPr lang="en-GB" sz="1200" b="1" u="sng" dirty="0"/>
              <a:t>prayer five</a:t>
            </a:r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3431704" y="3330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times a day</a:t>
            </a:r>
            <a:r>
              <a:rPr lang="en-GB" sz="1200" dirty="0"/>
              <a:t> to </a:t>
            </a:r>
            <a:r>
              <a:rPr lang="en-GB" sz="1200" b="1" u="sng" dirty="0"/>
              <a:t>Allah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sp>
        <p:nvSpPr>
          <p:cNvPr id="84" name="TextBox 3"/>
          <p:cNvSpPr txBox="1">
            <a:spLocks noChangeArrowheads="1"/>
          </p:cNvSpPr>
          <p:nvPr/>
        </p:nvSpPr>
        <p:spPr bwMode="auto">
          <a:xfrm>
            <a:off x="3287688" y="3484801"/>
            <a:ext cx="2087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 belief. It can be</a:t>
            </a:r>
          </a:p>
        </p:txBody>
      </p:sp>
      <p:sp>
        <p:nvSpPr>
          <p:cNvPr id="85" name="TextBox 3"/>
          <p:cNvSpPr txBox="1">
            <a:spLocks noChangeArrowheads="1"/>
          </p:cNvSpPr>
          <p:nvPr/>
        </p:nvSpPr>
        <p:spPr bwMode="auto">
          <a:xfrm>
            <a:off x="1632000" y="5832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said by a dying Muslim.</a:t>
            </a:r>
          </a:p>
        </p:txBody>
      </p:sp>
      <p:sp>
        <p:nvSpPr>
          <p:cNvPr id="86" name="TextBox 3"/>
          <p:cNvSpPr txBox="1">
            <a:spLocks noChangeArrowheads="1"/>
          </p:cNvSpPr>
          <p:nvPr/>
        </p:nvSpPr>
        <p:spPr bwMode="auto">
          <a:xfrm>
            <a:off x="3503216" y="36540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can pray</a:t>
            </a:r>
          </a:p>
        </p:txBody>
      </p:sp>
      <p:sp>
        <p:nvSpPr>
          <p:cNvPr id="87" name="TextBox 3"/>
          <p:cNvSpPr txBox="1">
            <a:spLocks noChangeArrowheads="1"/>
          </p:cNvSpPr>
          <p:nvPr/>
        </p:nvSpPr>
        <p:spPr bwMode="auto">
          <a:xfrm>
            <a:off x="3503712" y="38064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anywhere that is clean.</a:t>
            </a:r>
          </a:p>
        </p:txBody>
      </p:sp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3503712" y="39588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</a:t>
            </a:r>
            <a:r>
              <a:rPr lang="en-GB" sz="1200" b="1" u="sng" dirty="0"/>
              <a:t>Adhan</a:t>
            </a:r>
            <a:r>
              <a:rPr lang="en-GB" sz="1200" dirty="0"/>
              <a:t>, the Muslim</a:t>
            </a:r>
            <a:r>
              <a:rPr lang="en-GB" sz="1200" b="1" u="sng" dirty="0"/>
              <a:t> </a:t>
            </a:r>
            <a:endParaRPr lang="en-GB" sz="1200" dirty="0"/>
          </a:p>
        </p:txBody>
      </p:sp>
      <p:sp>
        <p:nvSpPr>
          <p:cNvPr id="89" name="TextBox 3"/>
          <p:cNvSpPr txBox="1">
            <a:spLocks noChangeArrowheads="1"/>
          </p:cNvSpPr>
          <p:nvPr/>
        </p:nvSpPr>
        <p:spPr bwMode="auto">
          <a:xfrm>
            <a:off x="3503712" y="41220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call to prayer is shouted</a:t>
            </a: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3503712" y="4284001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from the </a:t>
            </a:r>
            <a:r>
              <a:rPr lang="en-GB" sz="1200" b="1" u="sng" dirty="0"/>
              <a:t>minaret</a:t>
            </a:r>
            <a:r>
              <a:rPr lang="en-GB" sz="1200" dirty="0"/>
              <a:t> to</a:t>
            </a:r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3431704" y="4446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remind Muslims it is time</a:t>
            </a:r>
          </a:p>
        </p:txBody>
      </p:sp>
      <p:sp>
        <p:nvSpPr>
          <p:cNvPr id="92" name="TextBox 3"/>
          <p:cNvSpPr txBox="1">
            <a:spLocks noChangeArrowheads="1"/>
          </p:cNvSpPr>
          <p:nvPr/>
        </p:nvSpPr>
        <p:spPr bwMode="auto">
          <a:xfrm>
            <a:off x="3503712" y="46260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to pray. Muslims wash</a:t>
            </a:r>
          </a:p>
        </p:txBody>
      </p:sp>
      <p:sp>
        <p:nvSpPr>
          <p:cNvPr id="93" name="TextBox 3"/>
          <p:cNvSpPr txBox="1">
            <a:spLocks noChangeArrowheads="1"/>
          </p:cNvSpPr>
          <p:nvPr/>
        </p:nvSpPr>
        <p:spPr bwMode="auto">
          <a:xfrm>
            <a:off x="3431704" y="4806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before prayer called </a:t>
            </a:r>
            <a:r>
              <a:rPr lang="en-GB" sz="1200" b="1" u="sng" dirty="0"/>
              <a:t>wudu</a:t>
            </a:r>
            <a:r>
              <a:rPr lang="en-GB" sz="1200" dirty="0"/>
              <a:t>.</a:t>
            </a:r>
          </a:p>
        </p:txBody>
      </p:sp>
      <p:sp>
        <p:nvSpPr>
          <p:cNvPr id="94" name="TextBox 3"/>
          <p:cNvSpPr txBox="1">
            <a:spLocks noChangeArrowheads="1"/>
          </p:cNvSpPr>
          <p:nvPr/>
        </p:nvSpPr>
        <p:spPr bwMode="auto">
          <a:xfrm>
            <a:off x="3503712" y="50040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They wash each part of</a:t>
            </a:r>
          </a:p>
        </p:txBody>
      </p:sp>
      <p:sp>
        <p:nvSpPr>
          <p:cNvPr id="95" name="TextBox 3"/>
          <p:cNvSpPr txBox="1">
            <a:spLocks noChangeArrowheads="1"/>
          </p:cNvSpPr>
          <p:nvPr/>
        </p:nvSpPr>
        <p:spPr bwMode="auto">
          <a:xfrm>
            <a:off x="3503712" y="51840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their body </a:t>
            </a:r>
            <a:r>
              <a:rPr lang="en-GB" sz="1200" b="1" u="sng" dirty="0"/>
              <a:t>three times</a:t>
            </a:r>
            <a:endParaRPr lang="en-GB" sz="1200" dirty="0"/>
          </a:p>
        </p:txBody>
      </p:sp>
      <p:sp>
        <p:nvSpPr>
          <p:cNvPr id="96" name="TextBox 3"/>
          <p:cNvSpPr txBox="1">
            <a:spLocks noChangeArrowheads="1"/>
          </p:cNvSpPr>
          <p:nvPr/>
        </p:nvSpPr>
        <p:spPr bwMode="auto">
          <a:xfrm>
            <a:off x="3503712" y="53460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in the same order.</a:t>
            </a:r>
          </a:p>
        </p:txBody>
      </p:sp>
      <p:sp>
        <p:nvSpPr>
          <p:cNvPr id="97" name="TextBox 3"/>
          <p:cNvSpPr txBox="1">
            <a:spLocks noChangeArrowheads="1"/>
          </p:cNvSpPr>
          <p:nvPr/>
        </p:nvSpPr>
        <p:spPr bwMode="auto">
          <a:xfrm>
            <a:off x="3431704" y="550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Prayer is accompanied by.</a:t>
            </a:r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3503712" y="5832001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called </a:t>
            </a:r>
            <a:r>
              <a:rPr lang="en-GB" sz="1200" b="1" u="sng" dirty="0"/>
              <a:t>Rak’ah</a:t>
            </a:r>
            <a:r>
              <a:rPr lang="en-GB" sz="1200" dirty="0"/>
              <a:t>.</a:t>
            </a:r>
          </a:p>
        </p:txBody>
      </p:sp>
      <p:sp>
        <p:nvSpPr>
          <p:cNvPr id="99" name="TextBox 3"/>
          <p:cNvSpPr txBox="1">
            <a:spLocks noChangeArrowheads="1"/>
          </p:cNvSpPr>
          <p:nvPr/>
        </p:nvSpPr>
        <p:spPr bwMode="auto">
          <a:xfrm>
            <a:off x="3503712" y="5672282"/>
            <a:ext cx="1728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 set of movements</a:t>
            </a:r>
          </a:p>
        </p:txBody>
      </p:sp>
      <p:sp>
        <p:nvSpPr>
          <p:cNvPr id="100" name="TextBox 3"/>
          <p:cNvSpPr txBox="1">
            <a:spLocks noChangeArrowheads="1"/>
          </p:cNvSpPr>
          <p:nvPr/>
        </p:nvSpPr>
        <p:spPr bwMode="auto">
          <a:xfrm>
            <a:off x="5231904" y="2998801"/>
            <a:ext cx="1799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Zakah</a:t>
            </a:r>
            <a:r>
              <a:rPr lang="en-GB" sz="1200" dirty="0"/>
              <a:t> is the </a:t>
            </a:r>
            <a:r>
              <a:rPr lang="en-GB" sz="1200" b="1" u="sng" dirty="0"/>
              <a:t>third </a:t>
            </a:r>
            <a:r>
              <a:rPr lang="en-GB" sz="1200" dirty="0"/>
              <a:t>pillar</a:t>
            </a:r>
          </a:p>
        </p:txBody>
      </p:sp>
      <p:sp>
        <p:nvSpPr>
          <p:cNvPr id="101" name="TextBox 3"/>
          <p:cNvSpPr txBox="1">
            <a:spLocks noChangeArrowheads="1"/>
          </p:cNvSpPr>
          <p:nvPr/>
        </p:nvSpPr>
        <p:spPr bwMode="auto">
          <a:xfrm>
            <a:off x="5160392" y="3168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 Islam. It is a form of </a:t>
            </a:r>
            <a:r>
              <a:rPr lang="en-GB" sz="1200" b="1" u="sng" dirty="0"/>
              <a:t>tax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5232400" y="3330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It is giving money to</a:t>
            </a:r>
          </a:p>
        </p:txBody>
      </p: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78" y="3744000"/>
            <a:ext cx="1218370" cy="9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TextBox 3"/>
          <p:cNvSpPr txBox="1">
            <a:spLocks noChangeArrowheads="1"/>
          </p:cNvSpPr>
          <p:nvPr/>
        </p:nvSpPr>
        <p:spPr bwMode="auto">
          <a:xfrm>
            <a:off x="5232400" y="34824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people in need.</a:t>
            </a:r>
          </a:p>
        </p:txBody>
      </p:sp>
      <p:sp>
        <p:nvSpPr>
          <p:cNvPr id="106" name="TextBox 3"/>
          <p:cNvSpPr txBox="1">
            <a:spLocks noChangeArrowheads="1"/>
          </p:cNvSpPr>
          <p:nvPr/>
        </p:nvSpPr>
        <p:spPr bwMode="auto">
          <a:xfrm>
            <a:off x="5160392" y="4626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It amounts to </a:t>
            </a:r>
            <a:r>
              <a:rPr lang="en-GB" sz="1200" b="1" u="sng" dirty="0"/>
              <a:t>2.5%</a:t>
            </a:r>
            <a:r>
              <a:rPr lang="en-GB" sz="1200" dirty="0"/>
              <a:t> of the</a:t>
            </a:r>
          </a:p>
        </p:txBody>
      </p:sp>
      <p:sp>
        <p:nvSpPr>
          <p:cNvPr id="107" name="TextBox 3"/>
          <p:cNvSpPr txBox="1">
            <a:spLocks noChangeArrowheads="1"/>
          </p:cNvSpPr>
          <p:nvPr/>
        </p:nvSpPr>
        <p:spPr bwMode="auto">
          <a:xfrm>
            <a:off x="5160392" y="4806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money a Muslim has</a:t>
            </a:r>
          </a:p>
        </p:txBody>
      </p:sp>
      <p:sp>
        <p:nvSpPr>
          <p:cNvPr id="108" name="TextBox 3"/>
          <p:cNvSpPr txBox="1">
            <a:spLocks noChangeArrowheads="1"/>
          </p:cNvSpPr>
          <p:nvPr/>
        </p:nvSpPr>
        <p:spPr bwMode="auto">
          <a:xfrm>
            <a:off x="5160392" y="5004001"/>
            <a:ext cx="1871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received and not spent in</a:t>
            </a:r>
          </a:p>
        </p:txBody>
      </p:sp>
      <p:sp>
        <p:nvSpPr>
          <p:cNvPr id="109" name="TextBox 3"/>
          <p:cNvSpPr txBox="1">
            <a:spLocks noChangeArrowheads="1"/>
          </p:cNvSpPr>
          <p:nvPr/>
        </p:nvSpPr>
        <p:spPr bwMode="auto">
          <a:xfrm>
            <a:off x="5231904" y="5184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 year. If a Muslim is too</a:t>
            </a:r>
          </a:p>
        </p:txBody>
      </p:sp>
      <p:sp>
        <p:nvSpPr>
          <p:cNvPr id="110" name="TextBox 3"/>
          <p:cNvSpPr txBox="1">
            <a:spLocks noChangeArrowheads="1"/>
          </p:cNvSpPr>
          <p:nvPr/>
        </p:nvSpPr>
        <p:spPr bwMode="auto">
          <a:xfrm>
            <a:off x="5231904" y="5346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poor to give money they</a:t>
            </a:r>
          </a:p>
        </p:txBody>
      </p:sp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5160392" y="5508001"/>
            <a:ext cx="1871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can perform </a:t>
            </a:r>
            <a:r>
              <a:rPr lang="en-GB" sz="1200" b="1" u="sng" dirty="0"/>
              <a:t>good deeds</a:t>
            </a:r>
          </a:p>
        </p:txBody>
      </p:sp>
      <p:sp>
        <p:nvSpPr>
          <p:cNvPr id="112" name="TextBox 3"/>
          <p:cNvSpPr txBox="1">
            <a:spLocks noChangeArrowheads="1"/>
          </p:cNvSpPr>
          <p:nvPr/>
        </p:nvSpPr>
        <p:spPr bwMode="auto">
          <a:xfrm>
            <a:off x="5231904" y="5672282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instead.</a:t>
            </a:r>
          </a:p>
        </p:txBody>
      </p:sp>
      <p:sp>
        <p:nvSpPr>
          <p:cNvPr id="113" name="TextBox 3"/>
          <p:cNvSpPr txBox="1">
            <a:spLocks noChangeArrowheads="1"/>
          </p:cNvSpPr>
          <p:nvPr/>
        </p:nvSpPr>
        <p:spPr bwMode="auto">
          <a:xfrm>
            <a:off x="6888088" y="29988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Sawm</a:t>
            </a:r>
            <a:r>
              <a:rPr lang="en-GB" sz="1200" dirty="0"/>
              <a:t> is the </a:t>
            </a:r>
            <a:r>
              <a:rPr lang="en-GB" sz="1200" b="1" u="sng" dirty="0"/>
              <a:t>fourth </a:t>
            </a:r>
            <a:r>
              <a:rPr lang="en-GB" sz="1200" dirty="0"/>
              <a:t>pillar</a:t>
            </a:r>
          </a:p>
        </p:txBody>
      </p:sp>
      <p:sp>
        <p:nvSpPr>
          <p:cNvPr id="114" name="TextBox 3"/>
          <p:cNvSpPr txBox="1">
            <a:spLocks noChangeArrowheads="1"/>
          </p:cNvSpPr>
          <p:nvPr/>
        </p:nvSpPr>
        <p:spPr bwMode="auto">
          <a:xfrm>
            <a:off x="6960592" y="3168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 Islam. It is </a:t>
            </a:r>
            <a:r>
              <a:rPr lang="en-GB" sz="1200" b="1" u="sng" dirty="0"/>
              <a:t>fasting</a:t>
            </a:r>
            <a:r>
              <a:rPr lang="en-GB" sz="1200" dirty="0"/>
              <a:t>.</a:t>
            </a:r>
          </a:p>
        </p:txBody>
      </p:sp>
      <p:sp>
        <p:nvSpPr>
          <p:cNvPr id="115" name="TextBox 3"/>
          <p:cNvSpPr txBox="1">
            <a:spLocks noChangeArrowheads="1"/>
          </p:cNvSpPr>
          <p:nvPr/>
        </p:nvSpPr>
        <p:spPr bwMode="auto">
          <a:xfrm>
            <a:off x="6960096" y="3330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during the month of</a:t>
            </a:r>
          </a:p>
        </p:txBody>
      </p:sp>
      <p:sp>
        <p:nvSpPr>
          <p:cNvPr id="116" name="TextBox 3"/>
          <p:cNvSpPr txBox="1">
            <a:spLocks noChangeArrowheads="1"/>
          </p:cNvSpPr>
          <p:nvPr/>
        </p:nvSpPr>
        <p:spPr bwMode="auto">
          <a:xfrm>
            <a:off x="6888088" y="34812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Ramadan</a:t>
            </a:r>
            <a:r>
              <a:rPr lang="en-GB" sz="1200" dirty="0"/>
              <a:t>. Muslims do not</a:t>
            </a:r>
            <a:endParaRPr lang="en-GB" sz="1200" b="1" u="sng" dirty="0"/>
          </a:p>
        </p:txBody>
      </p:sp>
      <p:sp>
        <p:nvSpPr>
          <p:cNvPr id="117" name="TextBox 3"/>
          <p:cNvSpPr txBox="1">
            <a:spLocks noChangeArrowheads="1"/>
          </p:cNvSpPr>
          <p:nvPr/>
        </p:nvSpPr>
        <p:spPr bwMode="auto">
          <a:xfrm>
            <a:off x="6888088" y="3656058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eat or drink anything from </a:t>
            </a:r>
          </a:p>
        </p:txBody>
      </p:sp>
      <p:sp>
        <p:nvSpPr>
          <p:cNvPr id="118" name="TextBox 3"/>
          <p:cNvSpPr txBox="1">
            <a:spLocks noChangeArrowheads="1"/>
          </p:cNvSpPr>
          <p:nvPr/>
        </p:nvSpPr>
        <p:spPr bwMode="auto">
          <a:xfrm>
            <a:off x="6888088" y="38052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dawn</a:t>
            </a:r>
            <a:r>
              <a:rPr lang="en-GB" sz="1200" dirty="0"/>
              <a:t> to </a:t>
            </a:r>
            <a:r>
              <a:rPr lang="en-GB" sz="1200" b="1" u="sng" dirty="0"/>
              <a:t>sunset</a:t>
            </a:r>
            <a:r>
              <a:rPr lang="en-GB" sz="1200" dirty="0"/>
              <a:t>. </a:t>
            </a:r>
            <a:r>
              <a:rPr lang="en-GB" sz="1200" b="1" u="sng" dirty="0"/>
              <a:t>Ramadan</a:t>
            </a:r>
            <a:r>
              <a:rPr lang="en-GB" sz="1200" dirty="0"/>
              <a:t> </a:t>
            </a:r>
          </a:p>
        </p:txBody>
      </p:sp>
      <p:sp>
        <p:nvSpPr>
          <p:cNvPr id="119" name="TextBox 3"/>
          <p:cNvSpPr txBox="1">
            <a:spLocks noChangeArrowheads="1"/>
          </p:cNvSpPr>
          <p:nvPr/>
        </p:nvSpPr>
        <p:spPr bwMode="auto">
          <a:xfrm>
            <a:off x="6960096" y="3960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falls </a:t>
            </a:r>
            <a:r>
              <a:rPr lang="en-GB" sz="1200" b="1" u="sng" dirty="0"/>
              <a:t>eleven days</a:t>
            </a:r>
            <a:r>
              <a:rPr lang="en-GB" sz="1200" b="1" dirty="0"/>
              <a:t> </a:t>
            </a:r>
            <a:r>
              <a:rPr lang="en-GB" sz="1200" dirty="0"/>
              <a:t>earlier</a:t>
            </a:r>
          </a:p>
        </p:txBody>
      </p:sp>
      <p:sp>
        <p:nvSpPr>
          <p:cNvPr id="120" name="TextBox 3"/>
          <p:cNvSpPr txBox="1">
            <a:spLocks noChangeArrowheads="1"/>
          </p:cNvSpPr>
          <p:nvPr/>
        </p:nvSpPr>
        <p:spPr bwMode="auto">
          <a:xfrm>
            <a:off x="6888088" y="4122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each year. Fasting reminds</a:t>
            </a:r>
          </a:p>
        </p:txBody>
      </p:sp>
      <p:sp>
        <p:nvSpPr>
          <p:cNvPr id="121" name="TextBox 3"/>
          <p:cNvSpPr txBox="1">
            <a:spLocks noChangeArrowheads="1"/>
          </p:cNvSpPr>
          <p:nvPr/>
        </p:nvSpPr>
        <p:spPr bwMode="auto">
          <a:xfrm>
            <a:off x="6888088" y="4284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how </a:t>
            </a:r>
            <a:r>
              <a:rPr lang="en-GB" sz="1200" b="1" u="sng" dirty="0"/>
              <a:t>poor people</a:t>
            </a:r>
          </a:p>
        </p:txBody>
      </p:sp>
      <p:sp>
        <p:nvSpPr>
          <p:cNvPr id="122" name="TextBox 3"/>
          <p:cNvSpPr txBox="1">
            <a:spLocks noChangeArrowheads="1"/>
          </p:cNvSpPr>
          <p:nvPr/>
        </p:nvSpPr>
        <p:spPr bwMode="auto">
          <a:xfrm>
            <a:off x="6960096" y="4446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feel. Muslims break the</a:t>
            </a:r>
          </a:p>
        </p:txBody>
      </p:sp>
      <p:sp>
        <p:nvSpPr>
          <p:cNvPr id="123" name="TextBox 3"/>
          <p:cNvSpPr txBox="1">
            <a:spLocks noChangeArrowheads="1"/>
          </p:cNvSpPr>
          <p:nvPr/>
        </p:nvSpPr>
        <p:spPr bwMode="auto">
          <a:xfrm>
            <a:off x="6888088" y="4626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fast with a </a:t>
            </a:r>
            <a:r>
              <a:rPr lang="en-GB" sz="1200" b="1" u="sng" dirty="0"/>
              <a:t>sweet date </a:t>
            </a:r>
            <a:r>
              <a:rPr lang="en-GB" sz="1200" dirty="0"/>
              <a:t>like  </a:t>
            </a:r>
          </a:p>
        </p:txBody>
      </p:sp>
      <p:sp>
        <p:nvSpPr>
          <p:cNvPr id="124" name="TextBox 3"/>
          <p:cNvSpPr txBox="1">
            <a:spLocks noChangeArrowheads="1"/>
          </p:cNvSpPr>
          <p:nvPr/>
        </p:nvSpPr>
        <p:spPr bwMode="auto">
          <a:xfrm>
            <a:off x="6888088" y="4806001"/>
            <a:ext cx="194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Prophet Muhammad</a:t>
            </a:r>
          </a:p>
        </p:txBody>
      </p:sp>
      <p:sp>
        <p:nvSpPr>
          <p:cNvPr id="125" name="TextBox 3"/>
          <p:cNvSpPr txBox="1">
            <a:spLocks noChangeArrowheads="1"/>
          </p:cNvSpPr>
          <p:nvPr/>
        </p:nvSpPr>
        <p:spPr bwMode="auto">
          <a:xfrm>
            <a:off x="6888088" y="5004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(pbuh</a:t>
            </a:r>
            <a:r>
              <a:rPr lang="en-GB" sz="1200" dirty="0"/>
              <a:t>)  to replenish their</a:t>
            </a:r>
          </a:p>
        </p:txBody>
      </p:sp>
      <p:sp>
        <p:nvSpPr>
          <p:cNvPr id="126" name="TextBox 3"/>
          <p:cNvSpPr txBox="1">
            <a:spLocks noChangeArrowheads="1"/>
          </p:cNvSpPr>
          <p:nvPr/>
        </p:nvSpPr>
        <p:spPr bwMode="auto">
          <a:xfrm>
            <a:off x="6960096" y="5184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energy quickly. The fast</a:t>
            </a:r>
          </a:p>
        </p:txBody>
      </p:sp>
      <p:sp>
        <p:nvSpPr>
          <p:cNvPr id="127" name="TextBox 3"/>
          <p:cNvSpPr txBox="1">
            <a:spLocks noChangeArrowheads="1"/>
          </p:cNvSpPr>
          <p:nvPr/>
        </p:nvSpPr>
        <p:spPr bwMode="auto">
          <a:xfrm>
            <a:off x="6960096" y="5346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ends with </a:t>
            </a:r>
            <a:r>
              <a:rPr lang="en-GB" sz="1200" b="1" u="sng" dirty="0"/>
              <a:t>Eid-</a:t>
            </a:r>
            <a:r>
              <a:rPr lang="en-GB" sz="1200" b="1" u="sng" dirty="0" err="1"/>
              <a:t>ul</a:t>
            </a:r>
            <a:r>
              <a:rPr lang="en-GB" sz="1200" b="1" u="sng" dirty="0"/>
              <a:t>-</a:t>
            </a:r>
            <a:r>
              <a:rPr lang="en-GB" sz="1200" b="1" u="sng" dirty="0" err="1"/>
              <a:t>Fitr</a:t>
            </a:r>
            <a:r>
              <a:rPr lang="en-GB" sz="1200" dirty="0"/>
              <a:t>, a</a:t>
            </a:r>
          </a:p>
        </p:txBody>
      </p:sp>
      <p:sp>
        <p:nvSpPr>
          <p:cNvPr id="128" name="TextBox 3"/>
          <p:cNvSpPr txBox="1">
            <a:spLocks noChangeArrowheads="1"/>
          </p:cNvSpPr>
          <p:nvPr/>
        </p:nvSpPr>
        <p:spPr bwMode="auto">
          <a:xfrm>
            <a:off x="6960096" y="5508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three day</a:t>
            </a:r>
            <a:r>
              <a:rPr lang="en-GB" sz="1200" dirty="0"/>
              <a:t> celebration to</a:t>
            </a:r>
          </a:p>
        </p:txBody>
      </p:sp>
      <p:sp>
        <p:nvSpPr>
          <p:cNvPr id="129" name="TextBox 3"/>
          <p:cNvSpPr txBox="1">
            <a:spLocks noChangeArrowheads="1"/>
          </p:cNvSpPr>
          <p:nvPr/>
        </p:nvSpPr>
        <p:spPr bwMode="auto">
          <a:xfrm>
            <a:off x="6960096" y="56736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mark the end of </a:t>
            </a:r>
            <a:r>
              <a:rPr lang="en-GB" sz="1200" b="1" u="sng" dirty="0"/>
              <a:t>fasting</a:t>
            </a:r>
            <a:r>
              <a:rPr lang="en-GB" sz="1200" dirty="0"/>
              <a:t>.</a:t>
            </a:r>
          </a:p>
        </p:txBody>
      </p:sp>
      <p:sp>
        <p:nvSpPr>
          <p:cNvPr id="130" name="TextBox 3"/>
          <p:cNvSpPr txBox="1">
            <a:spLocks noChangeArrowheads="1"/>
          </p:cNvSpPr>
          <p:nvPr/>
        </p:nvSpPr>
        <p:spPr bwMode="auto">
          <a:xfrm>
            <a:off x="8688288" y="2996953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Hajj</a:t>
            </a:r>
            <a:r>
              <a:rPr lang="en-GB" sz="1200" dirty="0"/>
              <a:t> is the </a:t>
            </a:r>
            <a:r>
              <a:rPr lang="en-GB" sz="1200" b="1" u="sng" dirty="0"/>
              <a:t>fifth </a:t>
            </a:r>
            <a:r>
              <a:rPr lang="en-GB" sz="1200" dirty="0"/>
              <a:t>pillar of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8688288" y="316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Islam. It is a </a:t>
            </a:r>
            <a:r>
              <a:rPr lang="en-GB" sz="1200" b="1" u="sng" dirty="0"/>
              <a:t>pilgrimage</a:t>
            </a:r>
            <a:r>
              <a:rPr lang="en-GB" sz="1200" dirty="0"/>
              <a:t> to</a:t>
            </a:r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8688288" y="3330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Makkah</a:t>
            </a:r>
            <a:r>
              <a:rPr lang="en-GB" sz="1200" dirty="0"/>
              <a:t> in </a:t>
            </a:r>
            <a:r>
              <a:rPr lang="en-GB" sz="1200" b="1" u="sng" dirty="0"/>
              <a:t>Saudi Arabia</a:t>
            </a:r>
            <a:r>
              <a:rPr lang="en-GB" sz="1200" dirty="0"/>
              <a:t>,</a:t>
            </a:r>
            <a:endParaRPr lang="en-GB" sz="1200" b="1" u="sng" dirty="0"/>
          </a:p>
        </p:txBody>
      </p:sp>
      <p:sp>
        <p:nvSpPr>
          <p:cNvPr id="133" name="TextBox 3"/>
          <p:cNvSpPr txBox="1">
            <a:spLocks noChangeArrowheads="1"/>
          </p:cNvSpPr>
          <p:nvPr/>
        </p:nvSpPr>
        <p:spPr bwMode="auto">
          <a:xfrm>
            <a:off x="8688288" y="34812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birthplace of Islam.</a:t>
            </a:r>
          </a:p>
        </p:txBody>
      </p:sp>
      <p:sp>
        <p:nvSpPr>
          <p:cNvPr id="134" name="TextBox 3"/>
          <p:cNvSpPr txBox="1">
            <a:spLocks noChangeArrowheads="1"/>
          </p:cNvSpPr>
          <p:nvPr/>
        </p:nvSpPr>
        <p:spPr bwMode="auto">
          <a:xfrm>
            <a:off x="8687792" y="5004001"/>
            <a:ext cx="18712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A </a:t>
            </a:r>
            <a:r>
              <a:rPr lang="en-GB" sz="1200" b="1" u="sng" dirty="0"/>
              <a:t>pilgrimage</a:t>
            </a:r>
            <a:r>
              <a:rPr lang="en-GB" sz="1200" dirty="0"/>
              <a:t> is a </a:t>
            </a:r>
            <a:r>
              <a:rPr lang="en-GB" sz="1200" b="1" u="sng" dirty="0"/>
              <a:t>journey</a:t>
            </a:r>
          </a:p>
        </p:txBody>
      </p:sp>
      <p:sp>
        <p:nvSpPr>
          <p:cNvPr id="135" name="TextBox 3"/>
          <p:cNvSpPr txBox="1">
            <a:spLocks noChangeArrowheads="1"/>
          </p:cNvSpPr>
          <p:nvPr/>
        </p:nvSpPr>
        <p:spPr bwMode="auto">
          <a:xfrm>
            <a:off x="8544272" y="5184001"/>
            <a:ext cx="2123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 </a:t>
            </a:r>
            <a:r>
              <a:rPr lang="en-GB" sz="1200" b="1" u="sng" dirty="0"/>
              <a:t>made for a religious reason</a:t>
            </a:r>
            <a:r>
              <a:rPr lang="en-GB" sz="1200" dirty="0"/>
              <a:t>.</a:t>
            </a:r>
          </a:p>
        </p:txBody>
      </p:sp>
      <p:pic>
        <p:nvPicPr>
          <p:cNvPr id="140" name="Picture 1" descr="hajj-e1328896925834.jpg"/>
          <p:cNvPicPr>
            <a:picLocks noGrp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4" y="3744000"/>
            <a:ext cx="1728000" cy="12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3"/>
          <p:cNvSpPr txBox="1">
            <a:spLocks noChangeArrowheads="1"/>
          </p:cNvSpPr>
          <p:nvPr/>
        </p:nvSpPr>
        <p:spPr bwMode="auto">
          <a:xfrm>
            <a:off x="8544272" y="5346001"/>
            <a:ext cx="2123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It takes place in the </a:t>
            </a:r>
            <a:r>
              <a:rPr lang="en-GB" sz="1200" b="1" u="sng" dirty="0"/>
              <a:t>twelfth</a:t>
            </a:r>
          </a:p>
        </p:txBody>
      </p:sp>
      <p:sp>
        <p:nvSpPr>
          <p:cNvPr id="143" name="TextBox 3"/>
          <p:cNvSpPr txBox="1">
            <a:spLocks noChangeArrowheads="1"/>
          </p:cNvSpPr>
          <p:nvPr/>
        </p:nvSpPr>
        <p:spPr bwMode="auto">
          <a:xfrm>
            <a:off x="8688288" y="550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month of the Muslim</a:t>
            </a:r>
          </a:p>
        </p:txBody>
      </p:sp>
      <p:sp>
        <p:nvSpPr>
          <p:cNvPr id="144" name="TextBox 3"/>
          <p:cNvSpPr txBox="1">
            <a:spLocks noChangeArrowheads="1"/>
          </p:cNvSpPr>
          <p:nvPr/>
        </p:nvSpPr>
        <p:spPr bwMode="auto">
          <a:xfrm>
            <a:off x="8544272" y="5672282"/>
            <a:ext cx="2123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calendar. Every Muslim must</a:t>
            </a:r>
          </a:p>
        </p:txBody>
      </p:sp>
      <p:sp>
        <p:nvSpPr>
          <p:cNvPr id="145" name="TextBox 3"/>
          <p:cNvSpPr txBox="1">
            <a:spLocks noChangeArrowheads="1"/>
          </p:cNvSpPr>
          <p:nvPr/>
        </p:nvSpPr>
        <p:spPr bwMode="auto">
          <a:xfrm>
            <a:off x="8688288" y="5832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complete </a:t>
            </a:r>
            <a:r>
              <a:rPr lang="en-GB" sz="1200" b="1" u="sng" dirty="0"/>
              <a:t>Hajj once</a:t>
            </a:r>
            <a:r>
              <a:rPr lang="en-GB" sz="1200" dirty="0"/>
              <a:t>.</a:t>
            </a:r>
          </a:p>
        </p:txBody>
      </p:sp>
      <p:sp>
        <p:nvSpPr>
          <p:cNvPr id="146" name="TextBox 3"/>
          <p:cNvSpPr txBox="1">
            <a:spLocks noChangeArrowheads="1"/>
          </p:cNvSpPr>
          <p:nvPr/>
        </p:nvSpPr>
        <p:spPr bwMode="auto">
          <a:xfrm>
            <a:off x="6960096" y="5832001"/>
            <a:ext cx="1727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during </a:t>
            </a:r>
            <a:r>
              <a:rPr lang="en-GB" sz="1200" b="1" u="sng" dirty="0"/>
              <a:t>Ramadan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2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92001" y="6300000"/>
            <a:ext cx="2821727" cy="396000"/>
          </a:xfrm>
          <a:prstGeom prst="rect">
            <a:avLst/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668001" y="6300000"/>
            <a:ext cx="2821727" cy="396000"/>
          </a:xfrm>
          <a:prstGeom prst="rect">
            <a:avLst/>
          </a:prstGeom>
          <a:solidFill>
            <a:srgbClr val="FF0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4626" y="107285"/>
            <a:ext cx="8955870" cy="66340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04627" y="612001"/>
            <a:ext cx="18990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Hajj</a:t>
            </a:r>
            <a:endParaRPr lang="en-GB" sz="1400" b="1" dirty="0"/>
          </a:p>
        </p:txBody>
      </p:sp>
      <p:pic>
        <p:nvPicPr>
          <p:cNvPr id="8" name="Picture 1" descr="hajj-e1328896925834.jpg"/>
          <p:cNvPicPr>
            <a:picLocks noGrp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00" y="2880000"/>
            <a:ext cx="1558800" cy="10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604626" y="324001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en-GB" sz="12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1604627" y="6012001"/>
            <a:ext cx="8955869" cy="307777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rbel" panose="020B0503020204020204" pitchFamily="34" charset="0"/>
              </a:rPr>
              <a:t>Retrieval Success Criteria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8001" y="63828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What is Hajj?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4952" y="63828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What do Muslims visit during Hajj?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80176" y="6300000"/>
            <a:ext cx="2821726" cy="396000"/>
          </a:xfrm>
          <a:prstGeom prst="rect">
            <a:avLst/>
          </a:prstGeom>
          <a:solidFill>
            <a:srgbClr val="00B05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3432000" y="1800001"/>
            <a:ext cx="18990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On Hajj, all </a:t>
            </a:r>
            <a:r>
              <a:rPr lang="en-GB" sz="1200" b="1" u="sng" dirty="0"/>
              <a:t>men</a:t>
            </a:r>
            <a:r>
              <a:rPr lang="en-GB" sz="1200" dirty="0"/>
              <a:t> have to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3432000" y="2088001"/>
            <a:ext cx="1900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two plain white sheets</a:t>
            </a:r>
            <a:r>
              <a:rPr lang="en-GB" sz="1200" dirty="0"/>
              <a:t> </a:t>
            </a:r>
            <a:endParaRPr lang="en-GB" sz="1200" b="1" u="sng" dirty="0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3504001" y="2448001"/>
            <a:ext cx="1728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Women</a:t>
            </a:r>
            <a:r>
              <a:rPr lang="en-GB" sz="1200" dirty="0"/>
              <a:t> may wear any</a:t>
            </a:r>
            <a:endParaRPr lang="en-GB" sz="1200" b="1" u="sng" dirty="0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3432000" y="2592001"/>
            <a:ext cx="1900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modest</a:t>
            </a:r>
            <a:r>
              <a:rPr lang="en-GB" sz="1200" dirty="0"/>
              <a:t> clothing.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5051" y="6300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Why do Muslims do the activities they do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5052" y="6480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on Hajj?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504001" y="3960001"/>
            <a:ext cx="172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first walk</a:t>
            </a: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503713" y="4302001"/>
            <a:ext cx="1728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black, cubed shaped</a:t>
            </a:r>
            <a:endParaRPr lang="en-GB" sz="1200" b="1" u="sng" dirty="0"/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3503713" y="4644001"/>
            <a:ext cx="1728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courtyard in Makkah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432000" y="5004000"/>
            <a:ext cx="1890000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then run between </a:t>
            </a:r>
            <a:r>
              <a:rPr lang="en-GB" sz="1200" b="1" u="sng" dirty="0"/>
              <a:t>Safa </a:t>
            </a:r>
            <a:r>
              <a:rPr lang="en-GB" sz="1200" dirty="0"/>
              <a:t>and</a:t>
            </a:r>
            <a:endParaRPr lang="en-GB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3305425" y="4824001"/>
            <a:ext cx="2069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>
                <a:latin typeface="Corbel" panose="020B0503020204020204" pitchFamily="34" charset="0"/>
              </a:rPr>
              <a:t>seven</a:t>
            </a:r>
            <a:r>
              <a:rPr lang="en-GB" sz="1200" dirty="0">
                <a:latin typeface="Corbel" panose="020B0503020204020204" pitchFamily="34" charset="0"/>
              </a:rPr>
              <a:t> times. </a:t>
            </a:r>
            <a:r>
              <a:rPr lang="en-GB" sz="1200" b="1" u="sng" dirty="0">
                <a:latin typeface="Corbel" panose="020B0503020204020204" pitchFamily="34" charset="0"/>
              </a:rPr>
              <a:t>Pilgrims</a:t>
            </a: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5124001" y="1944001"/>
            <a:ext cx="1922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from the </a:t>
            </a:r>
            <a:r>
              <a:rPr lang="en-GB" sz="1200" b="1" u="sng" dirty="0"/>
              <a:t>Zam Zam </a:t>
            </a:r>
            <a:r>
              <a:rPr lang="en-GB" sz="1200" dirty="0"/>
              <a:t>well,</a:t>
            </a:r>
            <a:endParaRPr lang="en-GB" sz="1200" b="1" u="sng" dirty="0"/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5124000" y="2268001"/>
            <a:ext cx="192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They meet Muslims from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503712" y="756000"/>
            <a:ext cx="0" cy="525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31904" y="756000"/>
            <a:ext cx="0" cy="525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3324000" y="1944001"/>
            <a:ext cx="207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wear the same clothing: </a:t>
            </a:r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3305423" y="4464001"/>
            <a:ext cx="207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building in the mosque</a:t>
            </a: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5124000" y="2088001"/>
            <a:ext cx="1922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then </a:t>
            </a:r>
            <a:r>
              <a:rPr lang="en-GB" sz="1200" b="1" u="sng" dirty="0"/>
              <a:t>camp out </a:t>
            </a:r>
            <a:r>
              <a:rPr lang="en-GB" sz="1200" dirty="0"/>
              <a:t>at </a:t>
            </a:r>
            <a:r>
              <a:rPr lang="en-GB" sz="1200" b="1" u="sng" dirty="0"/>
              <a:t>Mina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5152800" y="2448001"/>
            <a:ext cx="19301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all over the world and </a:t>
            </a: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5124000" y="2592001"/>
            <a:ext cx="192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read the </a:t>
            </a:r>
            <a:r>
              <a:rPr lang="en-GB" sz="1200" b="1" u="sng" dirty="0"/>
              <a:t>Qur’an</a:t>
            </a:r>
            <a:r>
              <a:rPr lang="en-GB" sz="1200" dirty="0"/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94001" y="756000"/>
            <a:ext cx="1557913" cy="1044000"/>
            <a:chOff x="2070000" y="756000"/>
            <a:chExt cx="1557913" cy="1044000"/>
          </a:xfrm>
        </p:grpSpPr>
        <p:pic>
          <p:nvPicPr>
            <p:cNvPr id="16" name="Picture 4" descr="Three men sitting down dressed in Ihr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000" y="756000"/>
              <a:ext cx="1557913" cy="10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2070000" y="756000"/>
              <a:ext cx="252000" cy="2520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1</a:t>
              </a:r>
            </a:p>
          </p:txBody>
        </p:sp>
      </p:grp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5232001" y="3960001"/>
            <a:ext cx="1728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At dawn, Muslims make</a:t>
            </a:r>
          </a:p>
        </p:txBody>
      </p: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5232001" y="4125601"/>
            <a:ext cx="1728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their way to the plain of</a:t>
            </a:r>
          </a:p>
        </p:txBody>
      </p:sp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5232001" y="4302001"/>
            <a:ext cx="1728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Arafat</a:t>
            </a:r>
            <a:r>
              <a:rPr lang="en-GB" sz="1200" dirty="0"/>
              <a:t> which reminds</a:t>
            </a: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5232001" y="4464001"/>
            <a:ext cx="1728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of the </a:t>
            </a:r>
            <a:r>
              <a:rPr lang="en-GB" sz="1200" b="1" u="sng" dirty="0"/>
              <a:t>Day of </a:t>
            </a: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5160000" y="4644001"/>
            <a:ext cx="1922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 Judgement </a:t>
            </a:r>
            <a:r>
              <a:rPr lang="en-GB" sz="1200" dirty="0"/>
              <a:t>when they</a:t>
            </a:r>
          </a:p>
        </p:txBody>
      </p:sp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5232001" y="4824001"/>
            <a:ext cx="1728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will stand before </a:t>
            </a:r>
            <a:r>
              <a:rPr lang="en-GB" sz="1200" b="1" u="sng" dirty="0"/>
              <a:t>Allah</a:t>
            </a:r>
            <a:endParaRPr lang="en-GB" sz="1200" dirty="0"/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5160000" y="5004001"/>
            <a:ext cx="1922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and be judged. At </a:t>
            </a:r>
            <a:r>
              <a:rPr lang="en-GB" sz="1200" b="1" u="sng" dirty="0"/>
              <a:t>Arafat</a:t>
            </a:r>
            <a:endParaRPr lang="en-GB" sz="1200" dirty="0"/>
          </a:p>
        </p:txBody>
      </p:sp>
      <p:sp>
        <p:nvSpPr>
          <p:cNvPr id="65" name="TextBox 3"/>
          <p:cNvSpPr txBox="1">
            <a:spLocks noChangeArrowheads="1"/>
          </p:cNvSpPr>
          <p:nvPr/>
        </p:nvSpPr>
        <p:spPr bwMode="auto">
          <a:xfrm>
            <a:off x="5232001" y="5166001"/>
            <a:ext cx="17281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Muslims spend the full</a:t>
            </a:r>
          </a:p>
        </p:txBody>
      </p: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5160000" y="5346001"/>
            <a:ext cx="186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day </a:t>
            </a:r>
            <a:r>
              <a:rPr lang="en-GB" sz="1200" b="1" u="sng" dirty="0"/>
              <a:t>praying </a:t>
            </a:r>
            <a:r>
              <a:rPr lang="en-GB" sz="1200" dirty="0"/>
              <a:t>to Allah and</a:t>
            </a:r>
          </a:p>
        </p:txBody>
      </p: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5151914" y="5508001"/>
            <a:ext cx="18980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reflecting on the purpose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6960096" y="756000"/>
            <a:ext cx="0" cy="525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688288" y="756000"/>
            <a:ext cx="0" cy="525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3503713" y="4125601"/>
            <a:ext cx="172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around the </a:t>
            </a:r>
            <a:r>
              <a:rPr lang="en-GB" sz="1200" b="1" u="sng" dirty="0"/>
              <a:t>Ka’abah</a:t>
            </a:r>
            <a:r>
              <a:rPr lang="en-GB" sz="1200" dirty="0"/>
              <a:t>, a</a:t>
            </a:r>
          </a:p>
        </p:txBody>
      </p: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3431704" y="5166001"/>
            <a:ext cx="189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Marwa</a:t>
            </a:r>
            <a:r>
              <a:rPr lang="en-GB" sz="1200" dirty="0"/>
              <a:t>, two hills seven</a:t>
            </a:r>
            <a:endParaRPr lang="en-GB" sz="1200" b="1" u="sng" dirty="0"/>
          </a:p>
        </p:txBody>
      </p:sp>
      <p:sp>
        <p:nvSpPr>
          <p:cNvPr id="73" name="TextBox 3"/>
          <p:cNvSpPr txBox="1">
            <a:spLocks noChangeArrowheads="1"/>
          </p:cNvSpPr>
          <p:nvPr/>
        </p:nvSpPr>
        <p:spPr bwMode="auto">
          <a:xfrm>
            <a:off x="3431704" y="5508001"/>
            <a:ext cx="189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Abraham’s</a:t>
            </a:r>
            <a:r>
              <a:rPr lang="en-GB" sz="1200" dirty="0"/>
              <a:t> wife in her</a:t>
            </a:r>
            <a:endParaRPr lang="en-GB" sz="1200" b="1" dirty="0"/>
          </a:p>
        </p:txBody>
      </p:sp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3431704" y="5688001"/>
            <a:ext cx="189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desperate search for water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3431704" y="5832000"/>
            <a:ext cx="1890000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for their son </a:t>
            </a:r>
            <a:r>
              <a:rPr lang="en-GB" sz="1200" b="1" u="sng" dirty="0"/>
              <a:t>Ishmael</a:t>
            </a:r>
            <a:r>
              <a:rPr lang="en-GB" sz="1200" dirty="0"/>
              <a:t>.</a:t>
            </a:r>
            <a:endParaRPr lang="en-GB" sz="1200" b="1" dirty="0"/>
          </a:p>
        </p:txBody>
      </p: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3504001" y="2268001"/>
            <a:ext cx="172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to show </a:t>
            </a:r>
            <a:r>
              <a:rPr lang="en-GB" sz="1200" b="1" u="sng" dirty="0"/>
              <a:t>equality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sp>
        <p:nvSpPr>
          <p:cNvPr id="77" name="TextBox 3"/>
          <p:cNvSpPr txBox="1">
            <a:spLocks noChangeArrowheads="1"/>
          </p:cNvSpPr>
          <p:nvPr/>
        </p:nvSpPr>
        <p:spPr bwMode="auto">
          <a:xfrm>
            <a:off x="3431704" y="5346001"/>
            <a:ext cx="1899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times in memory of </a:t>
            </a:r>
            <a:r>
              <a:rPr lang="en-GB" sz="1200" b="1" u="sng" dirty="0"/>
              <a:t>Hagar</a:t>
            </a:r>
          </a:p>
        </p:txBody>
      </p:sp>
      <p:sp>
        <p:nvSpPr>
          <p:cNvPr id="78" name="TextBox 3"/>
          <p:cNvSpPr txBox="1">
            <a:spLocks noChangeArrowheads="1"/>
          </p:cNvSpPr>
          <p:nvPr/>
        </p:nvSpPr>
        <p:spPr bwMode="auto">
          <a:xfrm>
            <a:off x="5159897" y="1800001"/>
            <a:ext cx="1922999" cy="2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Pilgrims collect water from</a:t>
            </a:r>
          </a:p>
        </p:txBody>
      </p:sp>
      <p:sp>
        <p:nvSpPr>
          <p:cNvPr id="79" name="TextBox 3"/>
          <p:cNvSpPr txBox="1">
            <a:spLocks noChangeArrowheads="1"/>
          </p:cNvSpPr>
          <p:nvPr/>
        </p:nvSpPr>
        <p:spPr bwMode="auto">
          <a:xfrm>
            <a:off x="5134018" y="5688001"/>
            <a:ext cx="18980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 their life.</a:t>
            </a:r>
          </a:p>
        </p:txBody>
      </p:sp>
      <p:sp>
        <p:nvSpPr>
          <p:cNvPr id="80" name="TextBox 3"/>
          <p:cNvSpPr txBox="1">
            <a:spLocks noChangeArrowheads="1"/>
          </p:cNvSpPr>
          <p:nvPr/>
        </p:nvSpPr>
        <p:spPr bwMode="auto">
          <a:xfrm>
            <a:off x="1631504" y="82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Hajj</a:t>
            </a:r>
            <a:r>
              <a:rPr lang="en-GB" sz="1200" dirty="0"/>
              <a:t> is the </a:t>
            </a:r>
            <a:r>
              <a:rPr lang="en-GB" sz="1200" b="1" u="sng" dirty="0"/>
              <a:t>fifth </a:t>
            </a:r>
            <a:r>
              <a:rPr lang="en-GB" sz="1200" dirty="0"/>
              <a:t>pillar of</a:t>
            </a: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1631504" y="100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Islam. It is a </a:t>
            </a:r>
            <a:r>
              <a:rPr lang="en-GB" sz="1200" b="1" u="sng" dirty="0"/>
              <a:t>pilgrimage</a:t>
            </a:r>
            <a:r>
              <a:rPr lang="en-GB" sz="1200" dirty="0"/>
              <a:t> to</a:t>
            </a:r>
          </a:p>
        </p:txBody>
      </p:sp>
      <p:sp>
        <p:nvSpPr>
          <p:cNvPr id="82" name="TextBox 3"/>
          <p:cNvSpPr txBox="1">
            <a:spLocks noChangeArrowheads="1"/>
          </p:cNvSpPr>
          <p:nvPr/>
        </p:nvSpPr>
        <p:spPr bwMode="auto">
          <a:xfrm>
            <a:off x="1631504" y="118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Makkah</a:t>
            </a:r>
            <a:r>
              <a:rPr lang="en-GB" sz="1200" dirty="0"/>
              <a:t> in </a:t>
            </a:r>
            <a:r>
              <a:rPr lang="en-GB" sz="1200" b="1" u="sng" dirty="0"/>
              <a:t>Saudi Arabia</a:t>
            </a:r>
            <a:r>
              <a:rPr lang="en-GB" sz="1200" dirty="0"/>
              <a:t>,</a:t>
            </a:r>
            <a:endParaRPr lang="en-GB" sz="1200" b="1" u="sng" dirty="0"/>
          </a:p>
        </p:txBody>
      </p:sp>
      <p:sp>
        <p:nvSpPr>
          <p:cNvPr id="83" name="TextBox 3"/>
          <p:cNvSpPr txBox="1">
            <a:spLocks noChangeArrowheads="1"/>
          </p:cNvSpPr>
          <p:nvPr/>
        </p:nvSpPr>
        <p:spPr bwMode="auto">
          <a:xfrm>
            <a:off x="1631504" y="136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birthplace of Islam.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1704000" y="594000"/>
            <a:ext cx="87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3"/>
          <p:cNvSpPr txBox="1">
            <a:spLocks noChangeArrowheads="1"/>
          </p:cNvSpPr>
          <p:nvPr/>
        </p:nvSpPr>
        <p:spPr bwMode="auto">
          <a:xfrm>
            <a:off x="1604626" y="108001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Pilgrimage</a:t>
            </a:r>
            <a:r>
              <a:rPr lang="en-GB" sz="1200" dirty="0"/>
              <a:t>: A journey made for a religious reason.</a:t>
            </a:r>
            <a:endParaRPr lang="en-GB" sz="1200" b="1" u="sng" dirty="0"/>
          </a:p>
        </p:txBody>
      </p:sp>
      <p:sp>
        <p:nvSpPr>
          <p:cNvPr id="86" name="TextBox 3"/>
          <p:cNvSpPr txBox="1">
            <a:spLocks noChangeArrowheads="1"/>
          </p:cNvSpPr>
          <p:nvPr/>
        </p:nvSpPr>
        <p:spPr bwMode="auto">
          <a:xfrm>
            <a:off x="1631504" y="288001"/>
            <a:ext cx="89558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Pilgrim</a:t>
            </a:r>
            <a:r>
              <a:rPr lang="en-GB" sz="1200" dirty="0"/>
              <a:t>: A traveller on a journey to a religious place. </a:t>
            </a:r>
            <a:endParaRPr lang="en-GB" sz="1200" b="1" u="sng" dirty="0"/>
          </a:p>
        </p:txBody>
      </p:sp>
      <p:sp>
        <p:nvSpPr>
          <p:cNvPr id="89" name="TextBox 3"/>
          <p:cNvSpPr txBox="1">
            <a:spLocks noChangeArrowheads="1"/>
          </p:cNvSpPr>
          <p:nvPr/>
        </p:nvSpPr>
        <p:spPr bwMode="auto">
          <a:xfrm>
            <a:off x="6960193" y="1800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After evening prayers,</a:t>
            </a: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6816080" y="1944001"/>
            <a:ext cx="195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Muslims make their way to  </a:t>
            </a:r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6960096" y="2088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Muzdalifah</a:t>
            </a:r>
            <a:r>
              <a:rPr lang="en-GB" sz="1200" dirty="0"/>
              <a:t> and spend</a:t>
            </a:r>
            <a:endParaRPr lang="en-GB" sz="1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6880801" y="2268001"/>
            <a:ext cx="1886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the night under the stars.</a:t>
            </a:r>
            <a:endParaRPr lang="en-GB" sz="1200" b="1" u="sng" dirty="0">
              <a:latin typeface="Corbel" panose="020B0503020204020204" pitchFamily="34" charset="0"/>
            </a:endParaRPr>
          </a:p>
        </p:txBody>
      </p:sp>
      <p:sp>
        <p:nvSpPr>
          <p:cNvPr id="92" name="TextBox 3"/>
          <p:cNvSpPr txBox="1">
            <a:spLocks noChangeArrowheads="1"/>
          </p:cNvSpPr>
          <p:nvPr/>
        </p:nvSpPr>
        <p:spPr bwMode="auto">
          <a:xfrm>
            <a:off x="6960096" y="3960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</a:t>
            </a:r>
            <a:r>
              <a:rPr lang="en-GB" sz="1200" b="1" u="sng" dirty="0"/>
              <a:t>Jamaraat </a:t>
            </a:r>
            <a:r>
              <a:rPr lang="en-GB" sz="1200" dirty="0"/>
              <a:t>are </a:t>
            </a:r>
            <a:r>
              <a:rPr lang="en-GB" sz="1200" b="1" u="sng" dirty="0"/>
              <a:t>three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888089" y="2448001"/>
            <a:ext cx="1886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Muslims then travel to</a:t>
            </a:r>
            <a:endParaRPr lang="en-GB" sz="1200" b="1" u="sng" dirty="0">
              <a:latin typeface="Corbel" panose="020B0503020204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888089" y="2592001"/>
            <a:ext cx="1886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the</a:t>
            </a:r>
            <a:r>
              <a:rPr lang="en-GB" sz="1200" b="1" u="sng" dirty="0">
                <a:latin typeface="Corbel" panose="020B0503020204020204" pitchFamily="34" charset="0"/>
              </a:rPr>
              <a:t> Jamaraat</a:t>
            </a:r>
            <a:r>
              <a:rPr lang="en-GB" sz="1200" dirty="0">
                <a:latin typeface="Corbel" panose="020B0503020204020204" pitchFamily="34" charset="0"/>
              </a:rPr>
              <a:t>.</a:t>
            </a:r>
            <a:endParaRPr lang="en-GB" sz="1200" b="1" u="sng" dirty="0">
              <a:latin typeface="Corbel" panose="020B0503020204020204" pitchFamily="34" charset="0"/>
            </a:endParaRPr>
          </a:p>
        </p:txBody>
      </p:sp>
      <p:sp>
        <p:nvSpPr>
          <p:cNvPr id="95" name="TextBox 3"/>
          <p:cNvSpPr txBox="1">
            <a:spLocks noChangeArrowheads="1"/>
          </p:cNvSpPr>
          <p:nvPr/>
        </p:nvSpPr>
        <p:spPr bwMode="auto">
          <a:xfrm>
            <a:off x="6960096" y="41256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tall stone pillars</a:t>
            </a:r>
            <a:r>
              <a:rPr lang="en-GB" sz="1200" dirty="0"/>
              <a:t> that</a:t>
            </a:r>
          </a:p>
        </p:txBody>
      </p:sp>
      <p:sp>
        <p:nvSpPr>
          <p:cNvPr id="96" name="TextBox 3"/>
          <p:cNvSpPr txBox="1">
            <a:spLocks noChangeArrowheads="1"/>
          </p:cNvSpPr>
          <p:nvPr/>
        </p:nvSpPr>
        <p:spPr bwMode="auto">
          <a:xfrm>
            <a:off x="6960096" y="4302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represent </a:t>
            </a:r>
            <a:r>
              <a:rPr lang="en-GB" sz="1200" b="1" u="sng" dirty="0"/>
              <a:t>Satan</a:t>
            </a:r>
            <a:r>
              <a:rPr lang="en-GB" sz="1200" dirty="0"/>
              <a:t>. </a:t>
            </a:r>
          </a:p>
        </p:txBody>
      </p:sp>
      <p:sp>
        <p:nvSpPr>
          <p:cNvPr id="97" name="TextBox 3"/>
          <p:cNvSpPr txBox="1">
            <a:spLocks noChangeArrowheads="1"/>
          </p:cNvSpPr>
          <p:nvPr/>
        </p:nvSpPr>
        <p:spPr bwMode="auto">
          <a:xfrm>
            <a:off x="6888088" y="4464001"/>
            <a:ext cx="1886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Pilgrims remember when</a:t>
            </a:r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6960096" y="4644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Abraham</a:t>
            </a:r>
            <a:r>
              <a:rPr lang="en-GB" sz="1200" dirty="0"/>
              <a:t> was tempted</a:t>
            </a:r>
          </a:p>
        </p:txBody>
      </p:sp>
      <p:sp>
        <p:nvSpPr>
          <p:cNvPr id="99" name="TextBox 3"/>
          <p:cNvSpPr txBox="1">
            <a:spLocks noChangeArrowheads="1"/>
          </p:cNvSpPr>
          <p:nvPr/>
        </p:nvSpPr>
        <p:spPr bwMode="auto">
          <a:xfrm>
            <a:off x="6960096" y="4824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by </a:t>
            </a:r>
            <a:r>
              <a:rPr lang="en-GB" sz="1200" b="1" u="sng" dirty="0"/>
              <a:t>Satan</a:t>
            </a:r>
            <a:r>
              <a:rPr lang="en-GB" sz="1200" dirty="0"/>
              <a:t> not to sacrifice</a:t>
            </a:r>
          </a:p>
        </p:txBody>
      </p:sp>
      <p:sp>
        <p:nvSpPr>
          <p:cNvPr id="100" name="TextBox 3"/>
          <p:cNvSpPr txBox="1">
            <a:spLocks noChangeArrowheads="1"/>
          </p:cNvSpPr>
          <p:nvPr/>
        </p:nvSpPr>
        <p:spPr bwMode="auto">
          <a:xfrm>
            <a:off x="6960096" y="5004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his son </a:t>
            </a:r>
            <a:r>
              <a:rPr lang="en-GB" sz="1200" b="1" u="sng" dirty="0"/>
              <a:t>Ishmael</a:t>
            </a:r>
            <a:r>
              <a:rPr lang="en-GB" sz="1200" dirty="0"/>
              <a:t>. Just as</a:t>
            </a:r>
          </a:p>
        </p:txBody>
      </p:sp>
      <p:sp>
        <p:nvSpPr>
          <p:cNvPr id="101" name="TextBox 3"/>
          <p:cNvSpPr txBox="1">
            <a:spLocks noChangeArrowheads="1"/>
          </p:cNvSpPr>
          <p:nvPr/>
        </p:nvSpPr>
        <p:spPr bwMode="auto">
          <a:xfrm>
            <a:off x="6960096" y="5166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Abraham resisted the</a:t>
            </a:r>
          </a:p>
        </p:txBody>
      </p:sp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6960096" y="5346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temptation, Muslims </a:t>
            </a:r>
          </a:p>
        </p:txBody>
      </p:sp>
      <p:sp>
        <p:nvSpPr>
          <p:cNvPr id="103" name="TextBox 3"/>
          <p:cNvSpPr txBox="1">
            <a:spLocks noChangeArrowheads="1"/>
          </p:cNvSpPr>
          <p:nvPr/>
        </p:nvSpPr>
        <p:spPr bwMode="auto">
          <a:xfrm>
            <a:off x="6880800" y="5508001"/>
            <a:ext cx="1893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symbolically reject </a:t>
            </a:r>
            <a:r>
              <a:rPr lang="en-GB" sz="1200" b="1" u="sng" dirty="0"/>
              <a:t>Satan</a:t>
            </a:r>
          </a:p>
        </p:txBody>
      </p:sp>
      <p:sp>
        <p:nvSpPr>
          <p:cNvPr id="104" name="TextBox 3"/>
          <p:cNvSpPr txBox="1">
            <a:spLocks noChangeArrowheads="1"/>
          </p:cNvSpPr>
          <p:nvPr/>
        </p:nvSpPr>
        <p:spPr bwMode="auto">
          <a:xfrm>
            <a:off x="6960096" y="5688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by throwing stones at </a:t>
            </a:r>
          </a:p>
        </p:txBody>
      </p:sp>
      <p:sp>
        <p:nvSpPr>
          <p:cNvPr id="105" name="TextBox 3"/>
          <p:cNvSpPr txBox="1">
            <a:spLocks noChangeArrowheads="1"/>
          </p:cNvSpPr>
          <p:nvPr/>
        </p:nvSpPr>
        <p:spPr bwMode="auto">
          <a:xfrm>
            <a:off x="6960096" y="5832001"/>
            <a:ext cx="1728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</a:t>
            </a:r>
            <a:r>
              <a:rPr lang="en-GB" sz="1200" b="1" u="sng" dirty="0"/>
              <a:t>Jamaraat</a:t>
            </a:r>
            <a:r>
              <a:rPr lang="en-GB" sz="1200" dirty="0"/>
              <a:t>.</a:t>
            </a:r>
          </a:p>
        </p:txBody>
      </p:sp>
      <p:sp>
        <p:nvSpPr>
          <p:cNvPr id="106" name="TextBox 3"/>
          <p:cNvSpPr txBox="1">
            <a:spLocks noChangeArrowheads="1"/>
          </p:cNvSpPr>
          <p:nvPr/>
        </p:nvSpPr>
        <p:spPr bwMode="auto">
          <a:xfrm>
            <a:off x="8688384" y="1800001"/>
            <a:ext cx="1872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Pilgrims buy vouchers for</a:t>
            </a:r>
          </a:p>
        </p:txBody>
      </p:sp>
      <p:sp>
        <p:nvSpPr>
          <p:cNvPr id="107" name="TextBox 3"/>
          <p:cNvSpPr txBox="1">
            <a:spLocks noChangeArrowheads="1"/>
          </p:cNvSpPr>
          <p:nvPr/>
        </p:nvSpPr>
        <p:spPr bwMode="auto">
          <a:xfrm>
            <a:off x="8688384" y="1944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sacrifice of an animal.</a:t>
            </a:r>
          </a:p>
        </p:txBody>
      </p:sp>
      <p:sp>
        <p:nvSpPr>
          <p:cNvPr id="108" name="TextBox 3"/>
          <p:cNvSpPr txBox="1">
            <a:spLocks noChangeArrowheads="1"/>
          </p:cNvSpPr>
          <p:nvPr/>
        </p:nvSpPr>
        <p:spPr bwMode="auto">
          <a:xfrm>
            <a:off x="8688288" y="2088001"/>
            <a:ext cx="1872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meat from the animal</a:t>
            </a:r>
          </a:p>
        </p:txBody>
      </p:sp>
      <p:sp>
        <p:nvSpPr>
          <p:cNvPr id="109" name="TextBox 3"/>
          <p:cNvSpPr txBox="1">
            <a:spLocks noChangeArrowheads="1"/>
          </p:cNvSpPr>
          <p:nvPr/>
        </p:nvSpPr>
        <p:spPr bwMode="auto">
          <a:xfrm>
            <a:off x="8688288" y="2268001"/>
            <a:ext cx="1872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is distributed amongst the</a:t>
            </a:r>
          </a:p>
        </p:txBody>
      </p:sp>
      <p:sp>
        <p:nvSpPr>
          <p:cNvPr id="110" name="TextBox 3"/>
          <p:cNvSpPr txBox="1">
            <a:spLocks noChangeArrowheads="1"/>
          </p:cNvSpPr>
          <p:nvPr/>
        </p:nvSpPr>
        <p:spPr bwMode="auto">
          <a:xfrm>
            <a:off x="8688288" y="2448001"/>
            <a:ext cx="1872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poor people for </a:t>
            </a:r>
            <a:r>
              <a:rPr lang="en-GB" sz="1200" b="1" u="sng" dirty="0"/>
              <a:t>Eid-</a:t>
            </a:r>
            <a:r>
              <a:rPr lang="en-GB" sz="1200" b="1" u="sng" dirty="0" err="1"/>
              <a:t>ul</a:t>
            </a:r>
            <a:r>
              <a:rPr lang="en-GB" sz="1200" b="1" u="sng" dirty="0"/>
              <a:t>-</a:t>
            </a:r>
            <a:r>
              <a:rPr lang="en-GB" sz="1200" dirty="0"/>
              <a:t>.</a:t>
            </a:r>
          </a:p>
        </p:txBody>
      </p:sp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8688384" y="2592001"/>
            <a:ext cx="1872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Fitr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sp>
        <p:nvSpPr>
          <p:cNvPr id="112" name="TextBox 3"/>
          <p:cNvSpPr txBox="1">
            <a:spLocks noChangeArrowheads="1"/>
          </p:cNvSpPr>
          <p:nvPr/>
        </p:nvSpPr>
        <p:spPr bwMode="auto">
          <a:xfrm>
            <a:off x="8688384" y="3960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Pilgrim </a:t>
            </a:r>
            <a:r>
              <a:rPr lang="en-GB" sz="1200" b="1" u="sng" dirty="0"/>
              <a:t>men</a:t>
            </a:r>
            <a:r>
              <a:rPr lang="en-GB" sz="1200" dirty="0"/>
              <a:t> then </a:t>
            </a:r>
            <a:r>
              <a:rPr lang="en-GB" sz="1200" b="1" u="sng" dirty="0"/>
              <a:t>shave</a:t>
            </a:r>
          </a:p>
        </p:txBody>
      </p:sp>
      <p:sp>
        <p:nvSpPr>
          <p:cNvPr id="113" name="TextBox 3"/>
          <p:cNvSpPr txBox="1">
            <a:spLocks noChangeArrowheads="1"/>
          </p:cNvSpPr>
          <p:nvPr/>
        </p:nvSpPr>
        <p:spPr bwMode="auto">
          <a:xfrm>
            <a:off x="8608800" y="4125601"/>
            <a:ext cx="205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their heads</a:t>
            </a:r>
            <a:r>
              <a:rPr lang="en-GB" sz="1200" dirty="0"/>
              <a:t> and </a:t>
            </a:r>
            <a:r>
              <a:rPr lang="en-GB" sz="1200" b="1" u="sng" dirty="0"/>
              <a:t>women cut</a:t>
            </a:r>
          </a:p>
        </p:txBody>
      </p:sp>
      <p:sp>
        <p:nvSpPr>
          <p:cNvPr id="114" name="TextBox 3"/>
          <p:cNvSpPr txBox="1">
            <a:spLocks noChangeArrowheads="1"/>
          </p:cNvSpPr>
          <p:nvPr/>
        </p:nvSpPr>
        <p:spPr bwMode="auto">
          <a:xfrm>
            <a:off x="8688288" y="4302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off a lock of their hair</a:t>
            </a:r>
            <a:r>
              <a:rPr lang="en-GB" sz="1200" dirty="0"/>
              <a:t>. </a:t>
            </a:r>
            <a:endParaRPr lang="en-GB" sz="1200" b="1" u="sng" dirty="0"/>
          </a:p>
        </p:txBody>
      </p:sp>
      <p:sp>
        <p:nvSpPr>
          <p:cNvPr id="115" name="TextBox 3"/>
          <p:cNvSpPr txBox="1">
            <a:spLocks noChangeArrowheads="1"/>
          </p:cNvSpPr>
          <p:nvPr/>
        </p:nvSpPr>
        <p:spPr bwMode="auto">
          <a:xfrm>
            <a:off x="8688288" y="4464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This is symbolic of being</a:t>
            </a:r>
            <a:endParaRPr lang="en-GB" sz="1200" b="1" u="sng" dirty="0"/>
          </a:p>
        </p:txBody>
      </p:sp>
      <p:sp>
        <p:nvSpPr>
          <p:cNvPr id="116" name="TextBox 3"/>
          <p:cNvSpPr txBox="1">
            <a:spLocks noChangeArrowheads="1"/>
          </p:cNvSpPr>
          <p:nvPr/>
        </p:nvSpPr>
        <p:spPr bwMode="auto">
          <a:xfrm>
            <a:off x="8688288" y="4644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cleansed</a:t>
            </a:r>
            <a:r>
              <a:rPr lang="en-GB" sz="1200" dirty="0"/>
              <a:t>. Pilgrims are now</a:t>
            </a:r>
            <a:endParaRPr lang="en-GB" sz="1200" b="1" u="sng" dirty="0"/>
          </a:p>
        </p:txBody>
      </p:sp>
      <p:sp>
        <p:nvSpPr>
          <p:cNvPr id="117" name="TextBox 3"/>
          <p:cNvSpPr txBox="1">
            <a:spLocks noChangeArrowheads="1"/>
          </p:cNvSpPr>
          <p:nvPr/>
        </p:nvSpPr>
        <p:spPr bwMode="auto">
          <a:xfrm>
            <a:off x="8688288" y="4824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allowed to wear normal</a:t>
            </a:r>
            <a:endParaRPr lang="en-GB" sz="1200" b="1" u="sng" dirty="0"/>
          </a:p>
        </p:txBody>
      </p:sp>
      <p:sp>
        <p:nvSpPr>
          <p:cNvPr id="118" name="TextBox 3"/>
          <p:cNvSpPr txBox="1">
            <a:spLocks noChangeArrowheads="1"/>
          </p:cNvSpPr>
          <p:nvPr/>
        </p:nvSpPr>
        <p:spPr bwMode="auto">
          <a:xfrm>
            <a:off x="8688288" y="5004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clothes and spend the next </a:t>
            </a:r>
            <a:endParaRPr lang="en-GB" sz="1200" b="1" u="sng" dirty="0"/>
          </a:p>
        </p:txBody>
      </p:sp>
      <p:sp>
        <p:nvSpPr>
          <p:cNvPr id="119" name="TextBox 3"/>
          <p:cNvSpPr txBox="1">
            <a:spLocks noChangeArrowheads="1"/>
          </p:cNvSpPr>
          <p:nvPr/>
        </p:nvSpPr>
        <p:spPr bwMode="auto">
          <a:xfrm>
            <a:off x="8608800" y="5166001"/>
            <a:ext cx="205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two or three nights in </a:t>
            </a:r>
            <a:r>
              <a:rPr lang="en-GB" sz="1200" b="1" u="sng" dirty="0"/>
              <a:t>Mina</a:t>
            </a:r>
          </a:p>
        </p:txBody>
      </p:sp>
      <p:sp>
        <p:nvSpPr>
          <p:cNvPr id="120" name="TextBox 3"/>
          <p:cNvSpPr txBox="1">
            <a:spLocks noChangeArrowheads="1"/>
          </p:cNvSpPr>
          <p:nvPr/>
        </p:nvSpPr>
        <p:spPr bwMode="auto">
          <a:xfrm>
            <a:off x="8688288" y="5346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each day returning to the</a:t>
            </a:r>
            <a:endParaRPr lang="en-GB" sz="1200" b="1" u="sng" dirty="0"/>
          </a:p>
        </p:txBody>
      </p:sp>
      <p:sp>
        <p:nvSpPr>
          <p:cNvPr id="121" name="TextBox 3"/>
          <p:cNvSpPr txBox="1">
            <a:spLocks noChangeArrowheads="1"/>
          </p:cNvSpPr>
          <p:nvPr/>
        </p:nvSpPr>
        <p:spPr bwMode="auto">
          <a:xfrm>
            <a:off x="8688288" y="5508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Jamaraat</a:t>
            </a:r>
            <a:r>
              <a:rPr lang="en-GB" sz="1200" dirty="0"/>
              <a:t> to throw stones.</a:t>
            </a:r>
            <a:endParaRPr lang="en-GB" sz="1200" b="1" u="sng" dirty="0"/>
          </a:p>
        </p:txBody>
      </p:sp>
      <p:sp>
        <p:nvSpPr>
          <p:cNvPr id="122" name="TextBox 3"/>
          <p:cNvSpPr txBox="1">
            <a:spLocks noChangeArrowheads="1"/>
          </p:cNvSpPr>
          <p:nvPr/>
        </p:nvSpPr>
        <p:spPr bwMode="auto">
          <a:xfrm>
            <a:off x="8688288" y="5688001"/>
            <a:ext cx="1872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Hajj</a:t>
            </a:r>
            <a:r>
              <a:rPr lang="en-GB" sz="1200" dirty="0"/>
              <a:t> ends circling the</a:t>
            </a:r>
          </a:p>
        </p:txBody>
      </p:sp>
      <p:sp>
        <p:nvSpPr>
          <p:cNvPr id="123" name="TextBox 3"/>
          <p:cNvSpPr txBox="1">
            <a:spLocks noChangeArrowheads="1"/>
          </p:cNvSpPr>
          <p:nvPr/>
        </p:nvSpPr>
        <p:spPr bwMode="auto">
          <a:xfrm>
            <a:off x="8608800" y="5832001"/>
            <a:ext cx="205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Ka’abah </a:t>
            </a:r>
            <a:r>
              <a:rPr lang="en-GB" sz="1200" dirty="0"/>
              <a:t>again </a:t>
            </a:r>
            <a:r>
              <a:rPr lang="en-GB" sz="1200" b="1" u="sng" dirty="0"/>
              <a:t>seven</a:t>
            </a:r>
            <a:r>
              <a:rPr lang="en-GB" sz="1200" dirty="0"/>
              <a:t> times.</a:t>
            </a:r>
            <a:endParaRPr lang="en-GB" sz="1200" b="1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5322000" y="756000"/>
            <a:ext cx="1558800" cy="1044000"/>
            <a:chOff x="3798000" y="756000"/>
            <a:chExt cx="1558800" cy="1044000"/>
          </a:xfrm>
        </p:grpSpPr>
        <p:pic>
          <p:nvPicPr>
            <p:cNvPr id="43" name="Picture 42" descr="Large area of land covered with white topped marquee tents for miles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000" y="756000"/>
              <a:ext cx="1558800" cy="10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Rectangle 123"/>
            <p:cNvSpPr/>
            <p:nvPr/>
          </p:nvSpPr>
          <p:spPr>
            <a:xfrm>
              <a:off x="3798000" y="756000"/>
              <a:ext cx="252000" cy="2520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0000" y="756000"/>
            <a:ext cx="1558800" cy="1044000"/>
            <a:chOff x="5526000" y="756000"/>
            <a:chExt cx="1558800" cy="1044000"/>
          </a:xfrm>
        </p:grpSpPr>
        <p:pic>
          <p:nvPicPr>
            <p:cNvPr id="15" name="Picture 12" descr="Plain of Muzdalifah at night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000" y="756000"/>
              <a:ext cx="1558800" cy="10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Rectangle 124"/>
            <p:cNvSpPr/>
            <p:nvPr/>
          </p:nvSpPr>
          <p:spPr>
            <a:xfrm>
              <a:off x="5526000" y="756000"/>
              <a:ext cx="252000" cy="2520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32000" y="756000"/>
            <a:ext cx="1558800" cy="1044000"/>
            <a:chOff x="7308000" y="756000"/>
            <a:chExt cx="1558800" cy="1044000"/>
          </a:xfrm>
        </p:grpSpPr>
        <p:pic>
          <p:nvPicPr>
            <p:cNvPr id="13" name="Picture 16" descr="Crowd of people waiting for the Qurbani meat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000" y="756000"/>
              <a:ext cx="1558800" cy="10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Rectangle 125"/>
            <p:cNvSpPr/>
            <p:nvPr/>
          </p:nvSpPr>
          <p:spPr>
            <a:xfrm>
              <a:off x="7308000" y="756000"/>
              <a:ext cx="252000" cy="2520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7</a:t>
              </a: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4000" y="2880000"/>
            <a:ext cx="252000" cy="2520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orbel" panose="020B0503020204020204" pitchFamily="34" charset="0"/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22000" y="2880000"/>
            <a:ext cx="1558800" cy="1044000"/>
            <a:chOff x="3798000" y="2880000"/>
            <a:chExt cx="1558800" cy="1044000"/>
          </a:xfrm>
        </p:grpSpPr>
        <p:pic>
          <p:nvPicPr>
            <p:cNvPr id="10" name="Picture 10" descr="Mountain on the plain of Arafat where dozens of people  dressed in white sit in contemplation and prayer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000" y="2880000"/>
              <a:ext cx="1558800" cy="10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Rectangle 127"/>
            <p:cNvSpPr/>
            <p:nvPr/>
          </p:nvSpPr>
          <p:spPr>
            <a:xfrm>
              <a:off x="3798000" y="2880000"/>
              <a:ext cx="252000" cy="2520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50000" y="2880000"/>
            <a:ext cx="1558800" cy="1044000"/>
            <a:chOff x="5526000" y="2880000"/>
            <a:chExt cx="1558800" cy="1044000"/>
          </a:xfrm>
        </p:grpSpPr>
        <p:pic>
          <p:nvPicPr>
            <p:cNvPr id="12" name="Picture 2" descr="http://clikhear.palmbeachpost.com/wp-content/uploads/2011/11/hajj.jp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000" y="2880000"/>
              <a:ext cx="1558800" cy="10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5526000" y="2880000"/>
              <a:ext cx="252000" cy="2520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832000" y="2880000"/>
            <a:ext cx="1558800" cy="1044000"/>
            <a:chOff x="7308000" y="2880000"/>
            <a:chExt cx="1558800" cy="1044000"/>
          </a:xfrm>
        </p:grpSpPr>
        <p:pic>
          <p:nvPicPr>
            <p:cNvPr id="11" name="Picture 18" descr="A man with a shaved head shaving another man's head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000" y="2880000"/>
              <a:ext cx="1558800" cy="10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Rectangle 129"/>
            <p:cNvSpPr/>
            <p:nvPr/>
          </p:nvSpPr>
          <p:spPr>
            <a:xfrm>
              <a:off x="7308000" y="2880000"/>
              <a:ext cx="252000" cy="2520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8</a:t>
              </a:r>
            </a:p>
          </p:txBody>
        </p:sp>
      </p:grp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1487488" y="1512001"/>
            <a:ext cx="2123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It takes place in the </a:t>
            </a:r>
            <a:r>
              <a:rPr lang="en-GB" sz="1200" b="1" u="sng" dirty="0"/>
              <a:t>twelfth</a:t>
            </a:r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1618066" y="1656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month of the Muslim</a:t>
            </a:r>
          </a:p>
        </p:txBody>
      </p:sp>
      <p:sp>
        <p:nvSpPr>
          <p:cNvPr id="133" name="TextBox 3"/>
          <p:cNvSpPr txBox="1">
            <a:spLocks noChangeArrowheads="1"/>
          </p:cNvSpPr>
          <p:nvPr/>
        </p:nvSpPr>
        <p:spPr bwMode="auto">
          <a:xfrm>
            <a:off x="1466372" y="1800001"/>
            <a:ext cx="21237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calendar.</a:t>
            </a:r>
          </a:p>
        </p:txBody>
      </p:sp>
      <p:sp>
        <p:nvSpPr>
          <p:cNvPr id="134" name="TextBox 3"/>
          <p:cNvSpPr txBox="1">
            <a:spLocks noChangeArrowheads="1"/>
          </p:cNvSpPr>
          <p:nvPr/>
        </p:nvSpPr>
        <p:spPr bwMode="auto">
          <a:xfrm>
            <a:off x="1631504" y="41256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physically and financially</a:t>
            </a:r>
          </a:p>
        </p:txBody>
      </p:sp>
      <p:sp>
        <p:nvSpPr>
          <p:cNvPr id="135" name="TextBox 3"/>
          <p:cNvSpPr txBox="1">
            <a:spLocks noChangeArrowheads="1"/>
          </p:cNvSpPr>
          <p:nvPr/>
        </p:nvSpPr>
        <p:spPr bwMode="auto">
          <a:xfrm>
            <a:off x="1618066" y="4302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able must complete </a:t>
            </a:r>
            <a:r>
              <a:rPr lang="en-GB" sz="1200" b="1" u="sng" dirty="0"/>
              <a:t>Hajj</a:t>
            </a:r>
            <a:endParaRPr lang="en-GB" sz="1200" dirty="0"/>
          </a:p>
        </p:txBody>
      </p:sp>
      <p:sp>
        <p:nvSpPr>
          <p:cNvPr id="136" name="TextBox 3"/>
          <p:cNvSpPr txBox="1">
            <a:spLocks noChangeArrowheads="1"/>
          </p:cNvSpPr>
          <p:nvPr/>
        </p:nvSpPr>
        <p:spPr bwMode="auto">
          <a:xfrm>
            <a:off x="1632000" y="4464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once in their lifetime</a:t>
            </a:r>
            <a:r>
              <a:rPr lang="en-GB" sz="1200" dirty="0"/>
              <a:t>..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01" y="2088000"/>
            <a:ext cx="1785811" cy="18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7" name="TextBox 3"/>
          <p:cNvSpPr txBox="1">
            <a:spLocks noChangeArrowheads="1"/>
          </p:cNvSpPr>
          <p:nvPr/>
        </p:nvSpPr>
        <p:spPr bwMode="auto">
          <a:xfrm>
            <a:off x="1604627" y="3960001"/>
            <a:ext cx="18990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Every Muslim who is</a:t>
            </a:r>
          </a:p>
        </p:txBody>
      </p:sp>
      <p:sp>
        <p:nvSpPr>
          <p:cNvPr id="138" name="TextBox 3"/>
          <p:cNvSpPr txBox="1">
            <a:spLocks noChangeArrowheads="1"/>
          </p:cNvSpPr>
          <p:nvPr/>
        </p:nvSpPr>
        <p:spPr bwMode="auto">
          <a:xfrm>
            <a:off x="1631504" y="4644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Prophet Muhammad</a:t>
            </a:r>
            <a:endParaRPr lang="en-GB" sz="1200" dirty="0"/>
          </a:p>
        </p:txBody>
      </p:sp>
      <p:sp>
        <p:nvSpPr>
          <p:cNvPr id="139" name="TextBox 3"/>
          <p:cNvSpPr txBox="1">
            <a:spLocks noChangeArrowheads="1"/>
          </p:cNvSpPr>
          <p:nvPr/>
        </p:nvSpPr>
        <p:spPr bwMode="auto">
          <a:xfrm>
            <a:off x="1524000" y="4824001"/>
            <a:ext cx="2066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(pbuh) </a:t>
            </a:r>
            <a:r>
              <a:rPr lang="en-GB" sz="1200" dirty="0"/>
              <a:t>performed </a:t>
            </a:r>
            <a:r>
              <a:rPr lang="en-GB" sz="1200" b="1" u="sng" dirty="0"/>
              <a:t>Hajj</a:t>
            </a:r>
            <a:r>
              <a:rPr lang="en-GB" sz="1200" dirty="0"/>
              <a:t> once</a:t>
            </a:r>
          </a:p>
        </p:txBody>
      </p:sp>
      <p:sp>
        <p:nvSpPr>
          <p:cNvPr id="140" name="TextBox 3"/>
          <p:cNvSpPr txBox="1">
            <a:spLocks noChangeArrowheads="1"/>
          </p:cNvSpPr>
          <p:nvPr/>
        </p:nvSpPr>
        <p:spPr bwMode="auto">
          <a:xfrm>
            <a:off x="1524000" y="5004001"/>
            <a:ext cx="2066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in his lifetime in memory</a:t>
            </a:r>
          </a:p>
        </p:txBody>
      </p:sp>
      <p:sp>
        <p:nvSpPr>
          <p:cNvPr id="141" name="TextBox 3"/>
          <p:cNvSpPr txBox="1">
            <a:spLocks noChangeArrowheads="1"/>
          </p:cNvSpPr>
          <p:nvPr/>
        </p:nvSpPr>
        <p:spPr bwMode="auto">
          <a:xfrm>
            <a:off x="1631504" y="5166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of </a:t>
            </a:r>
            <a:r>
              <a:rPr lang="en-GB" sz="1200" b="1" u="sng" dirty="0"/>
              <a:t>Prophet Abraham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sp>
        <p:nvSpPr>
          <p:cNvPr id="142" name="TextBox 3"/>
          <p:cNvSpPr txBox="1">
            <a:spLocks noChangeArrowheads="1"/>
          </p:cNvSpPr>
          <p:nvPr/>
        </p:nvSpPr>
        <p:spPr bwMode="auto">
          <a:xfrm>
            <a:off x="1631504" y="5346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Many Muslims choose to</a:t>
            </a:r>
          </a:p>
        </p:txBody>
      </p:sp>
      <p:sp>
        <p:nvSpPr>
          <p:cNvPr id="143" name="TextBox 3"/>
          <p:cNvSpPr txBox="1">
            <a:spLocks noChangeArrowheads="1"/>
          </p:cNvSpPr>
          <p:nvPr/>
        </p:nvSpPr>
        <p:spPr bwMode="auto">
          <a:xfrm>
            <a:off x="1631504" y="550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visit </a:t>
            </a:r>
            <a:r>
              <a:rPr lang="en-GB" sz="1200" b="1" u="sng" dirty="0"/>
              <a:t>Medina </a:t>
            </a:r>
            <a:r>
              <a:rPr lang="en-GB" sz="1200" dirty="0"/>
              <a:t>the place of</a:t>
            </a:r>
            <a:endParaRPr lang="en-GB" sz="1200" b="1" u="sng" dirty="0"/>
          </a:p>
        </p:txBody>
      </p:sp>
      <p:sp>
        <p:nvSpPr>
          <p:cNvPr id="144" name="TextBox 3"/>
          <p:cNvSpPr txBox="1">
            <a:spLocks noChangeArrowheads="1"/>
          </p:cNvSpPr>
          <p:nvPr/>
        </p:nvSpPr>
        <p:spPr bwMode="auto">
          <a:xfrm>
            <a:off x="1631504" y="5688001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Prophet Muhammad’s</a:t>
            </a:r>
            <a:endParaRPr lang="en-GB" sz="1200" dirty="0"/>
          </a:p>
        </p:txBody>
      </p:sp>
      <p:sp>
        <p:nvSpPr>
          <p:cNvPr id="145" name="TextBox 3"/>
          <p:cNvSpPr txBox="1">
            <a:spLocks noChangeArrowheads="1"/>
          </p:cNvSpPr>
          <p:nvPr/>
        </p:nvSpPr>
        <p:spPr bwMode="auto">
          <a:xfrm>
            <a:off x="1487488" y="5832001"/>
            <a:ext cx="2066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(pbuh)</a:t>
            </a:r>
            <a:r>
              <a:rPr lang="en-GB" sz="1200" dirty="0"/>
              <a:t> grave after </a:t>
            </a:r>
            <a:r>
              <a:rPr lang="en-GB" sz="1200" b="1" u="sng" dirty="0"/>
              <a:t>Hajj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07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01" y="684000"/>
            <a:ext cx="410399" cy="46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04626" y="107285"/>
            <a:ext cx="8955870" cy="66340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04626" y="96888"/>
            <a:ext cx="8955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Introduction to Sikhism</a:t>
            </a:r>
            <a:endParaRPr lang="en-GB" sz="1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68000" y="360000"/>
            <a:ext cx="88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8000" y="648000"/>
            <a:ext cx="88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68000" y="1152000"/>
            <a:ext cx="883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668000" y="756001"/>
            <a:ext cx="111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dirty="0"/>
              <a:t>Sikhism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83632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68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36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524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624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24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88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44072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36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08000" y="360000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836000" y="756001"/>
            <a:ext cx="972000" cy="2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FF0000"/>
                </a:solidFill>
              </a:rPr>
              <a:t>Guru Nanak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808000" y="756001"/>
            <a:ext cx="936072" cy="2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FF0000"/>
                </a:solidFill>
              </a:rPr>
              <a:t>510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820001" y="360001"/>
            <a:ext cx="1079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dirty="0"/>
              <a:t>God/s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936000" y="360000"/>
            <a:ext cx="898568" cy="2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dirty="0"/>
              <a:t>Worship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4836000" y="360000"/>
            <a:ext cx="972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dirty="0"/>
              <a:t> Founders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5807968" y="360001"/>
            <a:ext cx="9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 b="1" dirty="0"/>
              <a:t>  </a:t>
            </a:r>
            <a:r>
              <a:rPr lang="en-GB" sz="1200" b="1" dirty="0"/>
              <a:t>How old?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6744072" y="360001"/>
            <a:ext cx="1080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dirty="0"/>
              <a:t>Holy Book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7824192" y="360001"/>
            <a:ext cx="9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dirty="0"/>
              <a:t>Afterlife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8760297" y="360001"/>
            <a:ext cx="864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dirty="0"/>
              <a:t>Symbol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9624392" y="360001"/>
            <a:ext cx="836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000" b="1" dirty="0"/>
              <a:t>  </a:t>
            </a:r>
            <a:r>
              <a:rPr lang="en-GB" sz="1200" b="1" dirty="0"/>
              <a:t>Festival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84001" y="684001"/>
            <a:ext cx="1151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1 God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83632" y="828001"/>
            <a:ext cx="1151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Waheguru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44440" y="684001"/>
            <a:ext cx="1043560" cy="282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Guru Granth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44440" y="828001"/>
            <a:ext cx="1043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rbel" panose="020B0503020204020204" pitchFamily="34" charset="0"/>
              </a:rPr>
              <a:t>Sahib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972000" y="756001"/>
            <a:ext cx="8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FF0000"/>
                </a:solidFill>
              </a:rPr>
              <a:t>Gurdwara</a:t>
            </a: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9624488" y="756001"/>
            <a:ext cx="881512" cy="2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FF0000"/>
                </a:solidFill>
              </a:rPr>
              <a:t>Baisakhi</a:t>
            </a: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7680176" y="756001"/>
            <a:ext cx="1152128" cy="2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FF0000"/>
                </a:solidFill>
              </a:rPr>
              <a:t> Reincarnation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704000" y="1268760"/>
            <a:ext cx="87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22" y="1556792"/>
            <a:ext cx="3229918" cy="44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1604627" y="1268761"/>
            <a:ext cx="4477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The Gurdwara</a:t>
            </a:r>
            <a:endParaRPr lang="en-GB" sz="14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75951" y="1368000"/>
            <a:ext cx="0" cy="46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04627" y="6012001"/>
            <a:ext cx="8955869" cy="307777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rbel" panose="020B0503020204020204" pitchFamily="34" charset="0"/>
              </a:rPr>
              <a:t>Retrieval Success Criteria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68001" y="6300000"/>
            <a:ext cx="2821727" cy="396000"/>
          </a:xfrm>
          <a:prstGeom prst="rect">
            <a:avLst/>
          </a:prstGeom>
          <a:solidFill>
            <a:srgbClr val="FF0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92001" y="6300000"/>
            <a:ext cx="2821727" cy="396000"/>
          </a:xfrm>
          <a:prstGeom prst="rect">
            <a:avLst/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7680176" y="6300000"/>
            <a:ext cx="2821726" cy="396000"/>
          </a:xfrm>
          <a:prstGeom prst="rect">
            <a:avLst/>
          </a:prstGeom>
          <a:solidFill>
            <a:srgbClr val="00B05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668001" y="63000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What are the main features of the layout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68001" y="64440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of the gurdwara?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84952" y="63000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What are the main items used in Sikh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84801" y="6444001"/>
            <a:ext cx="2822401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worship?</a:t>
            </a:r>
            <a:endParaRPr lang="en-GB" sz="1200" u="sng" dirty="0">
              <a:latin typeface="Corbel" panose="020B05030202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23592" y="2492896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976038" y="4581128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187976" y="2302779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836000" y="2249252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120142" y="3645096"/>
            <a:ext cx="216024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159896" y="4500000"/>
            <a:ext cx="216024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087888" y="5085232"/>
            <a:ext cx="216024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078864" y="2698824"/>
            <a:ext cx="568865" cy="342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753554" y="4499999"/>
            <a:ext cx="568865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4943920" y="5661248"/>
            <a:ext cx="43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402568" y="1645200"/>
            <a:ext cx="973352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976038" y="1646327"/>
            <a:ext cx="612000" cy="36000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692000" y="1656000"/>
            <a:ext cx="612000" cy="360000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52920" y="3164732"/>
            <a:ext cx="756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2855640" y="1700808"/>
            <a:ext cx="86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007864" y="3825072"/>
            <a:ext cx="86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151784" y="5877272"/>
            <a:ext cx="864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684800" y="4698000"/>
            <a:ext cx="149768" cy="603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8" name="Rectangle 2047"/>
          <p:cNvSpPr/>
          <p:nvPr/>
        </p:nvSpPr>
        <p:spPr>
          <a:xfrm>
            <a:off x="3936000" y="2052001"/>
            <a:ext cx="1368000" cy="140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9" name="Rectangle 2048"/>
          <p:cNvSpPr/>
          <p:nvPr/>
        </p:nvSpPr>
        <p:spPr>
          <a:xfrm>
            <a:off x="3974216" y="2060064"/>
            <a:ext cx="504000" cy="13642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800000" y="2060065"/>
            <a:ext cx="504000" cy="13642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2820000" y="2772001"/>
            <a:ext cx="1008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Langar Hall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1434002" y="2626288"/>
            <a:ext cx="2196000" cy="277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Kitchen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51584" y="4536001"/>
            <a:ext cx="144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School Room/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351744" y="468000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Library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08000" y="1764001"/>
            <a:ext cx="54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Takht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28000" y="1702801"/>
            <a:ext cx="54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Ragis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51896" y="3224010"/>
            <a:ext cx="1008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Diwan Hall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3720000" y="2610000"/>
            <a:ext cx="100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Female Area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4548000" y="2610000"/>
            <a:ext cx="100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Male Area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55752" y="1620001"/>
            <a:ext cx="97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Guru Granth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55640" y="1764001"/>
            <a:ext cx="9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Sahib Room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3432763" y="4881252"/>
            <a:ext cx="1282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Shoe racks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4091867" y="4881601"/>
            <a:ext cx="1282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Wash basins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00000" y="3816001"/>
            <a:ext cx="104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Foyer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4818000" y="3834000"/>
            <a:ext cx="792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Office</a:t>
            </a:r>
          </a:p>
        </p:txBody>
      </p:sp>
      <p:sp>
        <p:nvSpPr>
          <p:cNvPr id="88" name="TextBox 87"/>
          <p:cNvSpPr txBox="1"/>
          <p:nvPr/>
        </p:nvSpPr>
        <p:spPr>
          <a:xfrm rot="16200000">
            <a:off x="4673889" y="4878000"/>
            <a:ext cx="1116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Toilets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35760" y="5796001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Steps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19952" y="5652001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Nishan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620000" y="5796001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Sahib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595051" y="6300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How is equality, a key Sikh teaching, shown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95052" y="6480001"/>
            <a:ext cx="2965445" cy="276999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 in the gurdwara?</a:t>
            </a:r>
          </a:p>
        </p:txBody>
      </p:sp>
      <p:sp>
        <p:nvSpPr>
          <p:cNvPr id="94" name="TextBox 3"/>
          <p:cNvSpPr txBox="1">
            <a:spLocks noChangeArrowheads="1"/>
          </p:cNvSpPr>
          <p:nvPr/>
        </p:nvSpPr>
        <p:spPr bwMode="auto">
          <a:xfrm>
            <a:off x="6082562" y="2448001"/>
            <a:ext cx="4477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b="1" u="sng" dirty="0"/>
              <a:t>Sikh Worship</a:t>
            </a:r>
            <a:endParaRPr lang="en-GB" sz="1400" b="1" dirty="0"/>
          </a:p>
        </p:txBody>
      </p:sp>
      <p:sp>
        <p:nvSpPr>
          <p:cNvPr id="95" name="TextBox 3"/>
          <p:cNvSpPr txBox="1">
            <a:spLocks noChangeArrowheads="1"/>
          </p:cNvSpPr>
          <p:nvPr/>
        </p:nvSpPr>
        <p:spPr bwMode="auto">
          <a:xfrm>
            <a:off x="6102862" y="1268761"/>
            <a:ext cx="4565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Takht</a:t>
            </a:r>
            <a:r>
              <a:rPr lang="en-GB" sz="1200" dirty="0"/>
              <a:t>: The raised platform on which the Guru Granth Sahib is placed. </a:t>
            </a:r>
            <a:endParaRPr lang="en-GB" sz="1200" b="1" u="sng" dirty="0"/>
          </a:p>
        </p:txBody>
      </p:sp>
      <p:sp>
        <p:nvSpPr>
          <p:cNvPr id="97" name="TextBox 3"/>
          <p:cNvSpPr txBox="1">
            <a:spLocks noChangeArrowheads="1"/>
          </p:cNvSpPr>
          <p:nvPr/>
        </p:nvSpPr>
        <p:spPr bwMode="auto">
          <a:xfrm>
            <a:off x="6103201" y="1440001"/>
            <a:ext cx="44576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Palki</a:t>
            </a:r>
            <a:r>
              <a:rPr lang="en-GB" sz="1200" dirty="0"/>
              <a:t>: The canopy above the Guru Granth Sahib.</a:t>
            </a:r>
            <a:endParaRPr lang="en-GB" sz="1200" b="1" u="sng" dirty="0"/>
          </a:p>
        </p:txBody>
      </p:sp>
      <p:sp>
        <p:nvSpPr>
          <p:cNvPr id="98" name="TextBox 3"/>
          <p:cNvSpPr txBox="1">
            <a:spLocks noChangeArrowheads="1"/>
          </p:cNvSpPr>
          <p:nvPr/>
        </p:nvSpPr>
        <p:spPr bwMode="auto">
          <a:xfrm>
            <a:off x="6103201" y="1800001"/>
            <a:ext cx="44576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Diwan Hall</a:t>
            </a:r>
            <a:r>
              <a:rPr lang="en-GB" sz="1200" dirty="0"/>
              <a:t>: The main prayer hall.   </a:t>
            </a:r>
            <a:endParaRPr lang="en-GB" sz="1200" b="1" u="sng" dirty="0"/>
          </a:p>
        </p:txBody>
      </p:sp>
      <p:sp>
        <p:nvSpPr>
          <p:cNvPr id="99" name="TextBox 3"/>
          <p:cNvSpPr txBox="1">
            <a:spLocks noChangeArrowheads="1"/>
          </p:cNvSpPr>
          <p:nvPr/>
        </p:nvSpPr>
        <p:spPr bwMode="auto">
          <a:xfrm>
            <a:off x="6103200" y="1980001"/>
            <a:ext cx="456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Langar Hall</a:t>
            </a:r>
            <a:r>
              <a:rPr lang="en-GB" sz="1200" dirty="0"/>
              <a:t>: Dining hall where everyone can share a meal for free.</a:t>
            </a:r>
            <a:endParaRPr lang="en-GB" sz="1200" b="1" u="sng" dirty="0"/>
          </a:p>
        </p:txBody>
      </p:sp>
      <p:sp>
        <p:nvSpPr>
          <p:cNvPr id="100" name="TextBox 3"/>
          <p:cNvSpPr txBox="1">
            <a:spLocks noChangeArrowheads="1"/>
          </p:cNvSpPr>
          <p:nvPr/>
        </p:nvSpPr>
        <p:spPr bwMode="auto">
          <a:xfrm>
            <a:off x="6103200" y="2160001"/>
            <a:ext cx="456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Nishan Sahib</a:t>
            </a:r>
            <a:r>
              <a:rPr lang="en-GB" sz="1200" dirty="0"/>
              <a:t>: The orange flag displaying  the Sikh symbol. </a:t>
            </a:r>
            <a:endParaRPr lang="en-GB" sz="1200" b="1" u="sng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6168008" y="2448000"/>
            <a:ext cx="43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6096001" y="2664000"/>
            <a:ext cx="446483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‘</a:t>
            </a:r>
            <a:r>
              <a:rPr lang="en-GB" sz="1200" b="1" u="sng" dirty="0"/>
              <a:t>Gurdwara</a:t>
            </a:r>
            <a:r>
              <a:rPr lang="en-GB" sz="1200" dirty="0"/>
              <a:t>’ means ‘guru’s door’ so a gurdwara is God’s house and is. </a:t>
            </a:r>
            <a:endParaRPr lang="en-GB" sz="1200" b="1" u="sng" dirty="0"/>
          </a:p>
        </p:txBody>
      </p:sp>
      <p:sp>
        <p:nvSpPr>
          <p:cNvPr id="103" name="TextBox 3"/>
          <p:cNvSpPr txBox="1">
            <a:spLocks noChangeArrowheads="1"/>
          </p:cNvSpPr>
          <p:nvPr/>
        </p:nvSpPr>
        <p:spPr bwMode="auto">
          <a:xfrm>
            <a:off x="6096000" y="2844001"/>
            <a:ext cx="446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anywhere where there is a </a:t>
            </a:r>
            <a:r>
              <a:rPr lang="en-GB" sz="1200" b="1" u="sng" dirty="0"/>
              <a:t>Guru Granth Sahib</a:t>
            </a:r>
            <a:r>
              <a:rPr lang="en-GB" sz="1200" dirty="0"/>
              <a:t>. Before</a:t>
            </a:r>
          </a:p>
        </p:txBody>
      </p:sp>
      <p:sp>
        <p:nvSpPr>
          <p:cNvPr id="104" name="TextBox 3"/>
          <p:cNvSpPr txBox="1">
            <a:spLocks noChangeArrowheads="1"/>
          </p:cNvSpPr>
          <p:nvPr/>
        </p:nvSpPr>
        <p:spPr bwMode="auto">
          <a:xfrm>
            <a:off x="6096000" y="3024001"/>
            <a:ext cx="446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entering the </a:t>
            </a:r>
            <a:r>
              <a:rPr lang="en-GB" sz="1200" b="1" u="sng" dirty="0"/>
              <a:t>diwan hall </a:t>
            </a:r>
            <a:r>
              <a:rPr lang="en-GB" sz="1200" dirty="0"/>
              <a:t>Sikhs remove their </a:t>
            </a:r>
            <a:r>
              <a:rPr lang="en-GB" sz="1200" b="1" u="sng" dirty="0"/>
              <a:t>shoes</a:t>
            </a:r>
            <a:r>
              <a:rPr lang="en-GB" sz="1200" dirty="0"/>
              <a:t>, </a:t>
            </a:r>
            <a:r>
              <a:rPr lang="en-GB" sz="1200" b="1" u="sng" dirty="0"/>
              <a:t>cover their head </a:t>
            </a:r>
          </a:p>
        </p:txBody>
      </p:sp>
      <p:sp>
        <p:nvSpPr>
          <p:cNvPr id="105" name="TextBox 3"/>
          <p:cNvSpPr txBox="1">
            <a:spLocks noChangeArrowheads="1"/>
          </p:cNvSpPr>
          <p:nvPr/>
        </p:nvSpPr>
        <p:spPr bwMode="auto">
          <a:xfrm>
            <a:off x="6096000" y="3204001"/>
            <a:ext cx="446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and </a:t>
            </a:r>
            <a:r>
              <a:rPr lang="en-GB" sz="1200" b="1" u="sng" dirty="0"/>
              <a:t>wash their hands and feet</a:t>
            </a:r>
            <a:r>
              <a:rPr lang="en-GB" sz="1200" dirty="0"/>
              <a:t>. Sikhs walk down the </a:t>
            </a:r>
            <a:r>
              <a:rPr lang="en-GB" sz="1200" b="1" u="sng" dirty="0"/>
              <a:t>aisle</a:t>
            </a:r>
            <a:r>
              <a:rPr lang="en-GB" sz="1200" dirty="0"/>
              <a:t> kneel or </a:t>
            </a:r>
            <a:endParaRPr lang="en-GB" sz="1200" b="1" u="sng" dirty="0"/>
          </a:p>
        </p:txBody>
      </p:sp>
      <p:sp>
        <p:nvSpPr>
          <p:cNvPr id="106" name="TextBox 3"/>
          <p:cNvSpPr txBox="1">
            <a:spLocks noChangeArrowheads="1"/>
          </p:cNvSpPr>
          <p:nvPr/>
        </p:nvSpPr>
        <p:spPr bwMode="auto">
          <a:xfrm>
            <a:off x="6096000" y="3384001"/>
            <a:ext cx="446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bow and make offerings of money, flowers or food to show </a:t>
            </a:r>
            <a:r>
              <a:rPr lang="en-GB" sz="1200" b="1" u="sng" dirty="0"/>
              <a:t>respect</a:t>
            </a:r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4152000" y="2610000"/>
            <a:ext cx="100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Aisle</a:t>
            </a:r>
          </a:p>
        </p:txBody>
      </p:sp>
      <p:sp>
        <p:nvSpPr>
          <p:cNvPr id="108" name="TextBox 3"/>
          <p:cNvSpPr txBox="1">
            <a:spLocks noChangeArrowheads="1"/>
          </p:cNvSpPr>
          <p:nvPr/>
        </p:nvSpPr>
        <p:spPr bwMode="auto">
          <a:xfrm>
            <a:off x="6096000" y="3744001"/>
            <a:ext cx="446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sits on the floor to show </a:t>
            </a:r>
            <a:r>
              <a:rPr lang="en-GB" sz="1200" b="1" u="sng" dirty="0"/>
              <a:t>equality</a:t>
            </a:r>
            <a:r>
              <a:rPr lang="en-GB" sz="1200" b="1" dirty="0"/>
              <a:t>.</a:t>
            </a:r>
            <a:endParaRPr lang="en-GB" sz="1200" b="1" u="sng" dirty="0"/>
          </a:p>
        </p:txBody>
      </p:sp>
      <p:sp>
        <p:nvSpPr>
          <p:cNvPr id="109" name="TextBox 3"/>
          <p:cNvSpPr txBox="1">
            <a:spLocks noChangeArrowheads="1"/>
          </p:cNvSpPr>
          <p:nvPr/>
        </p:nvSpPr>
        <p:spPr bwMode="auto">
          <a:xfrm>
            <a:off x="6096000" y="3924001"/>
            <a:ext cx="446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</a:t>
            </a:r>
            <a:r>
              <a:rPr lang="en-GB" sz="1200" b="1" u="sng" dirty="0"/>
              <a:t>Guru Granth Sahib</a:t>
            </a:r>
            <a:r>
              <a:rPr lang="en-GB" sz="1200" dirty="0"/>
              <a:t> is read to the </a:t>
            </a:r>
            <a:r>
              <a:rPr lang="en-GB" sz="1200" b="1" u="sng" dirty="0"/>
              <a:t>congregation</a:t>
            </a:r>
            <a:r>
              <a:rPr lang="en-GB" sz="1200" dirty="0"/>
              <a:t> by the male/</a:t>
            </a:r>
            <a:endParaRPr lang="en-GB" sz="1200" b="1" u="sng" dirty="0"/>
          </a:p>
        </p:txBody>
      </p:sp>
      <p:sp>
        <p:nvSpPr>
          <p:cNvPr id="110" name="TextBox 3"/>
          <p:cNvSpPr txBox="1">
            <a:spLocks noChangeArrowheads="1"/>
          </p:cNvSpPr>
          <p:nvPr/>
        </p:nvSpPr>
        <p:spPr bwMode="auto">
          <a:xfrm>
            <a:off x="6096001" y="4104001"/>
            <a:ext cx="44648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female </a:t>
            </a:r>
            <a:r>
              <a:rPr lang="en-GB" sz="1200" b="1" u="sng" dirty="0"/>
              <a:t>granthi </a:t>
            </a:r>
            <a:r>
              <a:rPr lang="en-GB" sz="1200" dirty="0"/>
              <a:t>who waves a fly-whisk or </a:t>
            </a:r>
            <a:r>
              <a:rPr lang="en-GB" sz="1200" b="1" u="sng" dirty="0"/>
              <a:t>chauri</a:t>
            </a:r>
            <a:r>
              <a:rPr lang="en-GB" sz="1200" dirty="0"/>
              <a:t> over it as a sign of</a:t>
            </a:r>
          </a:p>
        </p:txBody>
      </p:sp>
      <p:sp>
        <p:nvSpPr>
          <p:cNvPr id="111" name="TextBox 3"/>
          <p:cNvSpPr txBox="1">
            <a:spLocks noChangeArrowheads="1"/>
          </p:cNvSpPr>
          <p:nvPr/>
        </p:nvSpPr>
        <p:spPr bwMode="auto">
          <a:xfrm>
            <a:off x="5951985" y="4284002"/>
            <a:ext cx="4716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</a:t>
            </a:r>
            <a:r>
              <a:rPr lang="en-GB" sz="1200" b="1" u="sng" dirty="0"/>
              <a:t>respect</a:t>
            </a:r>
            <a:r>
              <a:rPr lang="en-GB" sz="1200" dirty="0"/>
              <a:t>. </a:t>
            </a:r>
            <a:r>
              <a:rPr lang="en-GB" sz="1200" b="1" u="sng" dirty="0"/>
              <a:t>Karah prashad</a:t>
            </a:r>
            <a:r>
              <a:rPr lang="en-GB" sz="1200" dirty="0"/>
              <a:t>, a sweet food made of </a:t>
            </a:r>
            <a:r>
              <a:rPr lang="en-GB" sz="1200" b="1" u="sng" dirty="0"/>
              <a:t>flour, sugar, milk and</a:t>
            </a:r>
          </a:p>
        </p:txBody>
      </p:sp>
      <p:sp>
        <p:nvSpPr>
          <p:cNvPr id="112" name="TextBox 3"/>
          <p:cNvSpPr txBox="1">
            <a:spLocks noChangeArrowheads="1"/>
          </p:cNvSpPr>
          <p:nvPr/>
        </p:nvSpPr>
        <p:spPr bwMode="auto">
          <a:xfrm>
            <a:off x="5951984" y="3564001"/>
            <a:ext cx="4716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to the </a:t>
            </a:r>
            <a:r>
              <a:rPr lang="en-GB" sz="1200" b="1" u="sng" dirty="0"/>
              <a:t>Guru Granth Sahib</a:t>
            </a:r>
            <a:r>
              <a:rPr lang="en-GB" sz="1200" dirty="0"/>
              <a:t>. Men and women sit </a:t>
            </a:r>
            <a:r>
              <a:rPr lang="en-GB" sz="1200" b="1" u="sng" dirty="0"/>
              <a:t>separately</a:t>
            </a:r>
            <a:r>
              <a:rPr lang="en-GB" sz="1200" dirty="0"/>
              <a:t>. Everyone</a:t>
            </a:r>
            <a:endParaRPr lang="en-GB" sz="1200" b="1" u="sng" dirty="0"/>
          </a:p>
        </p:txBody>
      </p:sp>
      <p:sp>
        <p:nvSpPr>
          <p:cNvPr id="113" name="TextBox 112"/>
          <p:cNvSpPr txBox="1"/>
          <p:nvPr/>
        </p:nvSpPr>
        <p:spPr>
          <a:xfrm>
            <a:off x="4008000" y="162000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rbel" panose="020B0503020204020204" pitchFamily="34" charset="0"/>
              </a:rPr>
              <a:t>Palki</a:t>
            </a:r>
          </a:p>
        </p:txBody>
      </p:sp>
      <p:sp>
        <p:nvSpPr>
          <p:cNvPr id="114" name="TextBox 3"/>
          <p:cNvSpPr txBox="1">
            <a:spLocks noChangeArrowheads="1"/>
          </p:cNvSpPr>
          <p:nvPr/>
        </p:nvSpPr>
        <p:spPr bwMode="auto">
          <a:xfrm>
            <a:off x="6096001" y="1620001"/>
            <a:ext cx="44576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Ragis</a:t>
            </a:r>
            <a:r>
              <a:rPr lang="en-GB" sz="1200" dirty="0"/>
              <a:t>: Musicians who sing/accompany hymns. </a:t>
            </a:r>
            <a:endParaRPr lang="en-GB" sz="1200" b="1" u="sng" dirty="0"/>
          </a:p>
        </p:txBody>
      </p:sp>
      <p:sp>
        <p:nvSpPr>
          <p:cNvPr id="115" name="TextBox 3"/>
          <p:cNvSpPr txBox="1">
            <a:spLocks noChangeArrowheads="1"/>
          </p:cNvSpPr>
          <p:nvPr/>
        </p:nvSpPr>
        <p:spPr bwMode="auto">
          <a:xfrm>
            <a:off x="6075951" y="4464001"/>
            <a:ext cx="45920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water</a:t>
            </a:r>
            <a:r>
              <a:rPr lang="en-GB" sz="1200" dirty="0"/>
              <a:t> is mixed in a bowl and offered round.</a:t>
            </a:r>
            <a:endParaRPr lang="en-GB" sz="1200" b="1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38" y="4752000"/>
            <a:ext cx="2037995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6" name="TextBox 3"/>
          <p:cNvSpPr txBox="1">
            <a:spLocks noChangeArrowheads="1"/>
          </p:cNvSpPr>
          <p:nvPr/>
        </p:nvSpPr>
        <p:spPr bwMode="auto">
          <a:xfrm>
            <a:off x="8184233" y="4752001"/>
            <a:ext cx="2359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Sikhs perform </a:t>
            </a:r>
            <a:r>
              <a:rPr lang="en-GB" sz="1200" b="1" u="sng" dirty="0"/>
              <a:t>sewa </a:t>
            </a:r>
            <a:r>
              <a:rPr lang="en-GB" sz="1200" dirty="0"/>
              <a:t>by </a:t>
            </a:r>
            <a:r>
              <a:rPr lang="en-GB" sz="1200" b="1" u="sng" dirty="0"/>
              <a:t>serving</a:t>
            </a:r>
          </a:p>
        </p:txBody>
      </p:sp>
      <p:sp>
        <p:nvSpPr>
          <p:cNvPr id="117" name="TextBox 3"/>
          <p:cNvSpPr txBox="1">
            <a:spLocks noChangeArrowheads="1"/>
          </p:cNvSpPr>
          <p:nvPr/>
        </p:nvSpPr>
        <p:spPr bwMode="auto">
          <a:xfrm>
            <a:off x="8184233" y="4932001"/>
            <a:ext cx="237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b="1" u="sng" dirty="0"/>
              <a:t>others</a:t>
            </a:r>
            <a:r>
              <a:rPr lang="en-GB" sz="1200" dirty="0"/>
              <a:t> food in the </a:t>
            </a:r>
            <a:r>
              <a:rPr lang="en-GB" sz="1200" b="1" u="sng" dirty="0"/>
              <a:t>langar hall</a:t>
            </a:r>
            <a:r>
              <a:rPr lang="en-GB" sz="1200" dirty="0"/>
              <a:t>.</a:t>
            </a:r>
            <a:endParaRPr lang="en-GB" sz="1200" b="1" u="sng" dirty="0"/>
          </a:p>
        </p:txBody>
      </p:sp>
      <p:sp>
        <p:nvSpPr>
          <p:cNvPr id="118" name="TextBox 3"/>
          <p:cNvSpPr txBox="1">
            <a:spLocks noChangeArrowheads="1"/>
          </p:cNvSpPr>
          <p:nvPr/>
        </p:nvSpPr>
        <p:spPr bwMode="auto">
          <a:xfrm>
            <a:off x="8184000" y="5112001"/>
            <a:ext cx="237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The food is </a:t>
            </a:r>
            <a:r>
              <a:rPr lang="en-GB" sz="1200" b="1" u="sng" dirty="0"/>
              <a:t>free</a:t>
            </a:r>
            <a:r>
              <a:rPr lang="en-GB" sz="1200" dirty="0"/>
              <a:t> and anyone Sikh</a:t>
            </a:r>
          </a:p>
        </p:txBody>
      </p:sp>
      <p:sp>
        <p:nvSpPr>
          <p:cNvPr id="119" name="TextBox 3"/>
          <p:cNvSpPr txBox="1">
            <a:spLocks noChangeArrowheads="1"/>
          </p:cNvSpPr>
          <p:nvPr/>
        </p:nvSpPr>
        <p:spPr bwMode="auto">
          <a:xfrm>
            <a:off x="8184232" y="5274001"/>
            <a:ext cx="237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or not is welcome. The food is</a:t>
            </a:r>
          </a:p>
        </p:txBody>
      </p:sp>
      <p:sp>
        <p:nvSpPr>
          <p:cNvPr id="120" name="TextBox 3"/>
          <p:cNvSpPr txBox="1">
            <a:spLocks noChangeArrowheads="1"/>
          </p:cNvSpPr>
          <p:nvPr/>
        </p:nvSpPr>
        <p:spPr bwMode="auto">
          <a:xfrm>
            <a:off x="8040217" y="5436001"/>
            <a:ext cx="2627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  vegetarian, so that no one is left out.</a:t>
            </a:r>
          </a:p>
        </p:txBody>
      </p:sp>
      <p:sp>
        <p:nvSpPr>
          <p:cNvPr id="121" name="TextBox 3"/>
          <p:cNvSpPr txBox="1">
            <a:spLocks noChangeArrowheads="1"/>
          </p:cNvSpPr>
          <p:nvPr/>
        </p:nvSpPr>
        <p:spPr bwMode="auto">
          <a:xfrm>
            <a:off x="8184232" y="5598001"/>
            <a:ext cx="237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Everyone sits on the floor and eats</a:t>
            </a:r>
          </a:p>
        </p:txBody>
      </p:sp>
      <p:sp>
        <p:nvSpPr>
          <p:cNvPr id="122" name="TextBox 3"/>
          <p:cNvSpPr txBox="1">
            <a:spLocks noChangeArrowheads="1"/>
          </p:cNvSpPr>
          <p:nvPr/>
        </p:nvSpPr>
        <p:spPr bwMode="auto">
          <a:xfrm>
            <a:off x="8184232" y="5760001"/>
            <a:ext cx="237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/>
              <a:t>to show everyone is equal.</a:t>
            </a:r>
          </a:p>
        </p:txBody>
      </p:sp>
      <p:sp>
        <p:nvSpPr>
          <p:cNvPr id="123" name="TextBox 3"/>
          <p:cNvSpPr txBox="1">
            <a:spLocks noChangeArrowheads="1"/>
          </p:cNvSpPr>
          <p:nvPr/>
        </p:nvSpPr>
        <p:spPr bwMode="auto">
          <a:xfrm>
            <a:off x="8904344" y="756001"/>
            <a:ext cx="936072" cy="2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200" dirty="0">
                <a:solidFill>
                  <a:srgbClr val="FF0000"/>
                </a:solidFill>
              </a:rPr>
              <a:t>Khanda</a:t>
            </a:r>
          </a:p>
        </p:txBody>
      </p:sp>
    </p:spTree>
    <p:extLst>
      <p:ext uri="{BB962C8B-B14F-4D97-AF65-F5344CB8AC3E}">
        <p14:creationId xmlns:p14="http://schemas.microsoft.com/office/powerpoint/2010/main" val="227413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cd580e-1984-426a-8418-8e1674c233db" xsi:nil="true"/>
    <lcf76f155ced4ddcb4097134ff3c332f xmlns="89ab1a97-1e4e-4ffa-95fd-a921414e71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CA0052CDCE34C8BBDD135A9887A7B" ma:contentTypeVersion="15" ma:contentTypeDescription="Create a new document." ma:contentTypeScope="" ma:versionID="55b73685ffc5884ede9f5a29520592dc">
  <xsd:schema xmlns:xsd="http://www.w3.org/2001/XMLSchema" xmlns:xs="http://www.w3.org/2001/XMLSchema" xmlns:p="http://schemas.microsoft.com/office/2006/metadata/properties" xmlns:ns2="89ab1a97-1e4e-4ffa-95fd-a921414e71b2" xmlns:ns3="49cd580e-1984-426a-8418-8e1674c233db" targetNamespace="http://schemas.microsoft.com/office/2006/metadata/properties" ma:root="true" ma:fieldsID="b2b4c64dd0558efa9610ecf701f43f29" ns2:_="" ns3:_="">
    <xsd:import namespace="89ab1a97-1e4e-4ffa-95fd-a921414e71b2"/>
    <xsd:import namespace="49cd580e-1984-426a-8418-8e1674c23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b1a97-1e4e-4ffa-95fd-a921414e7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a0d6290-1ea3-4fb3-b0d6-20e35eecb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d580e-1984-426a-8418-8e1674c233d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d4aa0de-553e-4cda-baef-8938705b4565}" ma:internalName="TaxCatchAll" ma:showField="CatchAllData" ma:web="49cd580e-1984-426a-8418-8e1674c23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AFE816-E8FF-49CE-B336-3C06AC657BE5}">
  <ds:schemaRefs>
    <ds:schemaRef ds:uri="http://schemas.microsoft.com/office/2006/metadata/properties"/>
    <ds:schemaRef ds:uri="http://schemas.microsoft.com/office/infopath/2007/PartnerControls"/>
    <ds:schemaRef ds:uri="49cd580e-1984-426a-8418-8e1674c233db"/>
    <ds:schemaRef ds:uri="89ab1a97-1e4e-4ffa-95fd-a921414e71b2"/>
  </ds:schemaRefs>
</ds:datastoreItem>
</file>

<file path=customXml/itemProps2.xml><?xml version="1.0" encoding="utf-8"?>
<ds:datastoreItem xmlns:ds="http://schemas.openxmlformats.org/officeDocument/2006/customXml" ds:itemID="{599077A6-DF31-4C65-A9D3-85022CC8B7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72C109-2758-40E5-A949-948F2208B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ab1a97-1e4e-4ffa-95fd-a921414e71b2"/>
    <ds:schemaRef ds:uri="49cd580e-1984-426a-8418-8e1674c23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</cp:revision>
  <dcterms:created xsi:type="dcterms:W3CDTF">2023-03-14T16:03:47Z</dcterms:created>
  <dcterms:modified xsi:type="dcterms:W3CDTF">2023-03-14T16:05:41Z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0x010100F5ACA0052CDCE34C8BBDD135A9887A7B</vt:lpwstr>
  </property>
  <property fmtid="{D5CDD505-2E9C-101B-9397-08002B2CF9AE}" pid="3" name="MediaServiceImageTags">
    <vt:lpwstr/>
  </property>
</Properties>
</file>