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2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4839" y="5447708"/>
            <a:ext cx="1329001" cy="67441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441" y="5492481"/>
            <a:ext cx="1176771" cy="7307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</a:t>
            </a:r>
          </a:p>
          <a:p>
            <a:pPr algn="ctr" defTabSz="457200">
              <a:defRPr/>
            </a:pPr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VOLUME AND SURFACE AREA OF PRISMS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3709" y="5289482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5238750"/>
            <a:ext cx="2194558" cy="883377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457200">
              <a:defRPr/>
            </a:pPr>
            <a:endParaRPr lang="en-GB" sz="200" b="1" dirty="0">
              <a:solidFill>
                <a:srgbClr val="E7E6E6">
                  <a:lumMod val="50000"/>
                </a:srgbClr>
              </a:solidFill>
              <a:latin typeface="Calibri" panose="020F0502020204030204"/>
            </a:endParaRPr>
          </a:p>
          <a:p>
            <a:pPr algn="ctr" defTabSz="457200">
              <a:defRPr/>
            </a:pPr>
            <a:r>
              <a:rPr lang="en-GB" sz="2000" b="1" dirty="0">
                <a:solidFill>
                  <a:srgbClr val="32A7DF"/>
                </a:solidFill>
                <a:latin typeface="Calibri" panose="020F0502020204030204"/>
              </a:rPr>
              <a:t>568-571, 584-586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93084" y="5238749"/>
            <a:ext cx="1286167" cy="1466816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 defTabSz="457200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Volume</a:t>
            </a:r>
          </a:p>
          <a:p>
            <a:pPr algn="ctr" defTabSz="457200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Capacity</a:t>
            </a:r>
          </a:p>
          <a:p>
            <a:pPr algn="ctr" defTabSz="457200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Prism</a:t>
            </a:r>
          </a:p>
          <a:p>
            <a:pPr algn="ctr" defTabSz="457200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Surface area</a:t>
            </a:r>
          </a:p>
          <a:p>
            <a:pPr algn="ctr" defTabSz="457200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Face</a:t>
            </a:r>
            <a:r>
              <a:rPr lang="en-GB" sz="14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212670" y="1200329"/>
            <a:ext cx="2194558" cy="3975356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>
              <a:defRPr/>
            </a:pPr>
            <a:endParaRPr lang="en-GB" sz="9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defRPr/>
            </a:pPr>
            <a:endParaRPr lang="en-GB" sz="16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defRPr/>
            </a:pPr>
            <a:endParaRPr lang="en-GB" sz="9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8758" y="1145345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464346" y="1200330"/>
            <a:ext cx="7501925" cy="3970205"/>
          </a:xfrm>
          <a:prstGeom prst="roundRect">
            <a:avLst>
              <a:gd name="adj" fmla="val 761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44435" y="5259207"/>
            <a:ext cx="6121836" cy="1151119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4844434" y="6470614"/>
            <a:ext cx="6121836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ANSWERS: 1)Volume = 5760 cm</a:t>
            </a:r>
            <a:r>
              <a:rPr lang="en-GB" sz="1100" baseline="30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 Surface area </a:t>
            </a:r>
            <a:r>
              <a:rPr lang="en-GB" sz="1100" dirty="0">
                <a:solidFill>
                  <a:prstClr val="black"/>
                </a:solidFill>
              </a:rPr>
              <a:t>= 2368 cm</a:t>
            </a:r>
            <a:r>
              <a:rPr lang="en-GB" sz="1100" baseline="30000" dirty="0">
                <a:solidFill>
                  <a:prstClr val="black"/>
                </a:solidFill>
              </a:rPr>
              <a:t>2</a:t>
            </a: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  2) Volume = 162 m</a:t>
            </a:r>
            <a:r>
              <a:rPr lang="en-GB" sz="1100" baseline="30000" dirty="0">
                <a:solidFill>
                  <a:prstClr val="black"/>
                </a:solidFill>
                <a:latin typeface="Calibri" panose="020F0502020204030204"/>
              </a:rPr>
              <a:t>3  </a:t>
            </a: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Surface area = </a:t>
            </a:r>
            <a:r>
              <a:rPr lang="en-GB" sz="1100" dirty="0">
                <a:solidFill>
                  <a:prstClr val="black"/>
                </a:solidFill>
              </a:rPr>
              <a:t> 241.2m</a:t>
            </a:r>
            <a:r>
              <a:rPr lang="en-GB" sz="1100" baseline="30000" dirty="0">
                <a:solidFill>
                  <a:prstClr val="black"/>
                </a:solidFill>
              </a:rPr>
              <a:t>2</a:t>
            </a:r>
            <a:r>
              <a:rPr lang="en-GB" sz="1100" dirty="0">
                <a:solidFill>
                  <a:prstClr val="black"/>
                </a:solidFill>
              </a:rPr>
              <a:t> </a:t>
            </a:r>
            <a:endParaRPr lang="en-GB" sz="11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79422" y="1297865"/>
            <a:ext cx="2261741" cy="1557480"/>
            <a:chOff x="2566132" y="1451764"/>
            <a:chExt cx="2261741" cy="1557480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66132" y="1451764"/>
              <a:ext cx="1715500" cy="1403591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2703540" y="2701467"/>
              <a:ext cx="635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4 cm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54467" y="2282384"/>
              <a:ext cx="635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9 cm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92148" y="1571150"/>
              <a:ext cx="635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2 cm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58756" y="3639766"/>
            <a:ext cx="2713102" cy="1498408"/>
            <a:chOff x="4525717" y="3517730"/>
            <a:chExt cx="2713102" cy="1498408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66792" y="3517730"/>
              <a:ext cx="2000490" cy="1260583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5286396" y="4708361"/>
              <a:ext cx="6357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7 mm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77368" y="4413543"/>
              <a:ext cx="761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11 mm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525717" y="4331981"/>
              <a:ext cx="761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5 mm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3655000" y="1791410"/>
                <a:ext cx="21319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𝑽𝒐𝒍𝒖𝒎𝒆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=4×9×2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000" y="1791410"/>
                <a:ext cx="2131994" cy="276999"/>
              </a:xfrm>
              <a:prstGeom prst="rect">
                <a:avLst/>
              </a:prstGeom>
              <a:blipFill>
                <a:blip r:embed="rId7"/>
                <a:stretch>
                  <a:fillRect l="-2579" t="-2222" r="-229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4514606" y="2211978"/>
                <a:ext cx="1008225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𝟕𝟐</m:t>
                      </m:r>
                      <m:sSup>
                        <m:sSupPr>
                          <m:ctrlP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606" y="2211978"/>
                <a:ext cx="1008225" cy="283219"/>
              </a:xfrm>
              <a:prstGeom prst="rect">
                <a:avLst/>
              </a:prstGeom>
              <a:blipFill>
                <a:blip r:embed="rId8"/>
                <a:stretch>
                  <a:fillRect l="-2424" t="-4348" r="-303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569269" y="3006719"/>
                <a:ext cx="2317429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𝑡𝑟𝑖𝑎𝑛𝑔𝑙𝑒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×7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269" y="3006719"/>
                <a:ext cx="2317429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5369214" y="3561416"/>
                <a:ext cx="10821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=17.5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214" y="3561416"/>
                <a:ext cx="1082156" cy="246221"/>
              </a:xfrm>
              <a:prstGeom prst="rect">
                <a:avLst/>
              </a:prstGeom>
              <a:blipFill>
                <a:blip r:embed="rId10"/>
                <a:stretch>
                  <a:fillRect l="-1130" r="-16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3606219" y="3958168"/>
                <a:ext cx="19252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𝑽𝒐𝒍𝒖𝒎𝒆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=17.5×11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219" y="3958168"/>
                <a:ext cx="1925207" cy="246221"/>
              </a:xfrm>
              <a:prstGeom prst="rect">
                <a:avLst/>
              </a:prstGeom>
              <a:blipFill>
                <a:blip r:embed="rId11"/>
                <a:stretch>
                  <a:fillRect l="-2540" r="-1587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4455609" y="4332702"/>
                <a:ext cx="1306768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𝟏𝟗𝟐</m:t>
                      </m:r>
                      <m:r>
                        <a:rPr lang="en-GB" sz="16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6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𝒎𝒎</m:t>
                          </m:r>
                        </m:e>
                        <m:sup>
                          <m:r>
                            <a:rPr lang="en-GB" sz="16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609" y="4332702"/>
                <a:ext cx="1306768" cy="251800"/>
              </a:xfrm>
              <a:prstGeom prst="rect">
                <a:avLst/>
              </a:prstGeom>
              <a:blipFill>
                <a:blip r:embed="rId12"/>
                <a:stretch>
                  <a:fillRect l="-935" t="-2439" r="-93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42061" y="2750002"/>
                <a:ext cx="195867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𝑐𝑟𝑜𝑠𝑠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𝑠𝑒𝑐𝑡𝑖𝑜𝑛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61" y="2750002"/>
                <a:ext cx="1958677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155553" y="1499656"/>
            <a:ext cx="219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The</a:t>
            </a:r>
            <a:r>
              <a:rPr lang="en-GB" sz="1200" b="1" dirty="0">
                <a:solidFill>
                  <a:prstClr val="black"/>
                </a:solidFill>
              </a:rPr>
              <a:t> volume </a:t>
            </a:r>
            <a:r>
              <a:rPr lang="en-GB" sz="1200" dirty="0">
                <a:solidFill>
                  <a:prstClr val="black"/>
                </a:solidFill>
              </a:rPr>
              <a:t>of an object is the amount of space that it occupies. It is measured in units cubed e.g. cm</a:t>
            </a:r>
            <a:r>
              <a:rPr lang="en-GB" sz="1200" baseline="30000" dirty="0">
                <a:solidFill>
                  <a:prstClr val="black"/>
                </a:solidFill>
              </a:rPr>
              <a:t>3</a:t>
            </a:r>
            <a:r>
              <a:rPr lang="en-GB" sz="1200" dirty="0">
                <a:solidFill>
                  <a:prstClr val="black"/>
                </a:solidFill>
              </a:rPr>
              <a:t>.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To calculate the volume of any prism we use: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321714" y="2855356"/>
                <a:ext cx="9249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𝑙𝑒𝑛𝑔𝑡h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714" y="2855356"/>
                <a:ext cx="924933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212671" y="3778475"/>
            <a:ext cx="2124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A </a:t>
            </a:r>
            <a:r>
              <a:rPr lang="en-GB" sz="1200" b="1" dirty="0">
                <a:solidFill>
                  <a:prstClr val="black"/>
                </a:solidFill>
              </a:rPr>
              <a:t>prism</a:t>
            </a:r>
            <a:r>
              <a:rPr lang="en-GB" sz="1200" dirty="0">
                <a:solidFill>
                  <a:prstClr val="black"/>
                </a:solidFill>
              </a:rPr>
              <a:t> is a 3D shape which has a continuous cross-section.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39660" y="3207305"/>
            <a:ext cx="796721" cy="58274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99514" y="1145344"/>
            <a:ext cx="136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GB" b="1" dirty="0">
                <a:solidFill>
                  <a:prstClr val="black"/>
                </a:solidFill>
              </a:rPr>
              <a:t>Key Concept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202715" y="4209230"/>
            <a:ext cx="21336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200" dirty="0">
                <a:solidFill>
                  <a:prstClr val="black"/>
                </a:solidFill>
              </a:rPr>
              <a:t>The</a:t>
            </a:r>
            <a:r>
              <a:rPr lang="en-GB" sz="1200" b="1" dirty="0">
                <a:solidFill>
                  <a:prstClr val="black"/>
                </a:solidFill>
              </a:rPr>
              <a:t> surface area </a:t>
            </a:r>
            <a:r>
              <a:rPr lang="en-GB" sz="1200" dirty="0">
                <a:solidFill>
                  <a:prstClr val="black"/>
                </a:solidFill>
              </a:rPr>
              <a:t>of an object is the sum of the area of all of its faces. It is measured in units squared e.g. cm</a:t>
            </a:r>
            <a:r>
              <a:rPr lang="en-GB" sz="1200" baseline="30000" dirty="0">
                <a:solidFill>
                  <a:prstClr val="black"/>
                </a:solidFill>
              </a:rPr>
              <a:t>2</a:t>
            </a:r>
            <a:r>
              <a:rPr lang="en-GB" sz="1200" dirty="0">
                <a:solidFill>
                  <a:prstClr val="black"/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7691621" y="1244074"/>
                <a:ext cx="3240216" cy="17235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𝑺𝒖𝒓𝒇𝒂𝒄𝒆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𝒂𝒓𝒆𝒂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14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𝐹𝑟𝑜𝑛𝑡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=4×2=8</m:t>
                      </m:r>
                    </m:oMath>
                  </m:oMathPara>
                </a14:m>
                <a:endParaRPr lang="en-GB" sz="1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𝐵𝑎𝑐𝑘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=4×2=8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𝑆𝑖𝑑𝑒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1=9×2=18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𝑆𝑖𝑑𝑒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2=9×2=18</m:t>
                      </m:r>
                    </m:oMath>
                  </m:oMathPara>
                </a14:m>
                <a:endParaRPr lang="en-GB" sz="1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𝐵𝑜𝑡𝑡𝑜𝑚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=4×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𝑇𝑜𝑝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=4×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r>
                  <a:rPr lang="en-GB" sz="1400" dirty="0">
                    <a:solidFill>
                      <a:prstClr val="black"/>
                    </a:solidFill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𝑇𝑜𝑡𝑎𝑙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𝟏𝟐𝟒</m:t>
                    </m:r>
                    <m:sSup>
                      <m:sSupPr>
                        <m:ctrlP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1621" y="1244074"/>
                <a:ext cx="3240216" cy="1723549"/>
              </a:xfrm>
              <a:prstGeom prst="rect">
                <a:avLst/>
              </a:prstGeom>
              <a:blipFill>
                <a:blip r:embed="rId16"/>
                <a:stretch>
                  <a:fillRect b="-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7804618" y="3115660"/>
                <a:ext cx="3240216" cy="1892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𝑺𝒖𝒓𝒇𝒂𝒄𝒆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𝒂𝒓𝒆𝒂</m:t>
                      </m:r>
                      <m:r>
                        <a:rPr lang="en-GB" sz="1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1400" b="1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𝐹𝑟𝑜𝑛𝑡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=17.5</m:t>
                      </m:r>
                    </m:oMath>
                  </m:oMathPara>
                </a14:m>
                <a:endParaRPr lang="en-GB" sz="1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𝐵𝑎𝑐𝑘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num>
                        <m:den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7.5</m:t>
                      </m:r>
                    </m:oMath>
                  </m:oMathPara>
                </a14:m>
                <a:endParaRPr lang="en-GB" sz="14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𝑆𝑖𝑑𝑒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=5×11=55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𝐵𝑜𝑡𝑡𝑜𝑚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𝑇𝑜𝑝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8.6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94.6</m:t>
                      </m:r>
                    </m:oMath>
                  </m:oMathPara>
                </a14:m>
                <a:endParaRPr lang="en-GB" sz="1400" dirty="0">
                  <a:solidFill>
                    <a:prstClr val="black"/>
                  </a:solidFill>
                </a:endParaRPr>
              </a:p>
              <a:p>
                <a:r>
                  <a:rPr lang="en-GB" sz="1400" dirty="0">
                    <a:solidFill>
                      <a:prstClr val="black"/>
                    </a:solidFill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𝑇𝑜𝑡𝑎𝑙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𝟐𝟔𝟏</m:t>
                    </m:r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GB" sz="1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400" b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618" y="3115660"/>
                <a:ext cx="3240216" cy="1892569"/>
              </a:xfrm>
              <a:prstGeom prst="rect">
                <a:avLst/>
              </a:prstGeom>
              <a:blipFill>
                <a:blip r:embed="rId17"/>
                <a:stretch>
                  <a:fillRect b="-3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453430" y="3681704"/>
            <a:ext cx="7377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400" dirty="0">
                <a:solidFill>
                  <a:prstClr val="black"/>
                </a:solidFill>
              </a:rPr>
              <a:t>8.6 mm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18717" y="5392283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</a:rPr>
              <a:t>Find the volume and </a:t>
            </a:r>
          </a:p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</a:rPr>
              <a:t>surface area </a:t>
            </a:r>
          </a:p>
          <a:p>
            <a:pPr lvl="0">
              <a:defRPr/>
            </a:pPr>
            <a:r>
              <a:rPr lang="en-GB" sz="1600" dirty="0">
                <a:solidFill>
                  <a:prstClr val="black"/>
                </a:solidFill>
              </a:rPr>
              <a:t>of each of these prisms: 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323048" y="54043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939511" y="54043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138138" y="5404360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9.8m</a:t>
            </a:r>
          </a:p>
        </p:txBody>
      </p:sp>
    </p:spTree>
    <p:extLst>
      <p:ext uri="{BB962C8B-B14F-4D97-AF65-F5344CB8AC3E}">
        <p14:creationId xmlns:p14="http://schemas.microsoft.com/office/powerpoint/2010/main" val="48560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Foundation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defTabSz="457200">
              <a:defRPr/>
            </a:pPr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VOLUME AND SURFACE AREAS OF CYLINDERS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457200">
              <a:defRPr/>
            </a:pPr>
            <a:endParaRPr lang="en-GB" sz="200" b="1" dirty="0">
              <a:solidFill>
                <a:srgbClr val="E7E6E6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Cylinder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Surface Area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Radius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Diameter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Pi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Volume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Prism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20712" y="120225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7" y="1200330"/>
            <a:ext cx="729778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32665" y="6420900"/>
                <a:ext cx="5746661" cy="2616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ANSWERS: Volume = </a:t>
                </a:r>
                <a14:m>
                  <m:oMath xmlns:m="http://schemas.openxmlformats.org/officeDocument/2006/math"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735</m:t>
                    </m:r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2309.07cm</a:t>
                </a:r>
                <a:r>
                  <a:rPr lang="en-GB" sz="1100" baseline="30000" dirty="0">
                    <a:solidFill>
                      <a:prstClr val="black"/>
                    </a:solidFill>
                    <a:latin typeface="Calibri" panose="020F0502020204030204"/>
                  </a:rPr>
                  <a:t>3</a:t>
                </a:r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  Surface area = </a:t>
                </a:r>
                <a14:m>
                  <m:oMath xmlns:m="http://schemas.openxmlformats.org/officeDocument/2006/math"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308</m:t>
                    </m:r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967.61cm</a:t>
                </a:r>
                <a:r>
                  <a:rPr lang="en-GB" sz="1100" baseline="30000" dirty="0">
                    <a:solidFill>
                      <a:prstClr val="black"/>
                    </a:solidFill>
                    <a:latin typeface="Calibri" panose="020F0502020204030204"/>
                  </a:rPr>
                  <a:t>3</a:t>
                </a:r>
                <a:endParaRPr lang="en-GB" sz="11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32665" y="6420900"/>
                <a:ext cx="5746661" cy="261610"/>
              </a:xfrm>
              <a:prstGeom prst="rect">
                <a:avLst/>
              </a:prstGeom>
              <a:blipFill>
                <a:blip r:embed="rId3"/>
                <a:stretch>
                  <a:fillRect t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767011" y="5427235"/>
            <a:ext cx="1166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2000" b="1" dirty="0">
                <a:solidFill>
                  <a:srgbClr val="32A7DF"/>
                </a:solidFill>
                <a:latin typeface="Calibri" panose="020F0502020204030204"/>
              </a:rPr>
              <a:t>572, 586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Key Concepts</a:t>
            </a:r>
          </a:p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defRPr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06483" y="5124510"/>
            <a:ext cx="21805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Calculate the volume and surface area of this cylinder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8591" y="1368671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From the diagram calculate: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280143" y="3068362"/>
                <a:ext cx="236540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 </a:t>
                </a: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volume </a:t>
                </a: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of a cylinder is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calculated by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 and is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 space inside the 3D shape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43" y="3068362"/>
                <a:ext cx="2365402" cy="738664"/>
              </a:xfrm>
              <a:prstGeom prst="rect">
                <a:avLst/>
              </a:prstGeom>
              <a:blipFill>
                <a:blip r:embed="rId4"/>
                <a:stretch>
                  <a:fillRect l="-773"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288708" y="3892752"/>
                <a:ext cx="2333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</a:t>
                </a: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 surface area </a:t>
                </a: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of a cylinder is calculated by </a:t>
                </a:r>
                <a14:m>
                  <m:oMath xmlns:m="http://schemas.openxmlformats.org/officeDocument/2006/math">
                    <m:r>
                      <a:rPr lang="en-GB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𝑑h</m:t>
                    </m:r>
                  </m:oMath>
                </a14:m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 and is the total of the areas of all the faces on the shape.</a:t>
                </a: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708" y="3892752"/>
                <a:ext cx="2333896" cy="954107"/>
              </a:xfrm>
              <a:prstGeom prst="rect">
                <a:avLst/>
              </a:prstGeom>
              <a:blipFill>
                <a:blip r:embed="rId5"/>
                <a:stretch>
                  <a:fillRect l="-783" t="-1282" r="-1828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3708863" y="2704547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Volume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18844" y="1704368"/>
            <a:ext cx="5019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b)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Surface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Area 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–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You can use the net of the shape to help you</a:t>
            </a: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67035" y="1616913"/>
            <a:ext cx="2365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cylinder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 is a 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prism 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with the cross section of a circle.</a:t>
            </a:r>
          </a:p>
          <a:p>
            <a:pPr defTabSz="457200">
              <a:defRPr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945502" y="1993013"/>
            <a:ext cx="801920" cy="102216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948825" y="2871369"/>
            <a:ext cx="817025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876002" y="2188240"/>
            <a:ext cx="8708" cy="31585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5256" y="2188240"/>
            <a:ext cx="23513" cy="65179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57545" y="219637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8464" y="27937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h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09000" y="233613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977920" y="1810054"/>
            <a:ext cx="0" cy="232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Direct Access Storage 30"/>
          <p:cNvSpPr/>
          <p:nvPr/>
        </p:nvSpPr>
        <p:spPr>
          <a:xfrm>
            <a:off x="4106209" y="1784178"/>
            <a:ext cx="1041541" cy="462568"/>
          </a:xfrm>
          <a:prstGeom prst="flowChartMagneticDru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90585" y="18021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4cm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80123" y="2306219"/>
            <a:ext cx="863124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262723" y="224379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10cm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3708862" y="3036644"/>
                <a:ext cx="15992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862" y="3036644"/>
                <a:ext cx="159928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3702173" y="3372775"/>
                <a:ext cx="17155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173" y="3372775"/>
                <a:ext cx="171559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4018998" y="3742685"/>
                <a:ext cx="11015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=160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998" y="3742685"/>
                <a:ext cx="11015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3988330" y="4036907"/>
                <a:ext cx="16258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502.65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330" y="4036907"/>
                <a:ext cx="1625894" cy="338554"/>
              </a:xfrm>
              <a:prstGeom prst="rect">
                <a:avLst/>
              </a:prstGeom>
              <a:blipFill>
                <a:blip r:embed="rId10"/>
                <a:stretch>
                  <a:fillRect l="-1873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8731854" y="2065263"/>
            <a:ext cx="1805173" cy="1568464"/>
            <a:chOff x="4924691" y="2142865"/>
            <a:chExt cx="1805173" cy="156846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924691" y="2152000"/>
              <a:ext cx="1258833" cy="1559329"/>
            </a:xfrm>
            <a:prstGeom prst="rect">
              <a:avLst/>
            </a:prstGeom>
          </p:spPr>
        </p:pic>
        <p:cxnSp>
          <p:nvCxnSpPr>
            <p:cNvPr id="47" name="Straight Arrow Connector 46"/>
            <p:cNvCxnSpPr/>
            <p:nvPr/>
          </p:nvCxnSpPr>
          <p:spPr>
            <a:xfrm>
              <a:off x="5554107" y="2381036"/>
              <a:ext cx="20225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426266" y="2142865"/>
              <a:ext cx="4283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4cm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29406" y="2807838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>
                <a:defRPr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/>
                </a:rPr>
                <a:t>10cm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V="1">
              <a:off x="6276371" y="2565702"/>
              <a:ext cx="0" cy="71704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5917443" y="2236474"/>
                <a:ext cx="20061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𝑡𝑤𝑜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𝑐𝑖𝑟𝑐𝑙𝑒𝑠</m:t>
                      </m:r>
                    </m:oMath>
                  </m:oMathPara>
                </a14:m>
                <a:endParaRPr lang="en-GB" sz="16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43" y="2236474"/>
                <a:ext cx="200619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6240994" y="2746119"/>
                <a:ext cx="13651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994" y="2746119"/>
                <a:ext cx="136511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6247058" y="3028421"/>
                <a:ext cx="7959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058" y="3028421"/>
                <a:ext cx="79592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5899452" y="3406639"/>
                <a:ext cx="1989391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𝑟𝑒𝑐𝑡𝑎𝑛𝑔𝑙𝑒</m:t>
                      </m:r>
                    </m:oMath>
                  </m:oMathPara>
                </a14:m>
                <a:endParaRPr lang="en-GB" sz="16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×8×10</m:t>
                    </m:r>
                  </m:oMath>
                </a14:m>
                <a:endParaRPr lang="en-GB" sz="1600" i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452" y="3406639"/>
                <a:ext cx="1989391" cy="10772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8024493" y="3683326"/>
                <a:ext cx="2858603" cy="852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𝑆𝑢𝑟𝑓𝑎𝑐𝑒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+80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=112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                         or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=351.86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493" y="3683326"/>
                <a:ext cx="2858603" cy="852093"/>
              </a:xfrm>
              <a:prstGeom prst="rect">
                <a:avLst/>
              </a:prstGeom>
              <a:blipFill>
                <a:blip r:embed="rId1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9" name="Group 88"/>
          <p:cNvGrpSpPr/>
          <p:nvPr/>
        </p:nvGrpSpPr>
        <p:grpSpPr>
          <a:xfrm>
            <a:off x="7923634" y="5108739"/>
            <a:ext cx="2044314" cy="966174"/>
            <a:chOff x="2963208" y="1784178"/>
            <a:chExt cx="1463011" cy="744028"/>
          </a:xfrm>
        </p:grpSpPr>
        <p:sp>
          <p:nvSpPr>
            <p:cNvPr id="90" name="Flowchart: Direct Access Storage 89"/>
            <p:cNvSpPr/>
            <p:nvPr/>
          </p:nvSpPr>
          <p:spPr>
            <a:xfrm>
              <a:off x="2963208" y="1784178"/>
              <a:ext cx="1041541" cy="462568"/>
            </a:xfrm>
            <a:prstGeom prst="flowChartMagneticDru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endParaRPr lang="en-GB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008413" y="1801223"/>
              <a:ext cx="417806" cy="28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7cm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3037123" y="2306219"/>
              <a:ext cx="863124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113489" y="2243792"/>
              <a:ext cx="615123" cy="284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>
                <a:defRPr/>
              </a:pPr>
              <a:r>
                <a:rPr lang="en-GB" dirty="0">
                  <a:solidFill>
                    <a:prstClr val="black"/>
                  </a:solidFill>
                  <a:latin typeface="Calibri" panose="020F0502020204030204"/>
                </a:rPr>
                <a:t>   15cm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 flipH="1" flipV="1">
            <a:off x="9143882" y="5126163"/>
            <a:ext cx="13828" cy="301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98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464</Words>
  <Application>Microsoft Office PowerPoint</Application>
  <PresentationFormat>Widescreen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4</cp:revision>
  <dcterms:created xsi:type="dcterms:W3CDTF">2023-03-29T13:41:02Z</dcterms:created>
  <dcterms:modified xsi:type="dcterms:W3CDTF">2023-03-29T13:45:11Z</dcterms:modified>
</cp:coreProperties>
</file>