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83" r:id="rId2"/>
  </p:sldIdLst>
  <p:sldSz cx="9906000" cy="6858000" type="A4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7022F"/>
    <a:srgbClr val="FF00FF"/>
    <a:srgbClr val="2C2781"/>
    <a:srgbClr val="F9B300"/>
    <a:srgbClr val="FAB500"/>
    <a:srgbClr val="828282"/>
    <a:srgbClr val="32A7DF"/>
    <a:srgbClr val="33A7DF"/>
    <a:srgbClr val="FAB4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290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467999" cy="467999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38" tIns="45719" rIns="91438" bIns="45719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38" tIns="45719" rIns="91438" bIns="45719" rtlCol="0"/>
          <a:lstStyle>
            <a:lvl1pPr algn="r">
              <a:defRPr sz="1200"/>
            </a:lvl1pPr>
          </a:lstStyle>
          <a:p>
            <a:fld id="{BB0DF98F-7A9D-4B2C-8AB0-D3E0A44DD3ED}" type="datetimeFigureOut">
              <a:rPr lang="en-GB" smtClean="0"/>
              <a:t>12/12/2022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81075" y="1241425"/>
            <a:ext cx="48355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8" tIns="45719" rIns="91438" bIns="45719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1" y="4776789"/>
            <a:ext cx="5438775" cy="3908425"/>
          </a:xfrm>
          <a:prstGeom prst="rect">
            <a:avLst/>
          </a:prstGeom>
        </p:spPr>
        <p:txBody>
          <a:bodyPr vert="horz" lIns="91438" tIns="45719" rIns="91438" bIns="45719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38" tIns="45719" rIns="91438" bIns="45719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38" tIns="45719" rIns="91438" bIns="45719" rtlCol="0" anchor="b"/>
          <a:lstStyle>
            <a:lvl1pPr algn="r">
              <a:defRPr sz="1200"/>
            </a:lvl1pPr>
          </a:lstStyle>
          <a:p>
            <a:fld id="{2A3E7758-0C75-4EAE-8F32-C41FBD507BC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592829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A9C53-6A91-48BB-A57D-3E789EF170F9}" type="datetimeFigureOut">
              <a:rPr lang="en-GB" smtClean="0"/>
              <a:t>12/12/2022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77CD8-BC89-4BCF-BF17-B8361C9AA9E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590877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A9C53-6A91-48BB-A57D-3E789EF170F9}" type="datetimeFigureOut">
              <a:rPr lang="en-GB" smtClean="0"/>
              <a:t>12/12/2022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77CD8-BC89-4BCF-BF17-B8361C9AA9E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194178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A9C53-6A91-48BB-A57D-3E789EF170F9}" type="datetimeFigureOut">
              <a:rPr lang="en-GB" smtClean="0"/>
              <a:t>12/12/2022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77CD8-BC89-4BCF-BF17-B8361C9AA9E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076889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A9C53-6A91-48BB-A57D-3E789EF170F9}" type="datetimeFigureOut">
              <a:rPr lang="en-GB" smtClean="0"/>
              <a:t>12/12/2022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77CD8-BC89-4BCF-BF17-B8361C9AA9E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72164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A9C53-6A91-48BB-A57D-3E789EF170F9}" type="datetimeFigureOut">
              <a:rPr lang="en-GB" smtClean="0"/>
              <a:t>12/12/2022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77CD8-BC89-4BCF-BF17-B8361C9AA9E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416597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A9C53-6A91-48BB-A57D-3E789EF170F9}" type="datetimeFigureOut">
              <a:rPr lang="en-GB" smtClean="0"/>
              <a:t>12/12/2022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77CD8-BC89-4BCF-BF17-B8361C9AA9E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97809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A9C53-6A91-48BB-A57D-3E789EF170F9}" type="datetimeFigureOut">
              <a:rPr lang="en-GB" smtClean="0"/>
              <a:t>12/12/2022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77CD8-BC89-4BCF-BF17-B8361C9AA9E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632190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A9C53-6A91-48BB-A57D-3E789EF170F9}" type="datetimeFigureOut">
              <a:rPr lang="en-GB" smtClean="0"/>
              <a:t>12/12/2022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77CD8-BC89-4BCF-BF17-B8361C9AA9E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747355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A9C53-6A91-48BB-A57D-3E789EF170F9}" type="datetimeFigureOut">
              <a:rPr lang="en-GB" smtClean="0"/>
              <a:t>12/12/2022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77CD8-BC89-4BCF-BF17-B8361C9AA9E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21716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A9C53-6A91-48BB-A57D-3E789EF170F9}" type="datetimeFigureOut">
              <a:rPr lang="en-GB" smtClean="0"/>
              <a:t>12/12/2022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77CD8-BC89-4BCF-BF17-B8361C9AA9E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93718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A9C53-6A91-48BB-A57D-3E789EF170F9}" type="datetimeFigureOut">
              <a:rPr lang="en-GB" smtClean="0"/>
              <a:t>12/12/2022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77CD8-BC89-4BCF-BF17-B8361C9AA9E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793520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6A9C53-6A91-48BB-A57D-3E789EF170F9}" type="datetimeFigureOut">
              <a:rPr lang="en-GB" smtClean="0"/>
              <a:t>12/12/2022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177CD8-BC89-4BCF-BF17-B8361C9AA9E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94528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7.png"/><Relationship Id="rId7" Type="http://schemas.openxmlformats.org/officeDocument/2006/relationships/image" Target="../media/image5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5.png"/><Relationship Id="rId5" Type="http://schemas.openxmlformats.org/officeDocument/2006/relationships/image" Target="../media/image54.png"/><Relationship Id="rId4" Type="http://schemas.openxmlformats.org/officeDocument/2006/relationships/image" Target="../media/image5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9670" y="0"/>
            <a:ext cx="9501051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dirty="0">
                <a:ln w="0"/>
                <a:solidFill>
                  <a:srgbClr val="2C278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Year 10 Higher </a:t>
            </a:r>
            <a:endParaRPr lang="en-GB" sz="3600" dirty="0">
              <a:ln w="0"/>
              <a:solidFill>
                <a:srgbClr val="2C278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en-US" sz="3600" dirty="0">
                <a:ln w="0"/>
                <a:solidFill>
                  <a:srgbClr val="2C278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REARRANGING EQUATIONS</a:t>
            </a:r>
            <a:endParaRPr lang="en-US" sz="3600" b="0" cap="none" spc="0" dirty="0">
              <a:ln w="0"/>
              <a:solidFill>
                <a:srgbClr val="2C278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69670" y="69669"/>
            <a:ext cx="9753600" cy="1062445"/>
          </a:xfrm>
          <a:prstGeom prst="roundRect">
            <a:avLst/>
          </a:prstGeom>
          <a:noFill/>
          <a:ln w="38100">
            <a:solidFill>
              <a:srgbClr val="2C278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6345" y="4950024"/>
            <a:ext cx="1892481" cy="459793"/>
          </a:xfrm>
          <a:prstGeom prst="rect">
            <a:avLst/>
          </a:prstGeom>
        </p:spPr>
      </p:pic>
      <p:sp>
        <p:nvSpPr>
          <p:cNvPr id="23" name="Rounded Rectangle 22"/>
          <p:cNvSpPr/>
          <p:nvPr/>
        </p:nvSpPr>
        <p:spPr>
          <a:xfrm>
            <a:off x="69670" y="4950025"/>
            <a:ext cx="2194558" cy="1172102"/>
          </a:xfrm>
          <a:prstGeom prst="roundRect">
            <a:avLst/>
          </a:prstGeom>
          <a:noFill/>
          <a:ln w="38100">
            <a:solidFill>
              <a:srgbClr val="33A7D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endParaRPr lang="en-GB" sz="200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27" name="Rounded Rectangle 26"/>
          <p:cNvSpPr/>
          <p:nvPr/>
        </p:nvSpPr>
        <p:spPr>
          <a:xfrm>
            <a:off x="0" y="1200329"/>
            <a:ext cx="2253388" cy="3686633"/>
          </a:xfrm>
          <a:prstGeom prst="roundRect">
            <a:avLst/>
          </a:prstGeom>
          <a:noFill/>
          <a:ln w="38100">
            <a:solidFill>
              <a:srgbClr val="FAB4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b="1" dirty="0">
                <a:solidFill>
                  <a:schemeClr val="tx1"/>
                </a:solidFill>
              </a:rPr>
              <a:t>Key Concepts</a:t>
            </a:r>
          </a:p>
          <a:p>
            <a:pPr algn="ctr"/>
            <a:endParaRPr lang="en-GB" sz="1400" b="1" dirty="0">
              <a:solidFill>
                <a:schemeClr val="tx1"/>
              </a:solidFill>
            </a:endParaRPr>
          </a:p>
          <a:p>
            <a:r>
              <a:rPr lang="en-GB" sz="1400" b="1" dirty="0">
                <a:solidFill>
                  <a:schemeClr val="tx1"/>
                </a:solidFill>
              </a:rPr>
              <a:t>Rearranging an equation:</a:t>
            </a:r>
          </a:p>
          <a:p>
            <a:r>
              <a:rPr lang="en-GB" sz="1400" dirty="0">
                <a:solidFill>
                  <a:schemeClr val="tx1"/>
                </a:solidFill>
              </a:rPr>
              <a:t>Working with inverse operations to isolate a highlighted variable.</a:t>
            </a:r>
          </a:p>
          <a:p>
            <a:endParaRPr lang="en-GB" sz="1400" dirty="0">
              <a:solidFill>
                <a:schemeClr val="tx1"/>
              </a:solidFill>
            </a:endParaRPr>
          </a:p>
          <a:p>
            <a:r>
              <a:rPr lang="en-GB" sz="1400" dirty="0">
                <a:solidFill>
                  <a:schemeClr val="tx1"/>
                </a:solidFill>
              </a:rPr>
              <a:t>In rearranging we </a:t>
            </a:r>
            <a:r>
              <a:rPr lang="en-GB" sz="1400" b="1" dirty="0">
                <a:solidFill>
                  <a:schemeClr val="tx1"/>
                </a:solidFill>
              </a:rPr>
              <a:t>undo the operations </a:t>
            </a:r>
            <a:r>
              <a:rPr lang="en-GB" sz="1400" dirty="0">
                <a:solidFill>
                  <a:schemeClr val="tx1"/>
                </a:solidFill>
              </a:rPr>
              <a:t>starting from the last one.</a:t>
            </a:r>
          </a:p>
          <a:p>
            <a:endParaRPr lang="en-GB" sz="1400" dirty="0">
              <a:solidFill>
                <a:schemeClr val="tx1"/>
              </a:solidFill>
            </a:endParaRPr>
          </a:p>
          <a:p>
            <a:endParaRPr lang="en-GB" sz="1600" b="1" dirty="0">
              <a:solidFill>
                <a:schemeClr val="tx1"/>
              </a:solidFill>
            </a:endParaRPr>
          </a:p>
          <a:p>
            <a:pPr algn="ctr"/>
            <a:endParaRPr lang="en-GB" b="1" dirty="0">
              <a:solidFill>
                <a:schemeClr val="tx1"/>
              </a:solidFill>
            </a:endParaRPr>
          </a:p>
          <a:p>
            <a:pPr algn="ctr"/>
            <a:endParaRPr lang="en-GB" sz="1600" dirty="0">
              <a:solidFill>
                <a:schemeClr val="tx1"/>
              </a:solidFill>
            </a:endParaRPr>
          </a:p>
          <a:p>
            <a:pPr algn="ctr"/>
            <a:endParaRPr lang="en-GB" b="1" dirty="0">
              <a:solidFill>
                <a:schemeClr val="tx1"/>
              </a:solidFill>
            </a:endParaRPr>
          </a:p>
          <a:p>
            <a:pPr algn="ctr"/>
            <a:endParaRPr lang="en-GB" dirty="0">
              <a:solidFill>
                <a:schemeClr val="tx1"/>
              </a:solidFill>
            </a:endParaRPr>
          </a:p>
          <a:p>
            <a:endParaRPr lang="en-GB" sz="1400" dirty="0">
              <a:solidFill>
                <a:schemeClr val="tx1"/>
              </a:solidFill>
            </a:endParaRPr>
          </a:p>
          <a:p>
            <a:endParaRPr lang="en-GB" sz="1600" dirty="0">
              <a:solidFill>
                <a:schemeClr val="tx1"/>
              </a:solidFill>
            </a:endParaRPr>
          </a:p>
          <a:p>
            <a:endParaRPr lang="en-GB" sz="1600" dirty="0">
              <a:solidFill>
                <a:schemeClr val="tx1"/>
              </a:solidFill>
            </a:endParaRPr>
          </a:p>
          <a:p>
            <a:endParaRPr lang="en-GB" sz="1600" dirty="0">
              <a:solidFill>
                <a:schemeClr val="tx1"/>
              </a:solidFill>
            </a:endParaRPr>
          </a:p>
          <a:p>
            <a:endParaRPr lang="en-GB" sz="2400" dirty="0">
              <a:solidFill>
                <a:schemeClr val="tx1"/>
              </a:solidFill>
            </a:endParaRPr>
          </a:p>
        </p:txBody>
      </p:sp>
      <p:sp>
        <p:nvSpPr>
          <p:cNvPr id="29" name="Rounded Rectangle 28"/>
          <p:cNvSpPr/>
          <p:nvPr/>
        </p:nvSpPr>
        <p:spPr>
          <a:xfrm>
            <a:off x="2380064" y="5027036"/>
            <a:ext cx="1573628" cy="1724166"/>
          </a:xfrm>
          <a:prstGeom prst="roundRect">
            <a:avLst/>
          </a:prstGeom>
          <a:noFill/>
          <a:ln w="38100">
            <a:solidFill>
              <a:srgbClr val="2C278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solidFill>
                  <a:srgbClr val="87022F"/>
                </a:solidFill>
                <a:latin typeface="Calibri" panose="020F0502020204030204" pitchFamily="34" charset="0"/>
              </a:rPr>
              <a:t>Key Words</a:t>
            </a:r>
            <a:r>
              <a:rPr lang="en-GB" sz="1400" b="1" dirty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</a:p>
          <a:p>
            <a:pPr algn="ctr"/>
            <a:r>
              <a:rPr lang="en-GB" sz="1400" dirty="0">
                <a:solidFill>
                  <a:schemeClr val="tx1"/>
                </a:solidFill>
                <a:latin typeface="Calibri" panose="020F0502020204030204" pitchFamily="34" charset="0"/>
              </a:rPr>
              <a:t>Rearrange</a:t>
            </a:r>
          </a:p>
          <a:p>
            <a:pPr algn="ctr"/>
            <a:r>
              <a:rPr lang="en-GB" sz="1400" dirty="0">
                <a:solidFill>
                  <a:schemeClr val="tx1"/>
                </a:solidFill>
                <a:latin typeface="Calibri" panose="020F0502020204030204" pitchFamily="34" charset="0"/>
              </a:rPr>
              <a:t>Term</a:t>
            </a:r>
          </a:p>
          <a:p>
            <a:pPr algn="ctr"/>
            <a:r>
              <a:rPr lang="en-GB" sz="1400" dirty="0">
                <a:solidFill>
                  <a:schemeClr val="tx1"/>
                </a:solidFill>
                <a:latin typeface="Calibri" panose="020F0502020204030204" pitchFamily="34" charset="0"/>
              </a:rPr>
              <a:t>Inverse</a:t>
            </a:r>
          </a:p>
          <a:p>
            <a:pPr algn="ctr"/>
            <a:r>
              <a:rPr lang="en-GB" sz="1400" dirty="0">
                <a:solidFill>
                  <a:schemeClr val="tx1"/>
                </a:solidFill>
                <a:latin typeface="Calibri" panose="020F0502020204030204" pitchFamily="34" charset="0"/>
              </a:rPr>
              <a:t>Operation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5022598" y="1116507"/>
            <a:ext cx="13933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/>
              <a:t>Examples</a:t>
            </a:r>
          </a:p>
        </p:txBody>
      </p:sp>
      <p:sp>
        <p:nvSpPr>
          <p:cNvPr id="34" name="Rounded Rectangle 33"/>
          <p:cNvSpPr/>
          <p:nvPr/>
        </p:nvSpPr>
        <p:spPr>
          <a:xfrm>
            <a:off x="2380064" y="1200330"/>
            <a:ext cx="7443206" cy="3733668"/>
          </a:xfrm>
          <a:prstGeom prst="roundRect">
            <a:avLst>
              <a:gd name="adj" fmla="val 7840"/>
            </a:avLst>
          </a:prstGeom>
          <a:noFill/>
          <a:ln w="38100">
            <a:solidFill>
              <a:srgbClr val="87022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 b="1" dirty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4053764" y="5027035"/>
            <a:ext cx="5769505" cy="1235166"/>
          </a:xfrm>
          <a:prstGeom prst="roundRect">
            <a:avLst/>
          </a:prstGeom>
          <a:noFill/>
          <a:ln w="38100">
            <a:solidFill>
              <a:srgbClr val="FAB5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 sz="1400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 rot="10800000">
                <a:off x="4053762" y="6382253"/>
                <a:ext cx="5769504" cy="360163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n-GB" sz="1200" dirty="0">
                    <a:solidFill>
                      <a:schemeClr val="tx1"/>
                    </a:solidFill>
                  </a:rPr>
                  <a:t>ANSWERS: 1</a:t>
                </a:r>
                <a:r>
                  <a:rPr lang="en-GB" sz="1200" dirty="0"/>
                  <a:t>)  </a:t>
                </a:r>
                <a:r>
                  <a:rPr lang="en-GB" sz="12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m</a:t>
                </a:r>
                <a:r>
                  <a:rPr lang="en-GB" sz="1200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2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200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num>
                      <m:den>
                        <m:r>
                          <a:rPr lang="en-GB" sz="1200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  <m:r>
                          <a:rPr lang="en-GB" sz="12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GB" sz="1200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  <m:r>
                          <a:rPr lang="en-GB" sz="12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den>
                    </m:f>
                  </m:oMath>
                </a14:m>
                <a:r>
                  <a:rPr lang="en-GB" sz="1200" dirty="0"/>
                  <a:t>    2) </a:t>
                </a:r>
                <a14:m>
                  <m:oMath xmlns:m="http://schemas.openxmlformats.org/officeDocument/2006/math">
                    <m:r>
                      <a:rPr lang="en-GB" sz="12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2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en-GB" sz="12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2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𝑦𝑧</m:t>
                        </m:r>
                      </m:num>
                      <m:den>
                        <m:r>
                          <a:rPr lang="en-GB" sz="12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𝑧</m:t>
                        </m:r>
                        <m:r>
                          <a:rPr lang="en-GB" sz="12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GB" sz="12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</m:den>
                    </m:f>
                  </m:oMath>
                </a14:m>
                <a:endParaRPr lang="en-GB" sz="12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0800000">
                <a:off x="4053762" y="6382253"/>
                <a:ext cx="5769504" cy="360163"/>
              </a:xfrm>
              <a:prstGeom prst="rect">
                <a:avLst/>
              </a:prstGeom>
              <a:blipFill>
                <a:blip r:embed="rId4"/>
                <a:stretch>
                  <a:fillRect t="-1695" r="-10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TextBox 17"/>
          <p:cNvSpPr txBox="1"/>
          <p:nvPr/>
        </p:nvSpPr>
        <p:spPr>
          <a:xfrm>
            <a:off x="577307" y="5427454"/>
            <a:ext cx="13171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rgbClr val="32A7DF"/>
                </a:solidFill>
              </a:rPr>
              <a:t>280-286</a:t>
            </a:r>
          </a:p>
        </p:txBody>
      </p:sp>
      <p:sp>
        <p:nvSpPr>
          <p:cNvPr id="10" name="Rectangle 9"/>
          <p:cNvSpPr/>
          <p:nvPr/>
        </p:nvSpPr>
        <p:spPr>
          <a:xfrm>
            <a:off x="4053762" y="5092215"/>
            <a:ext cx="4953000" cy="33855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1600" dirty="0"/>
              <a:t>1) Rearrange to make </a:t>
            </a:r>
            <a:r>
              <a:rPr lang="en-GB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GB" sz="1600" dirty="0"/>
              <a:t> the subject </a:t>
            </a:r>
            <a:r>
              <a:rPr lang="en-GB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GB" sz="1600" dirty="0"/>
              <a:t>(</a:t>
            </a:r>
            <a:r>
              <a:rPr lang="en-GB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GB" sz="1600" dirty="0"/>
              <a:t> + </a:t>
            </a:r>
            <a:r>
              <a:rPr lang="en-GB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GB" sz="1600" dirty="0"/>
              <a:t>) = </a:t>
            </a:r>
            <a:r>
              <a:rPr lang="en-GB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GB" sz="1600" dirty="0"/>
              <a:t> + </a:t>
            </a:r>
            <a:r>
              <a:rPr lang="en-GB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Rectangle 25"/>
              <p:cNvSpPr/>
              <p:nvPr/>
            </p:nvSpPr>
            <p:spPr>
              <a:xfrm>
                <a:off x="4042924" y="5554429"/>
                <a:ext cx="4953000" cy="468783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r>
                  <a:rPr lang="en-GB" sz="1600" dirty="0"/>
                  <a:t>2) Rearrange to make </a:t>
                </a:r>
                <a:r>
                  <a:rPr lang="en-GB" sz="16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GB" sz="1600" dirty="0"/>
                  <a:t> the subject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60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b="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1600" b="0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  <m:r>
                      <a:rPr lang="en-GB" sz="1600" b="0" i="1" dirty="0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1600" b="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b="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1600" b="0" i="1" dirty="0" smtClean="0">
                            <a:latin typeface="Cambria Math" panose="02040503050406030204" pitchFamily="18" charset="0"/>
                          </a:rPr>
                          <m:t>𝑦</m:t>
                        </m:r>
                      </m:den>
                    </m:f>
                    <m:r>
                      <a:rPr lang="en-GB" sz="1600" b="0" i="1" dirty="0" smtClean="0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GB" sz="1600" b="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b="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1600" b="0" i="1" dirty="0" smtClean="0">
                            <a:latin typeface="Cambria Math" panose="02040503050406030204" pitchFamily="18" charset="0"/>
                          </a:rPr>
                          <m:t>𝑧</m:t>
                        </m:r>
                      </m:den>
                    </m:f>
                  </m:oMath>
                </a14:m>
                <a:endParaRPr lang="en-GB" sz="1600" dirty="0"/>
              </a:p>
            </p:txBody>
          </p:sp>
        </mc:Choice>
        <mc:Fallback xmlns="">
          <p:sp>
            <p:nvSpPr>
              <p:cNvPr id="26" name="Rectangle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42924" y="5554429"/>
                <a:ext cx="4953000" cy="468783"/>
              </a:xfrm>
              <a:prstGeom prst="rect">
                <a:avLst/>
              </a:prstGeom>
              <a:blipFill>
                <a:blip r:embed="rId5"/>
                <a:stretch>
                  <a:fillRect l="-615" b="-259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Rectangle 27"/>
              <p:cNvSpPr/>
              <p:nvPr/>
            </p:nvSpPr>
            <p:spPr>
              <a:xfrm>
                <a:off x="2383902" y="1754786"/>
                <a:ext cx="2638696" cy="266867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sz="1400" b="1" dirty="0"/>
                  <a:t>Rearrange </a:t>
                </a:r>
                <a:r>
                  <a:rPr lang="en-GB" sz="1400" dirty="0"/>
                  <a:t>to make </a:t>
                </a:r>
                <a:r>
                  <a:rPr lang="en-GB" sz="1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 </a:t>
                </a:r>
                <a:r>
                  <a:rPr lang="en-GB" sz="1400" dirty="0">
                    <a:cs typeface="Times New Roman" panose="02020603050405020304" pitchFamily="18" charset="0"/>
                  </a:rPr>
                  <a:t>the subject of the formulae</a:t>
                </a:r>
                <a:r>
                  <a:rPr lang="en-GB" sz="1400" i="1" dirty="0">
                    <a:cs typeface="Times New Roman" panose="02020603050405020304" pitchFamily="18" charset="0"/>
                  </a:rPr>
                  <a:t> </a:t>
                </a:r>
                <a:r>
                  <a:rPr lang="en-GB" sz="1400" b="1" dirty="0"/>
                  <a:t>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GB" sz="1400" i="1" dirty="0">
                          <a:latin typeface="Cambria Math" panose="02040503050406030204" pitchFamily="18" charset="0"/>
                        </a:rPr>
                        <m:t>m</m:t>
                      </m:r>
                      <m:r>
                        <a:rPr lang="en-GB" sz="1400" i="1" dirty="0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GB" sz="1400" b="0" i="1" dirty="0" smtClean="0">
                          <a:latin typeface="Cambria Math" panose="02040503050406030204" pitchFamily="18" charset="0"/>
                        </a:rPr>
                        <m:t>𝑟</m:t>
                      </m:r>
                      <m:r>
                        <a:rPr lang="en-GB" sz="1400" i="1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1400" b="0" i="1" dirty="0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1400" b="0" i="1" dirty="0" smtClean="0"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en-GB" sz="1400" i="1" dirty="0" smtClean="0">
                          <a:latin typeface="Cambria Math" panose="02040503050406030204" pitchFamily="18" charset="0"/>
                        </a:rPr>
                        <m:t>) =</m:t>
                      </m:r>
                      <m:r>
                        <a:rPr lang="en-GB" sz="1400" b="0" i="1" dirty="0" smtClean="0">
                          <a:latin typeface="Cambria Math" panose="02040503050406030204" pitchFamily="18" charset="0"/>
                        </a:rPr>
                        <m:t>𝑟</m:t>
                      </m:r>
                      <m:r>
                        <a:rPr lang="en-GB" sz="1400" b="0" i="1" dirty="0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GB" sz="1400" b="0" i="1" dirty="0" smtClean="0">
                          <a:latin typeface="Cambria Math" panose="02040503050406030204" pitchFamily="18" charset="0"/>
                        </a:rPr>
                        <m:t>h</m:t>
                      </m:r>
                      <m:r>
                        <a:rPr lang="en-GB" sz="1400" b="0" i="1" dirty="0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sz="1400" b="0" i="1" dirty="0" smtClean="0"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en-GB" sz="1400" b="0" i="1" dirty="0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1400" dirty="0"/>
              </a:p>
              <a:p>
                <a:r>
                  <a:rPr lang="en-GB" sz="1400" dirty="0"/>
                  <a:t>  </a:t>
                </a:r>
                <a:r>
                  <a:rPr lang="en-GB" sz="1400" dirty="0">
                    <a:solidFill>
                      <a:srgbClr val="FF0000"/>
                    </a:solidFill>
                  </a:rPr>
                  <a:t>expand</a:t>
                </a:r>
                <a:r>
                  <a:rPr lang="en-GB" sz="1400" dirty="0"/>
                  <a:t>  			</a:t>
                </a:r>
                <a:r>
                  <a:rPr lang="en-GB" sz="1400" dirty="0">
                    <a:solidFill>
                      <a:srgbClr val="FF0000"/>
                    </a:solidFill>
                  </a:rPr>
                  <a:t> expand</a:t>
                </a:r>
                <a:endParaRPr lang="en-GB" sz="1400" dirty="0"/>
              </a:p>
              <a:p>
                <a:pPr algn="ctr"/>
                <a:r>
                  <a:rPr lang="en-GB" sz="1400" dirty="0"/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GB" sz="1400" i="1" dirty="0">
                        <a:latin typeface="Cambria Math" panose="02040503050406030204" pitchFamily="18" charset="0"/>
                      </a:rPr>
                      <m:t>m</m:t>
                    </m:r>
                    <m:r>
                      <a:rPr lang="en-GB" sz="1400" b="0" i="1" dirty="0" smtClean="0">
                        <a:latin typeface="Cambria Math" panose="02040503050406030204" pitchFamily="18" charset="0"/>
                      </a:rPr>
                      <m:t>𝑟</m:t>
                    </m:r>
                    <m:r>
                      <a:rPr lang="en-GB" sz="1400" b="0" i="1" dirty="0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1400" b="0" i="1" dirty="0" smtClean="0">
                        <a:latin typeface="Cambria Math" panose="02040503050406030204" pitchFamily="18" charset="0"/>
                      </a:rPr>
                      <m:t>𝑚𝑝</m:t>
                    </m:r>
                    <m:r>
                      <a:rPr lang="en-GB" sz="1400" i="1" dirty="0">
                        <a:latin typeface="Cambria Math" panose="02040503050406030204" pitchFamily="18" charset="0"/>
                      </a:rPr>
                      <m:t> =</m:t>
                    </m:r>
                    <m:r>
                      <a:rPr lang="en-GB" sz="1400" b="0" i="1" dirty="0" smtClean="0">
                        <a:latin typeface="Cambria Math" panose="02040503050406030204" pitchFamily="18" charset="0"/>
                      </a:rPr>
                      <m:t>𝑟h</m:t>
                    </m:r>
                    <m:r>
                      <a:rPr lang="en-GB" sz="1400" b="0" i="1" dirty="0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sz="1400" b="0" i="1" dirty="0" smtClean="0">
                        <a:latin typeface="Cambria Math" panose="02040503050406030204" pitchFamily="18" charset="0"/>
                      </a:rPr>
                      <m:t>𝑚𝑟</m:t>
                    </m:r>
                  </m:oMath>
                </a14:m>
                <a:endParaRPr lang="en-GB" sz="1400" dirty="0"/>
              </a:p>
              <a:p>
                <a:r>
                  <a:rPr lang="en-GB" sz="1400" dirty="0">
                    <a:solidFill>
                      <a:srgbClr val="FF0000"/>
                    </a:solidFill>
                  </a:rPr>
                  <a:t>   +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𝑚𝑟</m:t>
                    </m:r>
                  </m:oMath>
                </a14:m>
                <a:r>
                  <a:rPr lang="en-GB" sz="1400" dirty="0">
                    <a:solidFill>
                      <a:srgbClr val="FF0000"/>
                    </a:solidFill>
                  </a:rPr>
                  <a:t> 			+</a:t>
                </a:r>
                <a14:m>
                  <m:oMath xmlns:m="http://schemas.openxmlformats.org/officeDocument/2006/math">
                    <m:r>
                      <a:rPr lang="en-GB" sz="1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𝑚𝑟</m:t>
                    </m:r>
                  </m:oMath>
                </a14:m>
                <a:endParaRPr lang="en-GB" sz="14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0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𝑚𝑟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𝑚𝑝</m:t>
                      </m:r>
                      <m:r>
                        <a:rPr lang="en-GB" sz="1400" b="0" i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𝑟h</m:t>
                      </m:r>
                    </m:oMath>
                  </m:oMathPara>
                </a14:m>
                <a:endParaRPr lang="en-GB" sz="1400" i="1" dirty="0"/>
              </a:p>
              <a:p>
                <a:pPr algn="ctr"/>
                <a:r>
                  <a:rPr lang="en-GB" sz="1400" dirty="0">
                    <a:solidFill>
                      <a:srgbClr val="FF0000"/>
                    </a:solidFill>
                  </a:rPr>
                  <a:t>   factorise                   factorise 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GB" sz="1400" b="0" i="0" smtClean="0">
                        <a:latin typeface="Cambria Math" panose="02040503050406030204" pitchFamily="18" charset="0"/>
                      </a:rPr>
                      <m:t>(2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𝑟</m:t>
                    </m:r>
                    <m:r>
                      <a:rPr lang="en-GB" sz="1400" b="0" i="0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GB" sz="1400" b="0" i="0" smtClean="0">
                        <a:latin typeface="Cambria Math" panose="02040503050406030204" pitchFamily="18" charset="0"/>
                      </a:rPr>
                      <m:t>)</m:t>
                    </m:r>
                    <m:r>
                      <a:rPr lang="en-GB" sz="140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𝑟h</m:t>
                    </m:r>
                  </m:oMath>
                </a14:m>
                <a:endParaRPr lang="en-GB" sz="1400" dirty="0"/>
              </a:p>
              <a:p>
                <a14:m>
                  <m:oMath xmlns:m="http://schemas.openxmlformats.org/officeDocument/2006/math">
                    <m:r>
                      <a:rPr lang="en-GB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</m:t>
                    </m:r>
                    <m:r>
                      <a:rPr lang="en-GB" sz="1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  <m:r>
                      <a:rPr lang="en-GB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(2</m:t>
                    </m:r>
                    <m:r>
                      <a:rPr lang="en-GB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𝑟</m:t>
                    </m:r>
                    <m:r>
                      <a:rPr lang="en-GB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GB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𝑝</m:t>
                    </m:r>
                    <m:r>
                      <a:rPr lang="en-GB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sz="1400" dirty="0">
                    <a:solidFill>
                      <a:srgbClr val="FF0000"/>
                    </a:solidFill>
                  </a:rPr>
                  <a:t>	   	      </a:t>
                </a:r>
                <a14:m>
                  <m:oMath xmlns:m="http://schemas.openxmlformats.org/officeDocument/2006/math">
                    <m:r>
                      <a:rPr lang="en-GB" sz="1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÷(2</m:t>
                    </m:r>
                    <m:r>
                      <a:rPr lang="en-GB" sz="1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𝑟</m:t>
                    </m:r>
                    <m:r>
                      <a:rPr lang="en-GB" sz="1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GB" sz="1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𝑝</m:t>
                    </m:r>
                    <m:r>
                      <a:rPr lang="en-GB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endParaRPr lang="en-GB" sz="1400" i="1" dirty="0">
                  <a:solidFill>
                    <a:srgbClr val="FF0000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 smtClean="0"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𝑟h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den>
                      </m:f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8" name="Rectangle 2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83902" y="1754786"/>
                <a:ext cx="2638696" cy="2668679"/>
              </a:xfrm>
              <a:prstGeom prst="rect">
                <a:avLst/>
              </a:prstGeom>
              <a:blipFill>
                <a:blip r:embed="rId6"/>
                <a:stretch>
                  <a:fillRect l="-693" t="-685" b="-45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Straight Connector 4"/>
          <p:cNvCxnSpPr/>
          <p:nvPr/>
        </p:nvCxnSpPr>
        <p:spPr>
          <a:xfrm>
            <a:off x="5076564" y="1754786"/>
            <a:ext cx="0" cy="302622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Rectangle 29"/>
              <p:cNvSpPr/>
              <p:nvPr/>
            </p:nvSpPr>
            <p:spPr>
              <a:xfrm>
                <a:off x="5096580" y="1744121"/>
                <a:ext cx="2638696" cy="28595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sz="1400" b="1" dirty="0"/>
                  <a:t>Rearrange </a:t>
                </a:r>
                <a:r>
                  <a:rPr lang="en-GB" sz="1400" dirty="0"/>
                  <a:t>to make </a:t>
                </a:r>
                <a:r>
                  <a:rPr lang="en-GB" sz="1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 </a:t>
                </a:r>
                <a:r>
                  <a:rPr lang="en-GB" sz="1400" dirty="0">
                    <a:cs typeface="Times New Roman" panose="02020603050405020304" pitchFamily="18" charset="0"/>
                  </a:rPr>
                  <a:t>the subject of the formulae</a:t>
                </a:r>
                <a:r>
                  <a:rPr lang="en-GB" sz="1400" i="1" dirty="0">
                    <a:cs typeface="Times New Roman" panose="02020603050405020304" pitchFamily="18" charset="0"/>
                  </a:rPr>
                  <a:t> </a:t>
                </a:r>
                <a:r>
                  <a:rPr lang="en-GB" sz="1400" b="1" dirty="0"/>
                  <a:t>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dirty="0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1400" b="0" i="1" dirty="0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den>
                      </m:f>
                      <m:r>
                        <a:rPr lang="en-GB" sz="1400" b="0" i="1" dirty="0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GB" sz="1400" b="0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dirty="0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1400" b="0" i="1" dirty="0" smtClean="0">
                              <a:latin typeface="Cambria Math" panose="02040503050406030204" pitchFamily="18" charset="0"/>
                            </a:rPr>
                            <m:t>𝑢</m:t>
                          </m:r>
                        </m:den>
                      </m:f>
                      <m:r>
                        <a:rPr lang="en-GB" sz="1400" i="1" dirty="0" smtClean="0">
                          <a:latin typeface="Cambria Math" panose="02040503050406030204" pitchFamily="18" charset="0"/>
                        </a:rPr>
                        <m:t> =</m:t>
                      </m:r>
                      <m:f>
                        <m:fPr>
                          <m:ctrlPr>
                            <a:rPr lang="en-GB" sz="1400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dirty="0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1400" b="0" i="1" dirty="0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  <a:p>
                <a:r>
                  <a:rPr lang="en-GB" sz="1400" dirty="0"/>
                  <a:t>  	</a:t>
                </a:r>
                <a:r>
                  <a:rPr lang="en-GB" sz="1400" dirty="0">
                    <a:solidFill>
                      <a:srgbClr val="FF0000"/>
                    </a:solidFill>
                  </a:rPr>
                  <a:t>× </a:t>
                </a:r>
                <a:r>
                  <a:rPr lang="en-GB" sz="1400" i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</a:t>
                </a:r>
                <a:r>
                  <a:rPr lang="en-GB" sz="1400" dirty="0"/>
                  <a:t>  			</a:t>
                </a:r>
                <a:r>
                  <a:rPr lang="en-GB" sz="1400" dirty="0">
                    <a:solidFill>
                      <a:srgbClr val="FF0000"/>
                    </a:solidFill>
                  </a:rPr>
                  <a:t> × </a:t>
                </a:r>
                <a:r>
                  <a:rPr lang="en-GB" sz="1400" i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</a:t>
                </a:r>
                <a:endParaRPr lang="en-GB" sz="1400" dirty="0"/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 dirty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dirty="0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num>
                        <m:den>
                          <m:r>
                            <a:rPr lang="en-GB" sz="1400" i="1" dirty="0">
                              <a:latin typeface="Cambria Math" panose="02040503050406030204" pitchFamily="18" charset="0"/>
                            </a:rPr>
                            <m:t>𝑓</m:t>
                          </m:r>
                        </m:den>
                      </m:f>
                      <m:r>
                        <a:rPr lang="en-GB" sz="1400" i="1" dirty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GB" sz="1400" i="1" dirty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dirty="0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num>
                        <m:den>
                          <m:r>
                            <a:rPr lang="en-GB" sz="1400" i="1" dirty="0">
                              <a:latin typeface="Cambria Math" panose="02040503050406030204" pitchFamily="18" charset="0"/>
                            </a:rPr>
                            <m:t>𝑢</m:t>
                          </m:r>
                        </m:den>
                      </m:f>
                      <m:r>
                        <a:rPr lang="en-GB" sz="1400" i="1" dirty="0">
                          <a:latin typeface="Cambria Math" panose="02040503050406030204" pitchFamily="18" charset="0"/>
                        </a:rPr>
                        <m:t> =</m:t>
                      </m:r>
                      <m:r>
                        <a:rPr lang="en-GB" sz="1400" b="0" i="1" dirty="0" smtClean="0"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GB" sz="1400" dirty="0"/>
              </a:p>
              <a:p>
                <a:r>
                  <a:rPr lang="en-GB" sz="1400" dirty="0">
                    <a:solidFill>
                      <a:srgbClr val="FF0000"/>
                    </a:solidFill>
                  </a:rPr>
                  <a:t>  	 × </a:t>
                </a:r>
                <a:r>
                  <a:rPr lang="en-GB" sz="1400" i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</a:t>
                </a:r>
                <a:r>
                  <a:rPr lang="en-GB" sz="1400" dirty="0"/>
                  <a:t>  			</a:t>
                </a:r>
                <a:r>
                  <a:rPr lang="en-GB" sz="1400" dirty="0">
                    <a:solidFill>
                      <a:srgbClr val="FF0000"/>
                    </a:solidFill>
                  </a:rPr>
                  <a:t> × </a:t>
                </a:r>
                <a:r>
                  <a:rPr lang="en-GB" sz="1400" i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</a:t>
                </a:r>
                <a:endParaRPr lang="en-GB" sz="1400" dirty="0"/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dirty="0" smtClean="0">
                          <a:latin typeface="Cambria Math" panose="02040503050406030204" pitchFamily="18" charset="0"/>
                        </a:rPr>
                        <m:t>𝑣</m:t>
                      </m:r>
                      <m:r>
                        <a:rPr lang="en-GB" sz="1400" i="1" dirty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GB" sz="1400" i="1" dirty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dirty="0" smtClean="0">
                              <a:latin typeface="Cambria Math" panose="02040503050406030204" pitchFamily="18" charset="0"/>
                            </a:rPr>
                            <m:t>𝑓</m:t>
                          </m:r>
                          <m:r>
                            <a:rPr lang="en-GB" sz="1400" i="1" dirty="0">
                              <a:latin typeface="Cambria Math" panose="02040503050406030204" pitchFamily="18" charset="0"/>
                            </a:rPr>
                            <m:t>𝑣</m:t>
                          </m:r>
                        </m:num>
                        <m:den>
                          <m:r>
                            <a:rPr lang="en-GB" sz="1400" i="1" dirty="0">
                              <a:latin typeface="Cambria Math" panose="02040503050406030204" pitchFamily="18" charset="0"/>
                            </a:rPr>
                            <m:t>𝑢</m:t>
                          </m:r>
                        </m:den>
                      </m:f>
                      <m:r>
                        <a:rPr lang="en-GB" sz="1400" i="1" dirty="0">
                          <a:latin typeface="Cambria Math" panose="02040503050406030204" pitchFamily="18" charset="0"/>
                        </a:rPr>
                        <m:t> =</m:t>
                      </m:r>
                      <m:r>
                        <a:rPr lang="en-GB" sz="1400" b="0" i="1" dirty="0" smtClean="0">
                          <a:latin typeface="Cambria Math" panose="02040503050406030204" pitchFamily="18" charset="0"/>
                        </a:rPr>
                        <m:t>𝑓</m:t>
                      </m:r>
                    </m:oMath>
                  </m:oMathPara>
                </a14:m>
                <a:endParaRPr lang="en-GB" sz="1400" dirty="0"/>
              </a:p>
              <a:p>
                <a:pPr algn="ctr"/>
                <a:r>
                  <a:rPr lang="en-GB" sz="1400" dirty="0">
                    <a:solidFill>
                      <a:srgbClr val="FF0000"/>
                    </a:solidFill>
                  </a:rPr>
                  <a:t>× </a:t>
                </a:r>
                <a:r>
                  <a:rPr lang="en-GB" sz="1400" i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u</a:t>
                </a:r>
                <a:r>
                  <a:rPr lang="en-GB" sz="1400" dirty="0"/>
                  <a:t>  			</a:t>
                </a:r>
                <a:r>
                  <a:rPr lang="en-GB" sz="1400" dirty="0">
                    <a:solidFill>
                      <a:srgbClr val="FF0000"/>
                    </a:solidFill>
                  </a:rPr>
                  <a:t> × </a:t>
                </a:r>
                <a:r>
                  <a:rPr lang="en-GB" sz="1400" i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u</a:t>
                </a:r>
                <a:endParaRPr lang="en-GB" sz="1400" dirty="0"/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𝑢𝑣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𝑓𝑣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𝑓𝑢</m:t>
                      </m:r>
                    </m:oMath>
                  </m:oMathPara>
                </a14:m>
                <a:endParaRPr lang="en-GB" sz="1400" b="0" i="1" dirty="0">
                  <a:latin typeface="Cambria Math" panose="02040503050406030204" pitchFamily="18" charset="0"/>
                </a:endParaRPr>
              </a:p>
              <a:p>
                <a:pPr algn="ctr"/>
                <a:r>
                  <a:rPr lang="en-GB" sz="1400" dirty="0">
                    <a:solidFill>
                      <a:srgbClr val="FF0000"/>
                    </a:solidFill>
                  </a:rPr>
                  <a:t> factorise                   factorise </a:t>
                </a:r>
                <a:endParaRPr lang="en-GB" sz="1400" b="0" i="1" dirty="0"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30" name="Rectangle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96580" y="1744121"/>
                <a:ext cx="2638696" cy="2859565"/>
              </a:xfrm>
              <a:prstGeom prst="rect">
                <a:avLst/>
              </a:prstGeom>
              <a:blipFill>
                <a:blip r:embed="rId7"/>
                <a:stretch>
                  <a:fillRect l="-693" t="-640" b="-149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1" name="Straight Arrow Connector 30"/>
          <p:cNvCxnSpPr/>
          <p:nvPr/>
        </p:nvCxnSpPr>
        <p:spPr>
          <a:xfrm flipV="1">
            <a:off x="7232020" y="2943497"/>
            <a:ext cx="779866" cy="1270935"/>
          </a:xfrm>
          <a:prstGeom prst="straightConnector1">
            <a:avLst/>
          </a:prstGeom>
          <a:ln w="28575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7946208" y="2590909"/>
                <a:ext cx="2033234" cy="96853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𝑣</m:t>
                      </m:r>
                      <m:r>
                        <a:rPr lang="en-GB" sz="140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𝑢</m:t>
                      </m:r>
                      <m:r>
                        <a:rPr lang="en-GB" sz="140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GB" sz="1400">
                          <a:latin typeface="Cambria Math" panose="02040503050406030204" pitchFamily="18" charset="0"/>
                        </a:rPr>
                        <m:t>)=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𝑓𝑢</m:t>
                      </m:r>
                    </m:oMath>
                  </m:oMathPara>
                </a14:m>
                <a:endParaRPr lang="en-GB" sz="1400" dirty="0"/>
              </a:p>
              <a:p>
                <a14:m>
                  <m:oMath xmlns:m="http://schemas.openxmlformats.org/officeDocument/2006/math">
                    <m:r>
                      <a:rPr lang="en-GB" sz="1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÷(</m:t>
                    </m:r>
                    <m:r>
                      <a:rPr lang="en-GB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𝑢</m:t>
                    </m:r>
                    <m:r>
                      <a:rPr lang="en-GB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GB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𝑓</m:t>
                    </m:r>
                    <m:r>
                      <a:rPr lang="en-GB" sz="1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sz="1400" dirty="0">
                    <a:solidFill>
                      <a:srgbClr val="FF0000"/>
                    </a:solidFill>
                  </a:rPr>
                  <a:t>     </a:t>
                </a:r>
                <a14:m>
                  <m:oMath xmlns:m="http://schemas.openxmlformats.org/officeDocument/2006/math">
                    <m:r>
                      <a:rPr lang="en-GB" sz="1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÷(</m:t>
                    </m:r>
                    <m:r>
                      <a:rPr lang="en-GB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𝑢</m:t>
                    </m:r>
                    <m:r>
                      <a:rPr lang="en-GB" sz="1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GB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𝑓</m:t>
                    </m:r>
                    <m:r>
                      <a:rPr lang="en-GB" sz="1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endParaRPr lang="en-GB" sz="1400" i="1" dirty="0">
                  <a:solidFill>
                    <a:srgbClr val="FF0000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𝑣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𝑓𝑢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𝑢</m:t>
                          </m:r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46208" y="2590909"/>
                <a:ext cx="2033234" cy="968535"/>
              </a:xfrm>
              <a:prstGeom prst="rect">
                <a:avLst/>
              </a:prstGeom>
              <a:blipFill>
                <a:blip r:embed="rId8"/>
                <a:stretch>
                  <a:fillRect b="-251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259733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5173</TotalTime>
  <Words>253</Words>
  <Application>Microsoft Office PowerPoint</Application>
  <PresentationFormat>A4 Paper (210x297 mm)</PresentationFormat>
  <Paragraphs>48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Cambria Math</vt:lpstr>
      <vt:lpstr>Times New Roman</vt:lpstr>
      <vt:lpstr>Office Theme</vt:lpstr>
      <vt:lpstr>PowerPoint Presentation</vt:lpstr>
    </vt:vector>
  </TitlesOfParts>
  <Company>Delta Academies Trust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Thomas Gray</dc:creator>
  <cp:lastModifiedBy>M Jones (BRI)</cp:lastModifiedBy>
  <cp:revision>342</cp:revision>
  <cp:lastPrinted>2019-07-09T10:14:53Z</cp:lastPrinted>
  <dcterms:created xsi:type="dcterms:W3CDTF">2018-11-29T08:55:46Z</dcterms:created>
  <dcterms:modified xsi:type="dcterms:W3CDTF">2022-12-12T15:41:57Z</dcterms:modified>
</cp:coreProperties>
</file>